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76" r="-20996" b="-377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57250"/>
            <a:ext cx="958076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Mutagenicity QSPR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280085"/>
            <a:ext cx="69058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Aditi Vishwas Kamble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71931"/>
            <a:ext cx="58714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IIT (BHU) Varanasi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61783" y="185081"/>
            <a:ext cx="8095133" cy="8888138"/>
            <a:chOff x="0" y="0"/>
            <a:chExt cx="10793510" cy="11850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878051"/>
              <a:ext cx="1079351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793510">
                  <a:moveTo>
                    <a:pt x="0" y="0"/>
                  </a:moveTo>
                  <a:lnTo>
                    <a:pt x="10793510" y="0"/>
                  </a:lnTo>
                  <a:lnTo>
                    <a:pt x="1079351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55" r="0" b="-12355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89348" y="0"/>
              <a:ext cx="9014815" cy="4598358"/>
            </a:xfrm>
            <a:custGeom>
              <a:avLst/>
              <a:gdLst/>
              <a:ahLst/>
              <a:cxnLst/>
              <a:rect r="r" b="b" t="t" l="l"/>
              <a:pathLst>
                <a:path h="4598358" w="9014815">
                  <a:moveTo>
                    <a:pt x="0" y="0"/>
                  </a:moveTo>
                  <a:lnTo>
                    <a:pt x="9014815" y="0"/>
                  </a:lnTo>
                  <a:lnTo>
                    <a:pt x="9014815" y="4598358"/>
                  </a:lnTo>
                  <a:lnTo>
                    <a:pt x="0" y="4598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>
              <a:off x="5468356" y="1586805"/>
              <a:ext cx="0" cy="865632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444149" y="1905167"/>
              <a:ext cx="3696089" cy="1576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2"/>
                </a:lnSpc>
                <a:spcBef>
                  <a:spcPct val="0"/>
                </a:spcBef>
              </a:pPr>
              <a:r>
                <a:rPr lang="en-US" b="true" sz="34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Grid search cv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442956" y="1905167"/>
              <a:ext cx="4067664" cy="1576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2"/>
                </a:lnSpc>
                <a:spcBef>
                  <a:spcPct val="0"/>
                </a:spcBef>
              </a:pPr>
              <a:r>
                <a:rPr lang="en-US" b="true" sz="34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search cv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89348" y="5187712"/>
              <a:ext cx="2854987" cy="51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62"/>
                </a:lnSpc>
                <a:spcBef>
                  <a:spcPct val="0"/>
                </a:spcBef>
              </a:pPr>
              <a:r>
                <a:rPr lang="en-US" b="true" sz="23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F1 score=0.724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032427" y="5187712"/>
              <a:ext cx="2888721" cy="51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62"/>
                </a:lnSpc>
                <a:spcBef>
                  <a:spcPct val="0"/>
                </a:spcBef>
              </a:pPr>
              <a:r>
                <a:rPr lang="en-US" b="true" sz="2330" strike="noStrike" u="non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F1 score=0.825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096411"/>
              <a:ext cx="4579008" cy="51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62"/>
                </a:lnSpc>
                <a:spcBef>
                  <a:spcPct val="0"/>
                </a:spcBef>
              </a:pPr>
              <a:r>
                <a:rPr lang="en-US" b="true" sz="23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Precision =0.69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79478" y="7008100"/>
              <a:ext cx="3264857" cy="51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62"/>
                </a:lnSpc>
                <a:spcBef>
                  <a:spcPct val="0"/>
                </a:spcBef>
              </a:pPr>
              <a:r>
                <a:rPr lang="en-US" b="true" sz="23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Recall =0.76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5187284" y="6083231"/>
              <a:ext cx="4579008" cy="51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62"/>
                </a:lnSpc>
                <a:spcBef>
                  <a:spcPct val="0"/>
                </a:spcBef>
              </a:pPr>
              <a:r>
                <a:rPr lang="en-US" b="true" sz="23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Precision =0.818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656292" y="7008100"/>
              <a:ext cx="3264857" cy="514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62"/>
                </a:lnSpc>
                <a:spcBef>
                  <a:spcPct val="0"/>
                </a:spcBef>
              </a:pPr>
              <a:r>
                <a:rPr lang="en-US" b="true" sz="23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Recall =0.832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4331" y="1799871"/>
            <a:ext cx="12909176" cy="8229600"/>
            <a:chOff x="0" y="0"/>
            <a:chExt cx="17212235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12235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7212235">
                  <a:moveTo>
                    <a:pt x="0" y="0"/>
                  </a:moveTo>
                  <a:lnTo>
                    <a:pt x="17212235" y="0"/>
                  </a:lnTo>
                  <a:lnTo>
                    <a:pt x="17212235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1617396" y="2176705"/>
              <a:ext cx="5095947" cy="1645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1"/>
                </a:lnSpc>
                <a:spcBef>
                  <a:spcPct val="0"/>
                </a:spcBef>
              </a:pPr>
              <a:r>
                <a:rPr lang="en-US" b="true" sz="362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Search CV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168547" y="3755569"/>
              <a:ext cx="3928062" cy="1645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1"/>
                </a:lnSpc>
                <a:spcBef>
                  <a:spcPct val="0"/>
                </a:spcBef>
              </a:pPr>
              <a:r>
                <a:rPr lang="en-US" b="true" sz="362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Grid Search CV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27366" y="537527"/>
            <a:ext cx="82461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Verdict on basis of scores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3233" y="1028700"/>
            <a:ext cx="7701534" cy="8229600"/>
            <a:chOff x="0" y="0"/>
            <a:chExt cx="10268712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68712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10268712">
                  <a:moveTo>
                    <a:pt x="0" y="0"/>
                  </a:moveTo>
                  <a:lnTo>
                    <a:pt x="10268712" y="0"/>
                  </a:lnTo>
                  <a:lnTo>
                    <a:pt x="10268712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72822" y="3264650"/>
              <a:ext cx="2173985" cy="5066491"/>
            </a:xfrm>
            <a:custGeom>
              <a:avLst/>
              <a:gdLst/>
              <a:ahLst/>
              <a:cxnLst/>
              <a:rect r="r" b="b" t="t" l="l"/>
              <a:pathLst>
                <a:path h="5066491" w="2173985">
                  <a:moveTo>
                    <a:pt x="0" y="0"/>
                  </a:moveTo>
                  <a:lnTo>
                    <a:pt x="2173985" y="0"/>
                  </a:lnTo>
                  <a:lnTo>
                    <a:pt x="2173985" y="5066491"/>
                  </a:lnTo>
                  <a:lnTo>
                    <a:pt x="0" y="5066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546807" y="-137549"/>
              <a:ext cx="5175097" cy="1879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94"/>
                </a:lnSpc>
                <a:spcBef>
                  <a:spcPct val="0"/>
                </a:spcBef>
              </a:pPr>
              <a:r>
                <a:rPr lang="en-US" b="true" sz="849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Results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848253" y="3601700"/>
              <a:ext cx="4572205" cy="680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5"/>
                </a:lnSpc>
                <a:spcBef>
                  <a:spcPct val="0"/>
                </a:spcBef>
              </a:pPr>
              <a:r>
                <a:rPr lang="en-US" b="true" sz="307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F1 score of 0.825.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65920" y="5429250"/>
              <a:ext cx="6637187" cy="680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5"/>
                </a:lnSpc>
                <a:spcBef>
                  <a:spcPct val="0"/>
                </a:spcBef>
              </a:pPr>
              <a:r>
                <a:rPr lang="en-US" b="true" sz="307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Precision score of 0.818.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802808" y="7260223"/>
              <a:ext cx="5554302" cy="680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5"/>
                </a:lnSpc>
                <a:spcBef>
                  <a:spcPct val="0"/>
                </a:spcBef>
              </a:pPr>
              <a:r>
                <a:rPr lang="en-US" b="true" sz="3075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Recall score of 0.832.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1654" y="4274503"/>
            <a:ext cx="594469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0692" y="3078005"/>
            <a:ext cx="9282804" cy="6180295"/>
          </a:xfrm>
          <a:custGeom>
            <a:avLst/>
            <a:gdLst/>
            <a:ahLst/>
            <a:cxnLst/>
            <a:rect r="r" b="b" t="t" l="l"/>
            <a:pathLst>
              <a:path h="6180295" w="9282804">
                <a:moveTo>
                  <a:pt x="0" y="0"/>
                </a:moveTo>
                <a:lnTo>
                  <a:pt x="9282804" y="0"/>
                </a:lnTo>
                <a:lnTo>
                  <a:pt x="9282804" y="6180295"/>
                </a:lnTo>
                <a:lnTo>
                  <a:pt x="0" y="6180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28719" y="1415812"/>
            <a:ext cx="9430562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 Of Action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86712" y="3418975"/>
            <a:ext cx="4510683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EDA of the test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69746" y="5022223"/>
            <a:ext cx="3924697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86712" y="6625471"/>
            <a:ext cx="6468567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81"/>
              </a:lnSpc>
              <a:spcBef>
                <a:spcPct val="0"/>
              </a:spcBef>
            </a:pPr>
            <a:r>
              <a:rPr lang="en-US" b="true" sz="362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and testing the KNN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69746" y="8228719"/>
            <a:ext cx="5518646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 Parameter Tuning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6452" y="3418975"/>
            <a:ext cx="242888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0474" y="5022223"/>
            <a:ext cx="256877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6452" y="6625471"/>
            <a:ext cx="272455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37704" y="8228719"/>
            <a:ext cx="286841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675119" y="1028700"/>
            <a:ext cx="136386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5131" y="1450440"/>
            <a:ext cx="8200410" cy="116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Selection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647237" y="3147247"/>
            <a:ext cx="7414183" cy="6111053"/>
            <a:chOff x="0" y="0"/>
            <a:chExt cx="9885577" cy="8148070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0" y="4876843"/>
              <a:ext cx="9885577" cy="3271227"/>
            </a:xfrm>
            <a:custGeom>
              <a:avLst/>
              <a:gdLst/>
              <a:ahLst/>
              <a:cxnLst/>
              <a:rect r="r" b="b" t="t" l="l"/>
              <a:pathLst>
                <a:path h="3271227" w="9885577">
                  <a:moveTo>
                    <a:pt x="9885577" y="0"/>
                  </a:moveTo>
                  <a:lnTo>
                    <a:pt x="0" y="0"/>
                  </a:lnTo>
                  <a:lnTo>
                    <a:pt x="0" y="3271227"/>
                  </a:lnTo>
                  <a:lnTo>
                    <a:pt x="9885577" y="3271227"/>
                  </a:lnTo>
                  <a:lnTo>
                    <a:pt x="988557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9885577" cy="3271227"/>
            </a:xfrm>
            <a:custGeom>
              <a:avLst/>
              <a:gdLst/>
              <a:ahLst/>
              <a:cxnLst/>
              <a:rect r="r" b="b" t="t" l="l"/>
              <a:pathLst>
                <a:path h="3271227" w="9885577">
                  <a:moveTo>
                    <a:pt x="9885577" y="0"/>
                  </a:moveTo>
                  <a:lnTo>
                    <a:pt x="0" y="0"/>
                  </a:lnTo>
                  <a:lnTo>
                    <a:pt x="0" y="3271227"/>
                  </a:lnTo>
                  <a:lnTo>
                    <a:pt x="9885577" y="3271227"/>
                  </a:lnTo>
                  <a:lnTo>
                    <a:pt x="988557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163149" y="5260405"/>
              <a:ext cx="8164249" cy="1767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90"/>
                </a:lnSpc>
                <a:spcBef>
                  <a:spcPct val="0"/>
                </a:spcBef>
              </a:pPr>
              <a:r>
                <a:rPr lang="en-US" b="true" sz="39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Thus there was a need  for feature selection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302578" y="425266"/>
              <a:ext cx="7885393" cy="1767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90"/>
                </a:lnSpc>
                <a:spcBef>
                  <a:spcPct val="0"/>
                </a:spcBef>
              </a:pPr>
              <a:r>
                <a:rPr lang="en-US" b="true" sz="3922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The Dataset contains 15 features which is huge.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2694710" y="1047750"/>
            <a:ext cx="133612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45610" y="1729569"/>
            <a:ext cx="8796780" cy="7528731"/>
            <a:chOff x="0" y="0"/>
            <a:chExt cx="11729040" cy="100383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679697" y="3578419"/>
              <a:ext cx="4354689" cy="2882012"/>
            </a:xfrm>
            <a:custGeom>
              <a:avLst/>
              <a:gdLst/>
              <a:ahLst/>
              <a:cxnLst/>
              <a:rect r="r" b="b" t="t" l="l"/>
              <a:pathLst>
                <a:path h="2882012" w="4354689">
                  <a:moveTo>
                    <a:pt x="0" y="0"/>
                  </a:moveTo>
                  <a:lnTo>
                    <a:pt x="4354689" y="0"/>
                  </a:lnTo>
                  <a:lnTo>
                    <a:pt x="4354689" y="2882012"/>
                  </a:lnTo>
                  <a:lnTo>
                    <a:pt x="0" y="2882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3562919" y="4133167"/>
              <a:ext cx="4588245" cy="1705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76"/>
                </a:lnSpc>
                <a:spcBef>
                  <a:spcPct val="0"/>
                </a:spcBef>
              </a:pPr>
              <a:r>
                <a:rPr lang="en-US" b="true" sz="376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Ruled out features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3578419" cy="3578419"/>
            </a:xfrm>
            <a:custGeom>
              <a:avLst/>
              <a:gdLst/>
              <a:ahLst/>
              <a:cxnLst/>
              <a:rect r="r" b="b" t="t" l="l"/>
              <a:pathLst>
                <a:path h="3578419" w="3578419">
                  <a:moveTo>
                    <a:pt x="3578419" y="0"/>
                  </a:moveTo>
                  <a:lnTo>
                    <a:pt x="0" y="0"/>
                  </a:lnTo>
                  <a:lnTo>
                    <a:pt x="0" y="3578419"/>
                  </a:lnTo>
                  <a:lnTo>
                    <a:pt x="3578419" y="3578419"/>
                  </a:lnTo>
                  <a:lnTo>
                    <a:pt x="357841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15556" y="901900"/>
              <a:ext cx="2947307" cy="195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54"/>
                </a:lnSpc>
                <a:spcBef>
                  <a:spcPct val="0"/>
                </a:spcBef>
              </a:pPr>
              <a:r>
                <a:rPr lang="en-US" b="true" sz="211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Unamed:0 and Id: Serve only the pupose of indexing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true" flipV="false" rot="0">
              <a:off x="8151164" y="0"/>
              <a:ext cx="3577877" cy="3577877"/>
            </a:xfrm>
            <a:custGeom>
              <a:avLst/>
              <a:gdLst/>
              <a:ahLst/>
              <a:cxnLst/>
              <a:rect r="r" b="b" t="t" l="l"/>
              <a:pathLst>
                <a:path h="3577877" w="3577877">
                  <a:moveTo>
                    <a:pt x="3577876" y="0"/>
                  </a:moveTo>
                  <a:lnTo>
                    <a:pt x="0" y="0"/>
                  </a:lnTo>
                  <a:lnTo>
                    <a:pt x="0" y="3577877"/>
                  </a:lnTo>
                  <a:lnTo>
                    <a:pt x="3577876" y="3577877"/>
                  </a:lnTo>
                  <a:lnTo>
                    <a:pt x="3577876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8496209" y="1288496"/>
              <a:ext cx="2887786" cy="962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54"/>
                </a:lnSpc>
                <a:spcBef>
                  <a:spcPct val="0"/>
                </a:spcBef>
              </a:pPr>
              <a:r>
                <a:rPr lang="en-US" b="true" sz="211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‘Status’ is same for all the rows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true" flipV="false" rot="0">
              <a:off x="0" y="6401498"/>
              <a:ext cx="3577877" cy="3577877"/>
            </a:xfrm>
            <a:custGeom>
              <a:avLst/>
              <a:gdLst/>
              <a:ahLst/>
              <a:cxnLst/>
              <a:rect r="r" b="b" t="t" l="l"/>
              <a:pathLst>
                <a:path h="3577877" w="3577877">
                  <a:moveTo>
                    <a:pt x="3577877" y="0"/>
                  </a:moveTo>
                  <a:lnTo>
                    <a:pt x="0" y="0"/>
                  </a:lnTo>
                  <a:lnTo>
                    <a:pt x="0" y="3577877"/>
                  </a:lnTo>
                  <a:lnTo>
                    <a:pt x="3577877" y="3577877"/>
                  </a:lnTo>
                  <a:lnTo>
                    <a:pt x="3577877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68141" y="7166156"/>
              <a:ext cx="3041596" cy="1958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54"/>
                </a:lnSpc>
                <a:spcBef>
                  <a:spcPct val="0"/>
                </a:spcBef>
              </a:pPr>
              <a:r>
                <a:rPr lang="en-US" b="true" sz="2110" strike="noStrike" u="non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CAS and SMILES just a way to present the structure 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true" flipV="false" rot="0">
              <a:off x="8151164" y="6460431"/>
              <a:ext cx="3577877" cy="3577877"/>
            </a:xfrm>
            <a:custGeom>
              <a:avLst/>
              <a:gdLst/>
              <a:ahLst/>
              <a:cxnLst/>
              <a:rect r="r" b="b" t="t" l="l"/>
              <a:pathLst>
                <a:path h="3577877" w="3577877">
                  <a:moveTo>
                    <a:pt x="3577876" y="0"/>
                  </a:moveTo>
                  <a:lnTo>
                    <a:pt x="0" y="0"/>
                  </a:lnTo>
                  <a:lnTo>
                    <a:pt x="0" y="3577877"/>
                  </a:lnTo>
                  <a:lnTo>
                    <a:pt x="3577876" y="3577877"/>
                  </a:lnTo>
                  <a:lnTo>
                    <a:pt x="3577876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8323859" y="6942874"/>
              <a:ext cx="3232486" cy="2457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54"/>
                </a:lnSpc>
                <a:spcBef>
                  <a:spcPct val="0"/>
                </a:spcBef>
              </a:pPr>
              <a:r>
                <a:rPr lang="en-US" b="true" sz="2110" strike="noStrike" u="non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Due to high correlation NoValence and MolMR are removed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2463374" y="1047750"/>
            <a:ext cx="133612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473464" y="1047750"/>
            <a:ext cx="133612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203241" y="1218409"/>
            <a:ext cx="7881519" cy="237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About Model</a:t>
            </a:r>
          </a:p>
          <a:p>
            <a:pPr algn="ctr">
              <a:lnSpc>
                <a:spcPts val="952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654440" y="2969786"/>
            <a:ext cx="3879486" cy="1963372"/>
            <a:chOff x="0" y="0"/>
            <a:chExt cx="5172648" cy="2617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172648" cy="2617830"/>
            </a:xfrm>
            <a:custGeom>
              <a:avLst/>
              <a:gdLst/>
              <a:ahLst/>
              <a:cxnLst/>
              <a:rect r="r" b="b" t="t" l="l"/>
              <a:pathLst>
                <a:path h="2617830" w="5172648">
                  <a:moveTo>
                    <a:pt x="0" y="0"/>
                  </a:moveTo>
                  <a:lnTo>
                    <a:pt x="5172648" y="0"/>
                  </a:lnTo>
                  <a:lnTo>
                    <a:pt x="5172648" y="2617830"/>
                  </a:lnTo>
                  <a:lnTo>
                    <a:pt x="0" y="2617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396789" y="452808"/>
              <a:ext cx="3962380" cy="1645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1"/>
                </a:lnSpc>
                <a:spcBef>
                  <a:spcPct val="0"/>
                </a:spcBef>
              </a:pPr>
              <a:r>
                <a:rPr lang="en-US" b="true" sz="362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KNN Model is used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473464" y="5143500"/>
            <a:ext cx="4844791" cy="1653754"/>
            <a:chOff x="0" y="0"/>
            <a:chExt cx="6459721" cy="22050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6811" y="0"/>
              <a:ext cx="6382910" cy="2205005"/>
            </a:xfrm>
            <a:custGeom>
              <a:avLst/>
              <a:gdLst/>
              <a:ahLst/>
              <a:cxnLst/>
              <a:rect r="r" b="b" t="t" l="l"/>
              <a:pathLst>
                <a:path h="2205005" w="6382910">
                  <a:moveTo>
                    <a:pt x="0" y="0"/>
                  </a:moveTo>
                  <a:lnTo>
                    <a:pt x="6382910" y="0"/>
                  </a:lnTo>
                  <a:lnTo>
                    <a:pt x="6382910" y="2205005"/>
                  </a:lnTo>
                  <a:lnTo>
                    <a:pt x="0" y="2205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406566"/>
              <a:ext cx="6229288" cy="1272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2"/>
                </a:lnSpc>
                <a:spcBef>
                  <a:spcPct val="0"/>
                </a:spcBef>
              </a:pPr>
              <a:r>
                <a:rPr lang="en-US" b="true" sz="28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Target Variable is Predicted Value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533926" y="5143500"/>
            <a:ext cx="4787182" cy="1653754"/>
          </a:xfrm>
          <a:custGeom>
            <a:avLst/>
            <a:gdLst/>
            <a:ahLst/>
            <a:cxnLst/>
            <a:rect r="r" b="b" t="t" l="l"/>
            <a:pathLst>
              <a:path h="1653754" w="4787182">
                <a:moveTo>
                  <a:pt x="0" y="0"/>
                </a:moveTo>
                <a:lnTo>
                  <a:pt x="4787183" y="0"/>
                </a:lnTo>
                <a:lnTo>
                  <a:pt x="4787183" y="1653754"/>
                </a:lnTo>
                <a:lnTo>
                  <a:pt x="0" y="1653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018174" y="5284955"/>
            <a:ext cx="3816542" cy="132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4"/>
              </a:lnSpc>
              <a:spcBef>
                <a:spcPct val="0"/>
              </a:spcBef>
            </a:pPr>
            <a:r>
              <a:rPr lang="en-US" b="true" sz="255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 tuning is done for better  f1 score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473464" y="1047750"/>
            <a:ext cx="133612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764903" y="2775564"/>
            <a:ext cx="8356537" cy="1678020"/>
            <a:chOff x="0" y="0"/>
            <a:chExt cx="11142050" cy="22373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42050" cy="2237359"/>
            </a:xfrm>
            <a:custGeom>
              <a:avLst/>
              <a:gdLst/>
              <a:ahLst/>
              <a:cxnLst/>
              <a:rect r="r" b="b" t="t" l="l"/>
              <a:pathLst>
                <a:path h="2237359" w="11142050">
                  <a:moveTo>
                    <a:pt x="0" y="0"/>
                  </a:moveTo>
                  <a:lnTo>
                    <a:pt x="11142050" y="0"/>
                  </a:lnTo>
                  <a:lnTo>
                    <a:pt x="11142050" y="2237359"/>
                  </a:lnTo>
                  <a:lnTo>
                    <a:pt x="0" y="223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3244891" y="424855"/>
              <a:ext cx="6779597" cy="1329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2"/>
                </a:lnSpc>
                <a:spcBef>
                  <a:spcPct val="0"/>
                </a:spcBef>
              </a:pPr>
              <a:r>
                <a:rPr lang="en-US" b="true" sz="29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Initally we trained model on 80% data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76480" y="1073486"/>
            <a:ext cx="4135041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764903" y="5236618"/>
            <a:ext cx="8541618" cy="1715184"/>
            <a:chOff x="0" y="0"/>
            <a:chExt cx="11388824" cy="2286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388824" cy="2286913"/>
            </a:xfrm>
            <a:custGeom>
              <a:avLst/>
              <a:gdLst/>
              <a:ahLst/>
              <a:cxnLst/>
              <a:rect r="r" b="b" t="t" l="l"/>
              <a:pathLst>
                <a:path h="2286913" w="11388824">
                  <a:moveTo>
                    <a:pt x="0" y="0"/>
                  </a:moveTo>
                  <a:lnTo>
                    <a:pt x="11388824" y="0"/>
                  </a:lnTo>
                  <a:lnTo>
                    <a:pt x="11388824" y="2286913"/>
                  </a:lnTo>
                  <a:lnTo>
                    <a:pt x="0" y="228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3141043" y="107221"/>
              <a:ext cx="8001007" cy="2015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2"/>
                </a:lnSpc>
                <a:spcBef>
                  <a:spcPct val="0"/>
                </a:spcBef>
              </a:pPr>
              <a:r>
                <a:rPr lang="en-US" b="true" sz="29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Real results although need comparison with Experimental value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805671" y="7732853"/>
            <a:ext cx="8541618" cy="1715184"/>
            <a:chOff x="0" y="0"/>
            <a:chExt cx="11388824" cy="2286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388824" cy="2286913"/>
            </a:xfrm>
            <a:custGeom>
              <a:avLst/>
              <a:gdLst/>
              <a:ahLst/>
              <a:cxnLst/>
              <a:rect r="r" b="b" t="t" l="l"/>
              <a:pathLst>
                <a:path h="2286913" w="11388824">
                  <a:moveTo>
                    <a:pt x="0" y="0"/>
                  </a:moveTo>
                  <a:lnTo>
                    <a:pt x="11388824" y="0"/>
                  </a:lnTo>
                  <a:lnTo>
                    <a:pt x="11388824" y="2286913"/>
                  </a:lnTo>
                  <a:lnTo>
                    <a:pt x="0" y="228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785998" y="107221"/>
              <a:ext cx="8314923" cy="2015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2"/>
                </a:lnSpc>
                <a:spcBef>
                  <a:spcPct val="0"/>
                </a:spcBef>
              </a:pPr>
              <a:r>
                <a:rPr lang="en-US" b="true" sz="29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Thereby we then used complete dataset after removing Experimental value for training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5671" y="2232940"/>
            <a:ext cx="8356537" cy="1678020"/>
            <a:chOff x="0" y="0"/>
            <a:chExt cx="11142050" cy="22373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42050" cy="2237359"/>
            </a:xfrm>
            <a:custGeom>
              <a:avLst/>
              <a:gdLst/>
              <a:ahLst/>
              <a:cxnLst/>
              <a:rect r="r" b="b" t="t" l="l"/>
              <a:pathLst>
                <a:path h="2237359" w="11142050">
                  <a:moveTo>
                    <a:pt x="0" y="0"/>
                  </a:moveTo>
                  <a:lnTo>
                    <a:pt x="11142050" y="0"/>
                  </a:lnTo>
                  <a:lnTo>
                    <a:pt x="11142050" y="2237359"/>
                  </a:lnTo>
                  <a:lnTo>
                    <a:pt x="0" y="2237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2917386" y="425345"/>
              <a:ext cx="7876002" cy="1329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2"/>
                </a:lnSpc>
                <a:spcBef>
                  <a:spcPct val="0"/>
                </a:spcBef>
              </a:pPr>
              <a:r>
                <a:rPr lang="en-US" b="true" sz="2930" strike="noStrike" u="non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And then the data was tested with real Experimental values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05671" y="4739634"/>
            <a:ext cx="8541618" cy="1715184"/>
            <a:chOff x="0" y="0"/>
            <a:chExt cx="11388824" cy="22869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88824" cy="2286913"/>
            </a:xfrm>
            <a:custGeom>
              <a:avLst/>
              <a:gdLst/>
              <a:ahLst/>
              <a:cxnLst/>
              <a:rect r="r" b="b" t="t" l="l"/>
              <a:pathLst>
                <a:path h="2286913" w="11388824">
                  <a:moveTo>
                    <a:pt x="0" y="0"/>
                  </a:moveTo>
                  <a:lnTo>
                    <a:pt x="11388824" y="0"/>
                  </a:lnTo>
                  <a:lnTo>
                    <a:pt x="11388824" y="2286913"/>
                  </a:lnTo>
                  <a:lnTo>
                    <a:pt x="0" y="228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926131" y="107221"/>
              <a:ext cx="8215918" cy="2015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2"/>
                </a:lnSpc>
                <a:spcBef>
                  <a:spcPct val="0"/>
                </a:spcBef>
              </a:pPr>
              <a:r>
                <a:rPr lang="en-US" b="true" sz="2930" strike="noStrike" u="non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Although the scores we got were bit less than the one which we got by splitting data.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898211" y="7283494"/>
            <a:ext cx="8541618" cy="1715184"/>
            <a:chOff x="0" y="0"/>
            <a:chExt cx="11388824" cy="2286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88824" cy="2286913"/>
            </a:xfrm>
            <a:custGeom>
              <a:avLst/>
              <a:gdLst/>
              <a:ahLst/>
              <a:cxnLst/>
              <a:rect r="r" b="b" t="t" l="l"/>
              <a:pathLst>
                <a:path h="2286913" w="11388824">
                  <a:moveTo>
                    <a:pt x="0" y="0"/>
                  </a:moveTo>
                  <a:lnTo>
                    <a:pt x="11388824" y="0"/>
                  </a:lnTo>
                  <a:lnTo>
                    <a:pt x="11388824" y="2286913"/>
                  </a:lnTo>
                  <a:lnTo>
                    <a:pt x="0" y="228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073902" y="450121"/>
              <a:ext cx="8314923" cy="1329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2"/>
                </a:lnSpc>
                <a:spcBef>
                  <a:spcPct val="0"/>
                </a:spcBef>
              </a:pPr>
              <a:r>
                <a:rPr lang="en-US" b="true" sz="293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Hyperparameter tuning was done then.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2473464" y="1047750"/>
            <a:ext cx="133612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1783" y="843619"/>
            <a:ext cx="8095133" cy="8229600"/>
          </a:xfrm>
          <a:custGeom>
            <a:avLst/>
            <a:gdLst/>
            <a:ahLst/>
            <a:cxnLst/>
            <a:rect r="r" b="b" t="t" l="l"/>
            <a:pathLst>
              <a:path h="8229600" w="8095133">
                <a:moveTo>
                  <a:pt x="0" y="0"/>
                </a:moveTo>
                <a:lnTo>
                  <a:pt x="8095133" y="0"/>
                </a:lnTo>
                <a:lnTo>
                  <a:pt x="8095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355" r="0" b="-123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8794" y="185081"/>
            <a:ext cx="6761111" cy="3448768"/>
          </a:xfrm>
          <a:custGeom>
            <a:avLst/>
            <a:gdLst/>
            <a:ahLst/>
            <a:cxnLst/>
            <a:rect r="r" b="b" t="t" l="l"/>
            <a:pathLst>
              <a:path h="3448768" w="6761111">
                <a:moveTo>
                  <a:pt x="0" y="0"/>
                </a:moveTo>
                <a:lnTo>
                  <a:pt x="6761111" y="0"/>
                </a:lnTo>
                <a:lnTo>
                  <a:pt x="6761111" y="3448768"/>
                </a:lnTo>
                <a:lnTo>
                  <a:pt x="0" y="344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163050" y="1375185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950242" y="1248927"/>
            <a:ext cx="3159107" cy="1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2"/>
              </a:lnSpc>
              <a:spcBef>
                <a:spcPct val="0"/>
              </a:spcBef>
            </a:pPr>
            <a:r>
              <a:rPr lang="en-US" b="true" sz="34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scores with Experimental Value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28794" y="4063959"/>
            <a:ext cx="2141240" cy="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b="true" sz="23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 score=0.85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86104" y="4063959"/>
            <a:ext cx="2166541" cy="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62"/>
              </a:lnSpc>
              <a:spcBef>
                <a:spcPct val="0"/>
              </a:spcBef>
            </a:pPr>
            <a:r>
              <a:rPr lang="en-US" b="true" sz="233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 score=0.825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4171" y="4735598"/>
            <a:ext cx="3434256" cy="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b="true" sz="23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 =0.837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75093" y="5429250"/>
            <a:ext cx="2448642" cy="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b="true" sz="23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Recall =0.869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25475" y="4735598"/>
            <a:ext cx="3434256" cy="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b="true" sz="23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 =0.818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18282" y="5429250"/>
            <a:ext cx="2448642" cy="3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b="true" sz="23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Recall =0.832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63050" y="1553727"/>
            <a:ext cx="3159107" cy="1198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2"/>
              </a:lnSpc>
              <a:spcBef>
                <a:spcPct val="0"/>
              </a:spcBef>
            </a:pPr>
            <a:r>
              <a:rPr lang="en-US" b="true" sz="34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scores of test, train split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D8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473464" y="1047750"/>
            <a:ext cx="1336125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59177" y="5143500"/>
            <a:ext cx="5570221" cy="3622965"/>
          </a:xfrm>
          <a:custGeom>
            <a:avLst/>
            <a:gdLst/>
            <a:ahLst/>
            <a:cxnLst/>
            <a:rect r="r" b="b" t="t" l="l"/>
            <a:pathLst>
              <a:path h="3622965" w="5570221">
                <a:moveTo>
                  <a:pt x="0" y="0"/>
                </a:moveTo>
                <a:lnTo>
                  <a:pt x="5570221" y="0"/>
                </a:lnTo>
                <a:lnTo>
                  <a:pt x="5570221" y="3622965"/>
                </a:lnTo>
                <a:lnTo>
                  <a:pt x="0" y="362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74599" y="5143500"/>
            <a:ext cx="5570221" cy="3622965"/>
          </a:xfrm>
          <a:custGeom>
            <a:avLst/>
            <a:gdLst/>
            <a:ahLst/>
            <a:cxnLst/>
            <a:rect r="r" b="b" t="t" l="l"/>
            <a:pathLst>
              <a:path h="3622965" w="5570221">
                <a:moveTo>
                  <a:pt x="0" y="0"/>
                </a:moveTo>
                <a:lnTo>
                  <a:pt x="5570221" y="0"/>
                </a:lnTo>
                <a:lnTo>
                  <a:pt x="5570221" y="3622965"/>
                </a:lnTo>
                <a:lnTo>
                  <a:pt x="0" y="362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792483" y="5124450"/>
            <a:ext cx="1404223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8751998" y="2042772"/>
            <a:ext cx="0" cy="31007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179374" y="355937"/>
            <a:ext cx="9180335" cy="4682788"/>
          </a:xfrm>
          <a:custGeom>
            <a:avLst/>
            <a:gdLst/>
            <a:ahLst/>
            <a:cxnLst/>
            <a:rect r="r" b="b" t="t" l="l"/>
            <a:pathLst>
              <a:path h="4682788" w="9180335">
                <a:moveTo>
                  <a:pt x="0" y="0"/>
                </a:moveTo>
                <a:lnTo>
                  <a:pt x="9180335" y="0"/>
                </a:lnTo>
                <a:lnTo>
                  <a:pt x="9180335" y="4682788"/>
                </a:lnTo>
                <a:lnTo>
                  <a:pt x="0" y="4682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15387" y="1829435"/>
            <a:ext cx="8508310" cy="237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Hyperparameter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5336" y="7209892"/>
            <a:ext cx="3377903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Grid Search CV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17378" y="7209892"/>
            <a:ext cx="4284663" cy="61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1"/>
              </a:lnSpc>
              <a:spcBef>
                <a:spcPct val="0"/>
              </a:spcBef>
            </a:pPr>
            <a:r>
              <a:rPr lang="en-US" b="true" sz="36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Search CV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DAGd2f4tqQs</dc:identifier>
  <dcterms:modified xsi:type="dcterms:W3CDTF">2011-08-01T06:04:30Z</dcterms:modified>
  <cp:revision>1</cp:revision>
  <dc:title>Mutagenicity</dc:title>
</cp:coreProperties>
</file>