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19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8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417" y="359927"/>
            <a:ext cx="7221166" cy="2887389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Predicting Molecular Mutagenicity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68570"/>
            <a:ext cx="7221166" cy="1655762"/>
          </a:xfrm>
        </p:spPr>
        <p:txBody>
          <a:bodyPr/>
          <a:lstStyle/>
          <a:p>
            <a:r>
              <a:rPr lang="en-IN" dirty="0" err="1"/>
              <a:t>kNN</a:t>
            </a:r>
            <a:r>
              <a:rPr lang="en-IN" dirty="0"/>
              <a:t> for SPR </a:t>
            </a:r>
            <a:r>
              <a:rPr lang="en-IN" dirty="0" err="1"/>
              <a:t>Modeling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978004-25AE-7141-4401-618E14632D1F}"/>
              </a:ext>
            </a:extLst>
          </p:cNvPr>
          <p:cNvSpPr txBox="1"/>
          <p:nvPr/>
        </p:nvSpPr>
        <p:spPr>
          <a:xfrm>
            <a:off x="8082116" y="6174907"/>
            <a:ext cx="422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Aditya Raj</a:t>
            </a:r>
          </a:p>
          <a:p>
            <a:r>
              <a:rPr lang="en-IN" dirty="0">
                <a:solidFill>
                  <a:schemeClr val="bg1"/>
                </a:solidFill>
              </a:rPr>
              <a:t>National Institute of Technology, Patna</a:t>
            </a:r>
          </a:p>
        </p:txBody>
      </p: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17B4-3936-D846-3C51-99B816E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for </a:t>
            </a:r>
            <a:r>
              <a:rPr lang="en-IN" dirty="0"/>
              <a:t>SPR </a:t>
            </a:r>
            <a:r>
              <a:rPr lang="en-IN" dirty="0" err="1"/>
              <a:t>Modeling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94DFC-161E-F58B-48B5-745121F4B8C0}"/>
              </a:ext>
            </a:extLst>
          </p:cNvPr>
          <p:cNvSpPr txBox="1"/>
          <p:nvPr/>
        </p:nvSpPr>
        <p:spPr>
          <a:xfrm>
            <a:off x="515568" y="1091380"/>
            <a:ext cx="803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Predicting Molecular Mutagenicity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7ADCD-4612-DFE6-D371-B97FC24D3E53}"/>
              </a:ext>
            </a:extLst>
          </p:cNvPr>
          <p:cNvSpPr txBox="1"/>
          <p:nvPr/>
        </p:nvSpPr>
        <p:spPr>
          <a:xfrm>
            <a:off x="464038" y="2034246"/>
            <a:ext cx="814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document is for the model structure and preprocessing for </a:t>
            </a:r>
            <a:r>
              <a:rPr lang="en-IN" dirty="0" err="1"/>
              <a:t>kNN</a:t>
            </a:r>
            <a:r>
              <a:rPr lang="en-IN" dirty="0"/>
              <a:t> based solution to predict molecular mutagenicity.</a:t>
            </a:r>
          </a:p>
        </p:txBody>
      </p:sp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3CBF-548A-3301-FDEF-161DA8CC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70382"/>
            <a:ext cx="8179441" cy="88127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A75701-98F4-6908-FEF9-5BDEA1608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671" y="1009650"/>
            <a:ext cx="8178363" cy="642938"/>
          </a:xfrm>
        </p:spPr>
        <p:txBody>
          <a:bodyPr/>
          <a:lstStyle/>
          <a:p>
            <a:r>
              <a:rPr lang="en-GB" sz="1600" b="0" i="0" dirty="0">
                <a:solidFill>
                  <a:schemeClr val="accent1"/>
                </a:solidFill>
                <a:effectLst/>
                <a:latin typeface="Inter"/>
              </a:rPr>
              <a:t>The preprocessing steps are designed to transform the raw dataset into a clean, normalized, and feature-optimized format suitable for </a:t>
            </a:r>
            <a:r>
              <a:rPr lang="en-GB" sz="1600" b="0" i="0" dirty="0" err="1">
                <a:solidFill>
                  <a:schemeClr val="accent1"/>
                </a:solidFill>
                <a:effectLst/>
                <a:latin typeface="Inter"/>
              </a:rPr>
              <a:t>kNN</a:t>
            </a:r>
            <a:r>
              <a:rPr lang="en-GB" sz="1600" b="0" i="0" dirty="0">
                <a:solidFill>
                  <a:schemeClr val="accent1"/>
                </a:solidFill>
                <a:effectLst/>
                <a:latin typeface="Inter"/>
              </a:rPr>
              <a:t> </a:t>
            </a:r>
            <a:r>
              <a:rPr lang="en-GB" sz="1600" b="0" i="0" dirty="0" err="1">
                <a:solidFill>
                  <a:schemeClr val="accent1"/>
                </a:solidFill>
                <a:effectLst/>
                <a:latin typeface="Inter"/>
              </a:rPr>
              <a:t>modeling</a:t>
            </a:r>
            <a:r>
              <a:rPr lang="en-GB" sz="1600" b="0" i="0" dirty="0">
                <a:solidFill>
                  <a:schemeClr val="accent1"/>
                </a:solidFill>
                <a:effectLst/>
                <a:latin typeface="Inter"/>
              </a:rPr>
              <a:t>. Each step is applied sequentially, ensuring that the data is properly prepared for accurate predictions.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249B9803-8CFC-17E3-88DB-781899F2F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967" y="3833734"/>
            <a:ext cx="2451303" cy="560223"/>
          </a:xfrm>
        </p:spPr>
        <p:txBody>
          <a:bodyPr/>
          <a:lstStyle/>
          <a:p>
            <a:r>
              <a:rPr lang="en-US" dirty="0"/>
              <a:t>1. Drop Useless Columns</a:t>
            </a:r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FE975B18-C253-5152-8CF2-012651A26A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6697" y="6395668"/>
            <a:ext cx="2117845" cy="391949"/>
          </a:xfrm>
        </p:spPr>
        <p:txBody>
          <a:bodyPr/>
          <a:lstStyle/>
          <a:p>
            <a:r>
              <a:rPr lang="en-US" dirty="0"/>
              <a:t>4. Class Distribution was checked 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7F9B594D-86C0-7480-3178-E0A09E9011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9636" y="3842281"/>
            <a:ext cx="2371305" cy="560223"/>
          </a:xfrm>
        </p:spPr>
        <p:txBody>
          <a:bodyPr/>
          <a:lstStyle/>
          <a:p>
            <a:r>
              <a:rPr lang="en-US" dirty="0"/>
              <a:t>2. Check Missing/Error rows and remove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ADE6FA94-45BE-E8FB-CB73-90BFB8E51E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4254" y="6395668"/>
            <a:ext cx="2371305" cy="391949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IN" b="0" dirty="0" err="1">
                <a:effectLst/>
                <a:latin typeface="Courier New" panose="02070309020205020404" pitchFamily="49" charset="0"/>
              </a:rPr>
              <a:t>StandardScaler</a:t>
            </a:r>
            <a:r>
              <a:rPr lang="en-US" dirty="0"/>
              <a:t>()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D5AF148F-E873-373B-1BA8-89B33C5FE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4528" y="3842281"/>
            <a:ext cx="2117845" cy="560223"/>
          </a:xfrm>
        </p:spPr>
        <p:txBody>
          <a:bodyPr/>
          <a:lstStyle/>
          <a:p>
            <a:r>
              <a:rPr lang="en-US" dirty="0"/>
              <a:t>3. 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621FB-2A39-0155-8592-A1F50C2C66DD}"/>
              </a:ext>
            </a:extLst>
          </p:cNvPr>
          <p:cNvSpPr txBox="1"/>
          <p:nvPr/>
        </p:nvSpPr>
        <p:spPr>
          <a:xfrm>
            <a:off x="596697" y="1946787"/>
            <a:ext cx="2117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'Unnamed: 0'</a:t>
            </a:r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'SMILES’</a:t>
            </a:r>
            <a:r>
              <a:rPr lang="en-IN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These columns were dropped.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ECB57-89B0-DB8D-B579-7ABAF5F34C3E}"/>
              </a:ext>
            </a:extLst>
          </p:cNvPr>
          <p:cNvSpPr txBox="1"/>
          <p:nvPr/>
        </p:nvSpPr>
        <p:spPr>
          <a:xfrm>
            <a:off x="3419636" y="1951672"/>
            <a:ext cx="2451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Some rows in the column, </a:t>
            </a:r>
            <a:r>
              <a:rPr lang="en-IN" dirty="0">
                <a:solidFill>
                  <a:srgbClr val="E3E3E3"/>
                </a:solidFill>
                <a:latin typeface="Courier New" panose="02070309020205020404" pitchFamily="49" charset="0"/>
              </a:rPr>
              <a:t>[‘</a:t>
            </a:r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Predicted</a:t>
            </a:r>
            <a:r>
              <a:rPr lang="en-IN" dirty="0">
                <a:solidFill>
                  <a:srgbClr val="E3E3E3"/>
                </a:solidFill>
                <a:latin typeface="Courier New" panose="02070309020205020404" pitchFamily="49" charset="0"/>
              </a:rPr>
              <a:t>’]</a:t>
            </a:r>
            <a:r>
              <a:rPr lang="en-IN" dirty="0"/>
              <a:t>have [‘</a:t>
            </a:r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Non Predicted</a:t>
            </a:r>
            <a:r>
              <a:rPr lang="en-IN" dirty="0"/>
              <a:t>’], which was removed.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5F7A4-9318-60AC-8400-178867AFAD27}"/>
              </a:ext>
            </a:extLst>
          </p:cNvPr>
          <p:cNvSpPr txBox="1"/>
          <p:nvPr/>
        </p:nvSpPr>
        <p:spPr>
          <a:xfrm>
            <a:off x="6494528" y="1946787"/>
            <a:ext cx="2117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</a:rPr>
              <a:t>NumValenceElectrons</a:t>
            </a:r>
            <a:r>
              <a:rPr lang="en-IN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IN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</a:rPr>
              <a:t>qed</a:t>
            </a:r>
            <a:r>
              <a:rPr lang="en-IN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algn="just"/>
            <a:r>
              <a:rPr lang="en-IN" dirty="0"/>
              <a:t>were removed as they show –</a:t>
            </a:r>
            <a:r>
              <a:rPr lang="en-IN" dirty="0" err="1"/>
              <a:t>ve</a:t>
            </a:r>
            <a:r>
              <a:rPr lang="en-IN" dirty="0"/>
              <a:t> correlation to the predicted element.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0E746-F0AC-2507-5C8B-BA1610D30D62}"/>
              </a:ext>
            </a:extLst>
          </p:cNvPr>
          <p:cNvSpPr txBox="1"/>
          <p:nvPr/>
        </p:nvSpPr>
        <p:spPr>
          <a:xfrm>
            <a:off x="678426" y="4490721"/>
            <a:ext cx="203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Class distribution was checked, for the model to be free of bias and not bend towards a particular class.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B8166-3FA3-72F0-D544-0FDB19A4C228}"/>
              </a:ext>
            </a:extLst>
          </p:cNvPr>
          <p:cNvSpPr txBox="1"/>
          <p:nvPr/>
        </p:nvSpPr>
        <p:spPr>
          <a:xfrm>
            <a:off x="3459634" y="4619256"/>
            <a:ext cx="2331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elements were scaled using </a:t>
            </a:r>
            <a:r>
              <a:rPr lang="en-IN" b="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IN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IN" dirty="0"/>
              <a:t>as </a:t>
            </a:r>
            <a:r>
              <a:rPr lang="en-IN" dirty="0" err="1"/>
              <a:t>kNN</a:t>
            </a:r>
            <a:r>
              <a:rPr lang="en-IN" dirty="0"/>
              <a:t> is distance based.</a:t>
            </a:r>
            <a:endParaRPr lang="en-IN" b="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Text Placeholder 121">
            <a:extLst>
              <a:ext uri="{FF2B5EF4-FFF2-40B4-BE49-F238E27FC236}">
                <a16:creationId xmlns:a16="http://schemas.microsoft.com/office/drawing/2014/main" id="{89D75D71-FEBE-6182-95E8-2A3728593B21}"/>
              </a:ext>
            </a:extLst>
          </p:cNvPr>
          <p:cNvSpPr txBox="1">
            <a:spLocks/>
          </p:cNvSpPr>
          <p:nvPr/>
        </p:nvSpPr>
        <p:spPr>
          <a:xfrm>
            <a:off x="6245271" y="6395668"/>
            <a:ext cx="2371305" cy="39194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6. Fitting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4A225-50CD-5FE0-F5A4-427DF7A191E4}"/>
              </a:ext>
            </a:extLst>
          </p:cNvPr>
          <p:cNvSpPr txBox="1"/>
          <p:nvPr/>
        </p:nvSpPr>
        <p:spPr>
          <a:xfrm>
            <a:off x="6494528" y="4614037"/>
            <a:ext cx="211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Fitting and Training</a:t>
            </a:r>
          </a:p>
        </p:txBody>
      </p:sp>
    </p:spTree>
    <p:extLst>
      <p:ext uri="{BB962C8B-B14F-4D97-AF65-F5344CB8AC3E}">
        <p14:creationId xmlns:p14="http://schemas.microsoft.com/office/powerpoint/2010/main" val="391065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93" y="135460"/>
            <a:ext cx="8179441" cy="1073579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161" y="1209039"/>
            <a:ext cx="8178363" cy="386081"/>
          </a:xfrm>
        </p:spPr>
        <p:txBody>
          <a:bodyPr/>
          <a:lstStyle/>
          <a:p>
            <a:r>
              <a:rPr lang="en-US" dirty="0"/>
              <a:t>The plot of Correlation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EE27C-FC68-4A2B-03E7-601A6618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3" y="1724801"/>
            <a:ext cx="6072020" cy="4902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4B744-355B-F93E-8DD1-A7F266A72F2B}"/>
              </a:ext>
            </a:extLst>
          </p:cNvPr>
          <p:cNvSpPr txBox="1"/>
          <p:nvPr/>
        </p:nvSpPr>
        <p:spPr>
          <a:xfrm>
            <a:off x="3598606" y="6066503"/>
            <a:ext cx="53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NumValenceElectroncs</a:t>
            </a:r>
            <a:r>
              <a:rPr lang="en-IN" dirty="0"/>
              <a:t> and </a:t>
            </a:r>
            <a:r>
              <a:rPr lang="en-IN" dirty="0" err="1">
                <a:solidFill>
                  <a:schemeClr val="bg1">
                    <a:lumMod val="50000"/>
                  </a:schemeClr>
                </a:solidFill>
              </a:rPr>
              <a:t>qed</a:t>
            </a:r>
            <a:r>
              <a:rPr lang="en-IN" dirty="0"/>
              <a:t> has –</a:t>
            </a:r>
            <a:r>
              <a:rPr lang="en-IN" dirty="0" err="1"/>
              <a:t>ve</a:t>
            </a:r>
            <a:r>
              <a:rPr lang="en-IN" dirty="0"/>
              <a:t> correlation to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target</a:t>
            </a:r>
            <a:r>
              <a:rPr lang="en-IN" dirty="0"/>
              <a:t> hence, removing them is a wise choice.</a:t>
            </a:r>
          </a:p>
        </p:txBody>
      </p:sp>
    </p:spTree>
    <p:extLst>
      <p:ext uri="{BB962C8B-B14F-4D97-AF65-F5344CB8AC3E}">
        <p14:creationId xmlns:p14="http://schemas.microsoft.com/office/powerpoint/2010/main" val="7902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CD51-DBF3-059F-CFA8-364D6A7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6" y="30934"/>
            <a:ext cx="8179441" cy="1073579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97395F-6543-C373-98C1-28A7E66D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1" y="1104512"/>
            <a:ext cx="5063612" cy="431455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2C277E7-8270-EF62-70BF-372F6B4E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3" y="5410022"/>
            <a:ext cx="3368173" cy="141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71.96574154379879 % Precision: 0.7646103896103896 Recall: 0.7190839694656489 </a:t>
            </a:r>
            <a:endParaRPr lang="en-US" altLang="en-US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F1: 0.75</a:t>
            </a:r>
            <a:r>
              <a:rPr lang="en-US" altLang="en-US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942228095987 </a:t>
            </a:r>
            <a:endParaRPr lang="en-US" altLang="en-US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7F4-A501-3560-E6BD-9EDDDC7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111760"/>
            <a:ext cx="8179441" cy="1073579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CF7E8A-D5E8-075A-9EDA-362EDAA532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568" y="1427983"/>
            <a:ext cx="8179441" cy="569912"/>
          </a:xfrm>
        </p:spPr>
        <p:txBody>
          <a:bodyPr/>
          <a:lstStyle/>
          <a:p>
            <a:r>
              <a:rPr lang="en-US" dirty="0"/>
              <a:t>10-fold cross validation was done to access the model’s performance and make it robust.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23658-23B0-4A30-5723-8DA7BE9A6454}"/>
              </a:ext>
            </a:extLst>
          </p:cNvPr>
          <p:cNvSpPr txBox="1"/>
          <p:nvPr/>
        </p:nvSpPr>
        <p:spPr>
          <a:xfrm>
            <a:off x="515568" y="2055873"/>
            <a:ext cx="354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Cross-Validation Accuracy Scores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1D923-98EB-6CEE-DB43-48B738B6A4E6}"/>
              </a:ext>
            </a:extLst>
          </p:cNvPr>
          <p:cNvSpPr txBox="1"/>
          <p:nvPr/>
        </p:nvSpPr>
        <p:spPr>
          <a:xfrm>
            <a:off x="515567" y="2483183"/>
            <a:ext cx="8048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[0.69047619, 0.70932755, 0.72017354, 0.68546638, 0.67895879, </a:t>
            </a:r>
          </a:p>
          <a:p>
            <a:r>
              <a:rPr lang="en-IN" dirty="0"/>
              <a:t> 0.67245119, 0.70932755, 0.71149675, 0.72451193, 0.70065076]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99F29-3E59-9FD2-E387-9C91949002E2}"/>
              </a:ext>
            </a:extLst>
          </p:cNvPr>
          <p:cNvSpPr txBox="1"/>
          <p:nvPr/>
        </p:nvSpPr>
        <p:spPr>
          <a:xfrm>
            <a:off x="515566" y="3429000"/>
            <a:ext cx="8431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Mean Cross-Validation Score:</a:t>
            </a:r>
          </a:p>
          <a:p>
            <a:r>
              <a:rPr lang="en-IN" dirty="0"/>
              <a:t>The mean cross-validation accuracy score is: 0.7003 </a:t>
            </a:r>
          </a:p>
          <a:p>
            <a:endParaRPr lang="en-IN" dirty="0"/>
          </a:p>
          <a:p>
            <a:r>
              <a:rPr lang="en-IN" dirty="0"/>
              <a:t>This indicates that the model achieves an average accuracy of approximately 70.03% across all cross-validation folds.</a:t>
            </a:r>
          </a:p>
        </p:txBody>
      </p:sp>
    </p:spTree>
    <p:extLst>
      <p:ext uri="{BB962C8B-B14F-4D97-AF65-F5344CB8AC3E}">
        <p14:creationId xmlns:p14="http://schemas.microsoft.com/office/powerpoint/2010/main" val="52913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2CD-8A05-CDDC-E6E6-385B251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111760"/>
            <a:ext cx="8179441" cy="107357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C01B6-B68C-F381-48B7-015B25307A8C}"/>
              </a:ext>
            </a:extLst>
          </p:cNvPr>
          <p:cNvSpPr txBox="1"/>
          <p:nvPr/>
        </p:nvSpPr>
        <p:spPr>
          <a:xfrm>
            <a:off x="629265" y="1258529"/>
            <a:ext cx="8179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achieved an </a:t>
            </a:r>
            <a:r>
              <a:rPr lang="en-IN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of 70.04%</a:t>
            </a:r>
            <a:r>
              <a:rPr lang="en-IN" dirty="0"/>
              <a:t> on 10-fold cross validation and a </a:t>
            </a:r>
            <a:r>
              <a:rPr lang="en-IN" u="sng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 score of 0.75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There are various other ways to make this model better,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Using advanced scaling methods</a:t>
            </a:r>
          </a:p>
          <a:p>
            <a:pPr marL="342900" indent="-342900">
              <a:buAutoNum type="arabicPeriod"/>
            </a:pPr>
            <a:r>
              <a:rPr lang="en-IN" dirty="0"/>
              <a:t>Detecting and removing small outliers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7AD2-A666-2CDB-FEA3-38EB48584887}"/>
              </a:ext>
            </a:extLst>
          </p:cNvPr>
          <p:cNvSpPr txBox="1"/>
          <p:nvPr/>
        </p:nvSpPr>
        <p:spPr>
          <a:xfrm>
            <a:off x="7924800" y="5879690"/>
            <a:ext cx="41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adityar.ug22.ec@nitp.ac.in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sharepoint/v3"/>
    <ds:schemaRef ds:uri="71af3243-3dd4-4a8d-8c0d-dd76da1f02a5"/>
    <ds:schemaRef ds:uri="http://purl.org/dc/elements/1.1/"/>
    <ds:schemaRef ds:uri="230e9df3-be65-4c73-a93b-d1236ebd677e"/>
    <ds:schemaRef ds:uri="http://purl.org/dc/dcmitype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55</TotalTime>
  <Words>374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Inter</vt:lpstr>
      <vt:lpstr>Rockwell</vt:lpstr>
      <vt:lpstr>Tahoma</vt:lpstr>
      <vt:lpstr>Custom</vt:lpstr>
      <vt:lpstr>Predicting Molecular Mutagenicity</vt:lpstr>
      <vt:lpstr>kNN for SPR Modeling </vt:lpstr>
      <vt:lpstr>Preprocessing</vt:lpstr>
      <vt:lpstr>Correlation Matrix</vt:lpstr>
      <vt:lpstr>Confusion Matrix</vt:lpstr>
      <vt:lpstr>Cross Validation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Nehru</dc:creator>
  <cp:lastModifiedBy>Arun Nehru</cp:lastModifiedBy>
  <cp:revision>1</cp:revision>
  <dcterms:created xsi:type="dcterms:W3CDTF">2025-02-01T17:03:47Z</dcterms:created>
  <dcterms:modified xsi:type="dcterms:W3CDTF">2025-02-01T17:59:35Z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