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77" r:id="rId2"/>
    <p:sldId id="278" r:id="rId3"/>
    <p:sldId id="328" r:id="rId4"/>
    <p:sldId id="339" r:id="rId5"/>
    <p:sldId id="333" r:id="rId6"/>
    <p:sldId id="349" r:id="rId7"/>
    <p:sldId id="336" r:id="rId8"/>
    <p:sldId id="334" r:id="rId9"/>
    <p:sldId id="347" r:id="rId10"/>
    <p:sldId id="335" r:id="rId11"/>
    <p:sldId id="343" r:id="rId12"/>
    <p:sldId id="344" r:id="rId13"/>
    <p:sldId id="345" r:id="rId14"/>
    <p:sldId id="346" r:id="rId15"/>
    <p:sldId id="337" r:id="rId16"/>
    <p:sldId id="338" r:id="rId17"/>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69" autoAdjust="0"/>
  </p:normalViewPr>
  <p:slideViewPr>
    <p:cSldViewPr>
      <p:cViewPr varScale="1">
        <p:scale>
          <a:sx n="62" d="100"/>
          <a:sy n="62" d="100"/>
        </p:scale>
        <p:origin x="804" y="44"/>
      </p:cViewPr>
      <p:guideLst>
        <p:guide orient="horz" pos="2160"/>
        <p:guide pos="3840"/>
      </p:guideLst>
    </p:cSldViewPr>
  </p:slideViewPr>
  <p:outlineViewPr>
    <p:cViewPr>
      <p:scale>
        <a:sx n="33" d="100"/>
        <a:sy n="33" d="100"/>
      </p:scale>
      <p:origin x="0" y="51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F4AE9-A696-4AFA-8F35-371EB1C85EDA}" type="datetimeFigureOut">
              <a:rPr lang="en-US" smtClean="0"/>
              <a:pPr/>
              <a:t>1/2/2024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CD5FF-B98B-4FEF-8331-E4D78C517A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round/>
            <a:headEnd/>
            <a:tailEnd/>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0B3B6ED-8828-40B7-9990-CA563FED33CD}" type="slidenum">
              <a:rPr lang="en-US" b="1" smtClean="0">
                <a:solidFill>
                  <a:srgbClr val="000000"/>
                </a:solidFill>
                <a:ea typeface="Droid Sans Fallback"/>
                <a:cs typeface="DejaVu Sans"/>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b="1">
              <a:solidFill>
                <a:srgbClr val="000000"/>
              </a:solidFill>
              <a:ea typeface="Droid Sans Fallback"/>
              <a:cs typeface="DejaVu Sans"/>
            </a:endParaRPr>
          </a:p>
        </p:txBody>
      </p:sp>
      <p:sp>
        <p:nvSpPr>
          <p:cNvPr id="32771"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D8D9069-0349-40FC-B0B6-75CD0E9936C3}" type="slidenum">
              <a:rPr lang="en-US" sz="1200" baseline="-18000">
                <a:solidFill>
                  <a:srgbClr val="000000"/>
                </a:solidFill>
                <a:latin typeface="Times New Roman" pitchFamily="18" charset="0"/>
                <a:ea typeface="Droid Sans Fallback"/>
                <a:cs typeface="Droid Sans Fallback"/>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1200" baseline="-18000">
              <a:solidFill>
                <a:srgbClr val="000000"/>
              </a:solidFill>
              <a:latin typeface="Times New Roman" pitchFamily="18" charset="0"/>
              <a:ea typeface="Droid Sans Fallback"/>
              <a:cs typeface="Droid Sans Fallback"/>
            </a:endParaRPr>
          </a:p>
        </p:txBody>
      </p:sp>
      <p:sp>
        <p:nvSpPr>
          <p:cNvPr id="32772" name="Rectangle 2"/>
          <p:cNvSpPr>
            <a:spLocks noGrp="1" noRot="1" noChangeAspect="1" noChangeArrowheads="1" noTextEdit="1"/>
          </p:cNvSpPr>
          <p:nvPr>
            <p:ph type="sldImg"/>
          </p:nvPr>
        </p:nvSpPr>
        <p:spPr>
          <a:xfrm>
            <a:off x="382588" y="685800"/>
            <a:ext cx="6092825" cy="3429000"/>
          </a:xfrm>
          <a:solidFill>
            <a:srgbClr val="FFFFFF"/>
          </a:solidFill>
          <a:ln/>
        </p:spPr>
      </p:sp>
      <p:sp>
        <p:nvSpPr>
          <p:cNvPr id="32773"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baseline="-18000"/>
          </a:p>
        </p:txBody>
      </p:sp>
      <p:sp>
        <p:nvSpPr>
          <p:cNvPr id="2" name="Notes Placeholder 1"/>
          <p:cNvSpPr>
            <a:spLocks noGrp="1"/>
          </p:cNvSpPr>
          <p:nvPr>
            <p:ph type="body" idx="1"/>
          </p:nvPr>
        </p:nvSpPr>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2CD5FF-B98B-4FEF-8331-E4D78C517A3A}" type="slidenum">
              <a:rPr lang="en-US" smtClean="0"/>
              <a:pPr/>
              <a:t>6</a:t>
            </a:fld>
            <a:endParaRPr lang="en-US"/>
          </a:p>
        </p:txBody>
      </p:sp>
    </p:spTree>
    <p:extLst>
      <p:ext uri="{BB962C8B-B14F-4D97-AF65-F5344CB8AC3E}">
        <p14:creationId xmlns:p14="http://schemas.microsoft.com/office/powerpoint/2010/main" val="77836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1" y="6053328"/>
            <a:ext cx="299884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127" y="6044184"/>
            <a:ext cx="90452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190" y="4038600"/>
            <a:ext cx="8634876"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190" y="6050037"/>
            <a:ext cx="8939636"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587" y="6068699"/>
            <a:ext cx="2742843" cy="685800"/>
          </a:xfrm>
        </p:spPr>
        <p:txBody>
          <a:bodyPr>
            <a:noAutofit/>
          </a:bodyPr>
          <a:lstStyle>
            <a:lvl1pPr algn="ctr">
              <a:defRPr sz="2000">
                <a:solidFill>
                  <a:srgbClr val="FFFFFF"/>
                </a:solidFill>
              </a:defRPr>
            </a:lvl1pPr>
          </a:lstStyle>
          <a:p>
            <a:fld id="{7D5E575F-F345-4A3F-974A-241716AD3462}" type="datetime1">
              <a:rPr lang="en-US" smtClean="0"/>
              <a:t>1/2/2024</a:t>
            </a:fld>
            <a:endParaRPr lang="en-US"/>
          </a:p>
        </p:txBody>
      </p:sp>
      <p:sp>
        <p:nvSpPr>
          <p:cNvPr id="17" name="Footer Placeholder 16"/>
          <p:cNvSpPr>
            <a:spLocks noGrp="1"/>
          </p:cNvSpPr>
          <p:nvPr>
            <p:ph type="ftr" sz="quarter" idx="11"/>
          </p:nvPr>
        </p:nvSpPr>
        <p:spPr>
          <a:xfrm>
            <a:off x="2780162" y="236539"/>
            <a:ext cx="7822182"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6611" y="228600"/>
            <a:ext cx="1117455"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92C539-0BC8-4B5B-A2C7-813FBCF0E73B}"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6463" y="609601"/>
            <a:ext cx="2742843"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520" y="609600"/>
            <a:ext cx="7415835"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6463" y="6248403"/>
            <a:ext cx="2946016" cy="365125"/>
          </a:xfrm>
        </p:spPr>
        <p:txBody>
          <a:bodyPr/>
          <a:lstStyle/>
          <a:p>
            <a:fld id="{A2D2EAB8-E7FB-46AD-8DF1-AA781B55FFC3}" type="datetime1">
              <a:rPr lang="en-US" smtClean="0"/>
              <a:t>1/2/2024</a:t>
            </a:fld>
            <a:endParaRPr lang="en-US"/>
          </a:p>
        </p:txBody>
      </p:sp>
      <p:sp>
        <p:nvSpPr>
          <p:cNvPr id="5" name="Footer Placeholder 4"/>
          <p:cNvSpPr>
            <a:spLocks noGrp="1"/>
          </p:cNvSpPr>
          <p:nvPr>
            <p:ph type="ftr" sz="quarter" idx="11"/>
          </p:nvPr>
        </p:nvSpPr>
        <p:spPr>
          <a:xfrm>
            <a:off x="609523" y="6248208"/>
            <a:ext cx="7430343" cy="365125"/>
          </a:xfrm>
        </p:spPr>
        <p:txBody>
          <a:bodyPr/>
          <a:lstStyle/>
          <a:p>
            <a:endParaRPr lang="en-US"/>
          </a:p>
        </p:txBody>
      </p:sp>
      <p:sp>
        <p:nvSpPr>
          <p:cNvPr id="7" name="Rectangle 6"/>
          <p:cNvSpPr/>
          <p:nvPr/>
        </p:nvSpPr>
        <p:spPr bwMode="white">
          <a:xfrm>
            <a:off x="8127366" y="0"/>
            <a:ext cx="426664"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8318" y="609600"/>
            <a:ext cx="30476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8318" y="0"/>
            <a:ext cx="30476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3998" y="103737"/>
            <a:ext cx="533400" cy="325926"/>
          </a:xfr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758" y="228600"/>
            <a:ext cx="10869785"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5AAEC8F-FD0B-44B2-8E21-03B55A361622}"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758" y="1600200"/>
            <a:ext cx="10869785"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562" y="2743200"/>
            <a:ext cx="9496248"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0413"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975"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562" y="1600200"/>
            <a:ext cx="1036185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562" y="1600200"/>
            <a:ext cx="10158678"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9AAF763-8DBE-4D0C-96C8-9BF02BB60660}" type="datetime1">
              <a:rPr lang="en-US" smtClean="0"/>
              <a:t>1/2/2024</a:t>
            </a:fld>
            <a:endParaRPr lang="en-US"/>
          </a:p>
        </p:txBody>
      </p:sp>
      <p:sp>
        <p:nvSpPr>
          <p:cNvPr id="13" name="Slide Number Placeholder 12"/>
          <p:cNvSpPr>
            <a:spLocks noGrp="1"/>
          </p:cNvSpPr>
          <p:nvPr>
            <p:ph type="sldNum" sz="quarter" idx="11"/>
          </p:nvPr>
        </p:nvSpPr>
        <p:spPr>
          <a:xfrm>
            <a:off x="0" y="1752600"/>
            <a:ext cx="1726975"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694"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027"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0DB0CB7-26D0-4E1F-A6D0-373EF20FDFE2}" type="datetime1">
              <a:rPr lang="en-US" smtClean="0"/>
              <a:t>1/2/2024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107" y="273050"/>
            <a:ext cx="10869785"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694"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399967"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25C03B9-5C14-41D2-9DF4-4F69EDB93F4A}" type="datetime1">
              <a:rPr lang="en-US" smtClean="0"/>
              <a:t>1/2/2024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694" y="1752600"/>
            <a:ext cx="5180926"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399967" y="1752600"/>
            <a:ext cx="5180926"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0EB944-5A24-4804-85B5-D8D8E70494CB}" type="datetime1">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8F5B5-CA4D-4AA8-9496-F32EAA9EC68A}" type="datetime1">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107"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694" y="273050"/>
            <a:ext cx="10768198"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396411E-8F20-4E7C-A72C-C73AEDD7C273}" type="datetime1">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694" y="1752600"/>
            <a:ext cx="2133322"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190" y="1752600"/>
            <a:ext cx="8533289"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322" y="5486400"/>
            <a:ext cx="975233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0" y="4572000"/>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0" y="4663440"/>
            <a:ext cx="195046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180" y="4654296"/>
            <a:ext cx="10130233"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322" y="4648200"/>
            <a:ext cx="975233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148" y="0"/>
            <a:ext cx="13409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0116" y="6248401"/>
            <a:ext cx="3555537" cy="365125"/>
          </a:xfrm>
        </p:spPr>
        <p:txBody>
          <a:bodyPr rtlCol="0"/>
          <a:lstStyle/>
          <a:p>
            <a:fld id="{574F8C34-6E34-49A8-A798-C387BA0CE972}" type="datetime1">
              <a:rPr lang="en-US" smtClean="0"/>
              <a:t>1/2/2024</a:t>
            </a:fld>
            <a:endParaRPr lang="en-US"/>
          </a:p>
        </p:txBody>
      </p:sp>
      <p:sp>
        <p:nvSpPr>
          <p:cNvPr id="13" name="Slide Number Placeholder 12"/>
          <p:cNvSpPr>
            <a:spLocks noGrp="1"/>
          </p:cNvSpPr>
          <p:nvPr>
            <p:ph type="sldNum" sz="quarter" idx="11"/>
          </p:nvPr>
        </p:nvSpPr>
        <p:spPr>
          <a:xfrm>
            <a:off x="0" y="4667249"/>
            <a:ext cx="1930149"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322" y="6248207"/>
            <a:ext cx="6095207" cy="365125"/>
          </a:xfrm>
        </p:spPr>
        <p:txBody>
          <a:bodyPr rtlCol="0"/>
          <a:lstStyle/>
          <a:p>
            <a:endParaRPr lang="en-US"/>
          </a:p>
        </p:txBody>
      </p:sp>
      <p:sp>
        <p:nvSpPr>
          <p:cNvPr id="3" name="Picture Placeholder 2"/>
          <p:cNvSpPr>
            <a:spLocks noGrp="1"/>
          </p:cNvSpPr>
          <p:nvPr>
            <p:ph type="pic" idx="1"/>
          </p:nvPr>
        </p:nvSpPr>
        <p:spPr>
          <a:xfrm>
            <a:off x="2080497" y="0"/>
            <a:ext cx="10109916"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694" y="228600"/>
            <a:ext cx="10869785"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758" y="1600200"/>
            <a:ext cx="10869785"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6942" y="6248401"/>
            <a:ext cx="3555537" cy="365125"/>
          </a:xfrm>
          <a:prstGeom prst="rect">
            <a:avLst/>
          </a:prstGeom>
        </p:spPr>
        <p:txBody>
          <a:bodyPr vert="horz" anchor="ctr" anchorCtr="0"/>
          <a:lstStyle>
            <a:lvl1pPr algn="l" eaLnBrk="1" latinLnBrk="0" hangingPunct="1">
              <a:defRPr kumimoji="0" sz="1400">
                <a:solidFill>
                  <a:schemeClr val="tx2"/>
                </a:solidFill>
              </a:defRPr>
            </a:lvl1pPr>
          </a:lstStyle>
          <a:p>
            <a:fld id="{079B43AF-0321-4C12-84A6-28676C718E95}" type="datetime1">
              <a:rPr lang="en-US" smtClean="0"/>
              <a:t>1/2/2024</a:t>
            </a:fld>
            <a:endParaRPr lang="en-US"/>
          </a:p>
        </p:txBody>
      </p:sp>
      <p:sp>
        <p:nvSpPr>
          <p:cNvPr id="3" name="Footer Placeholder 2"/>
          <p:cNvSpPr>
            <a:spLocks noGrp="1"/>
          </p:cNvSpPr>
          <p:nvPr>
            <p:ph type="ftr" sz="quarter" idx="3"/>
          </p:nvPr>
        </p:nvSpPr>
        <p:spPr>
          <a:xfrm>
            <a:off x="812695" y="6248207"/>
            <a:ext cx="7227170"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0413"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107"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298" y="1280160"/>
            <a:ext cx="11403115"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107"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tableau.com/" TargetMode="External"/><Relationship Id="rId3" Type="http://schemas.openxmlformats.org/officeDocument/2006/relationships/hyperlink" Target="https://www.python.org/" TargetMode="External"/><Relationship Id="rId7" Type="http://schemas.openxmlformats.org/officeDocument/2006/relationships/hyperlink" Target="https://scikit-learn.org/stable/index.html" TargetMode="External"/><Relationship Id="rId2" Type="http://schemas.openxmlformats.org/officeDocument/2006/relationships/hyperlink" Target="https://en.tutiempo.net/" TargetMode="External"/><Relationship Id="rId1" Type="http://schemas.openxmlformats.org/officeDocument/2006/relationships/slideLayout" Target="../slideLayouts/slideLayout2.xml"/><Relationship Id="rId6" Type="http://schemas.openxmlformats.org/officeDocument/2006/relationships/hyperlink" Target="https://seaborn.pydata.org/" TargetMode="External"/><Relationship Id="rId11" Type="http://schemas.openxmlformats.org/officeDocument/2006/relationships/image" Target="../media/image3.png"/><Relationship Id="rId5" Type="http://schemas.openxmlformats.org/officeDocument/2006/relationships/hyperlink" Target="https://numpy.org/" TargetMode="External"/><Relationship Id="rId10" Type="http://schemas.openxmlformats.org/officeDocument/2006/relationships/image" Target="../media/image4.png"/><Relationship Id="rId4" Type="http://schemas.openxmlformats.org/officeDocument/2006/relationships/hyperlink" Target="https://matplotlib.org/" TargetMode="External"/><Relationship Id="rId9" Type="http://schemas.openxmlformats.org/officeDocument/2006/relationships/hyperlink" Target="https://www.youtube.com/@krishnaik0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584848" y="2971800"/>
            <a:ext cx="11149158" cy="3778600"/>
          </a:xfrm>
          <a:prstGeom prst="rect">
            <a:avLst/>
          </a:prstGeom>
          <a:noFill/>
          <a:ln w="9525">
            <a:noFill/>
            <a:round/>
            <a:headEnd/>
            <a:tailEnd/>
          </a:ln>
        </p:spPr>
        <p:txBody>
          <a:bodyPr wrap="square" lIns="90000" tIns="46800" rIns="90000" bIns="46800">
            <a:spAutoFit/>
          </a:bodyPr>
          <a:lstStyle/>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Presented By:</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Ayush Sharma(2000681540012)</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               Ankit (2000681540007)</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Sandeep Kumar (2000681540035)</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latin typeface="Times New Roman" panose="02020603050405020304" pitchFamily="18" charset="0"/>
                <a:cs typeface="Times New Roman" panose="02020603050405020304" pitchFamily="18" charset="0"/>
              </a:rPr>
              <a:t>Dhairya</a:t>
            </a:r>
            <a:r>
              <a:rPr lang="en-US" b="1" dirty="0">
                <a:latin typeface="Times New Roman" panose="02020603050405020304" pitchFamily="18" charset="0"/>
                <a:cs typeface="Times New Roman" panose="02020603050405020304" pitchFamily="18" charset="0"/>
              </a:rPr>
              <a:t> Rajput (2000681540014)</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1" dirty="0">
              <a:latin typeface="Times New Roman" panose="02020603050405020304" pitchFamily="18" charset="0"/>
              <a:cs typeface="Times New Roman" panose="02020603050405020304" pitchFamily="18" charset="0"/>
            </a:endParaRP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1" dirty="0">
              <a:latin typeface="Times New Roman" panose="02020603050405020304" pitchFamily="18" charset="0"/>
              <a:cs typeface="Times New Roman" panose="02020603050405020304" pitchFamily="18" charset="0"/>
            </a:endParaRP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Under the Guidance of:</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Mr. Suraj Bhatnagar</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Department of Data Science (CSE)</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Meerut Institute of Engineering &amp; Technology, Meerut (U.P.)</a:t>
            </a:r>
          </a:p>
        </p:txBody>
      </p:sp>
      <p:sp>
        <p:nvSpPr>
          <p:cNvPr id="3075" name="Text Box 2"/>
          <p:cNvSpPr txBox="1">
            <a:spLocks noChangeArrowheads="1"/>
          </p:cNvSpPr>
          <p:nvPr/>
        </p:nvSpPr>
        <p:spPr bwMode="auto">
          <a:xfrm>
            <a:off x="532606" y="393305"/>
            <a:ext cx="11353800" cy="1038362"/>
          </a:xfrm>
          <a:prstGeom prst="rect">
            <a:avLst/>
          </a:prstGeom>
          <a:noFill/>
          <a:ln w="9525">
            <a:noFill/>
            <a:round/>
            <a:headEnd/>
            <a:tailEnd/>
          </a:ln>
        </p:spPr>
        <p:txBody>
          <a:bodyPr wrap="square"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aseline="-18000" dirty="0">
              <a:solidFill>
                <a:srgbClr val="000000"/>
              </a:solidFill>
              <a:latin typeface="Times New Roman" pitchFamily="18" charset="0"/>
              <a:ea typeface="Droid Sans Fallback"/>
              <a:cs typeface="Times New Roman" pitchFamily="18" charset="0"/>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b="1"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rPr>
              <a:t>AQI PREDICTOR</a:t>
            </a:r>
          </a:p>
        </p:txBody>
      </p:sp>
      <p:sp>
        <p:nvSpPr>
          <p:cNvPr id="3077" name="AutoShape 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8" name="AutoShape 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9" name="AutoShape 10"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0" name="AutoShape 12"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1" name="AutoShape 14"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2" name="AutoShape 1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3" name="AutoShape 1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pic>
        <p:nvPicPr>
          <p:cNvPr id="14" name="Picture 19">
            <a:extLst>
              <a:ext uri="{FF2B5EF4-FFF2-40B4-BE49-F238E27FC236}">
                <a16:creationId xmlns:a16="http://schemas.microsoft.com/office/drawing/2014/main" id="{2FF59BC7-951A-5B9F-7A73-AF81FFBDC52A}"/>
              </a:ext>
            </a:extLst>
          </p:cNvPr>
          <p:cNvPicPr>
            <a:picLocks noChangeAspect="1" noChangeArrowheads="1"/>
          </p:cNvPicPr>
          <p:nvPr/>
        </p:nvPicPr>
        <p:blipFill>
          <a:blip r:embed="rId3" cstate="print"/>
          <a:srcRect/>
          <a:stretch>
            <a:fillRect/>
          </a:stretch>
        </p:blipFill>
        <p:spPr bwMode="auto">
          <a:xfrm>
            <a:off x="4959352" y="1295399"/>
            <a:ext cx="2170122" cy="1447801"/>
          </a:xfrm>
          <a:prstGeom prst="rect">
            <a:avLst/>
          </a:prstGeom>
          <a:noFill/>
          <a:ln w="9525">
            <a:noFill/>
            <a:miter lim="800000"/>
            <a:headEnd/>
            <a:tailE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Flow Chart  </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marL="0" indent="0" algn="just">
              <a:buNone/>
            </a:pPr>
            <a:r>
              <a:rPr lang="en-IN" sz="3200" dirty="0">
                <a:latin typeface="Times New Roman" panose="02020603050405020304" pitchFamily="18" charset="0"/>
                <a:cs typeface="Times New Roman" panose="02020603050405020304" pitchFamily="18" charset="0"/>
              </a:rPr>
              <a:t>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
        <p:nvSpPr>
          <p:cNvPr id="8" name="Rectangle: Rounded Corners 7">
            <a:extLst>
              <a:ext uri="{FF2B5EF4-FFF2-40B4-BE49-F238E27FC236}">
                <a16:creationId xmlns:a16="http://schemas.microsoft.com/office/drawing/2014/main" id="{53994A62-CDFC-8461-1E50-9FFB97891851}"/>
              </a:ext>
            </a:extLst>
          </p:cNvPr>
          <p:cNvSpPr/>
          <p:nvPr/>
        </p:nvSpPr>
        <p:spPr>
          <a:xfrm>
            <a:off x="5673184" y="2286000"/>
            <a:ext cx="2209800" cy="990600"/>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Combine</a:t>
            </a:r>
          </a:p>
        </p:txBody>
      </p:sp>
      <p:sp>
        <p:nvSpPr>
          <p:cNvPr id="9" name="Rectangle: Rounded Corners 8">
            <a:extLst>
              <a:ext uri="{FF2B5EF4-FFF2-40B4-BE49-F238E27FC236}">
                <a16:creationId xmlns:a16="http://schemas.microsoft.com/office/drawing/2014/main" id="{6556A0F1-B3B4-04D6-262B-A9C5E12ED1A3}"/>
              </a:ext>
            </a:extLst>
          </p:cNvPr>
          <p:cNvSpPr/>
          <p:nvPr/>
        </p:nvSpPr>
        <p:spPr>
          <a:xfrm>
            <a:off x="9146128" y="2226783"/>
            <a:ext cx="2209800" cy="994272"/>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Training</a:t>
            </a:r>
          </a:p>
        </p:txBody>
      </p:sp>
      <p:sp>
        <p:nvSpPr>
          <p:cNvPr id="10" name="Rectangle: Rounded Corners 9">
            <a:extLst>
              <a:ext uri="{FF2B5EF4-FFF2-40B4-BE49-F238E27FC236}">
                <a16:creationId xmlns:a16="http://schemas.microsoft.com/office/drawing/2014/main" id="{5DA74147-CD5B-8764-FC9C-2AD14C5932D5}"/>
              </a:ext>
            </a:extLst>
          </p:cNvPr>
          <p:cNvSpPr/>
          <p:nvPr/>
        </p:nvSpPr>
        <p:spPr>
          <a:xfrm>
            <a:off x="9040674" y="4189164"/>
            <a:ext cx="2286000" cy="878136"/>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ML </a:t>
            </a:r>
            <a:r>
              <a:rPr lang="en-US" b="1" dirty="0" err="1"/>
              <a:t>Alogorithm</a:t>
            </a:r>
            <a:endParaRPr lang="en-US" b="1" dirty="0"/>
          </a:p>
        </p:txBody>
      </p:sp>
      <p:sp>
        <p:nvSpPr>
          <p:cNvPr id="11" name="Rectangle: Rounded Corners 10">
            <a:extLst>
              <a:ext uri="{FF2B5EF4-FFF2-40B4-BE49-F238E27FC236}">
                <a16:creationId xmlns:a16="http://schemas.microsoft.com/office/drawing/2014/main" id="{8BC3F049-C20F-A114-13BD-9CDDBF5CCF01}"/>
              </a:ext>
            </a:extLst>
          </p:cNvPr>
          <p:cNvSpPr/>
          <p:nvPr/>
        </p:nvSpPr>
        <p:spPr>
          <a:xfrm>
            <a:off x="5673184" y="4189164"/>
            <a:ext cx="2209800" cy="990600"/>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Prediction</a:t>
            </a:r>
          </a:p>
        </p:txBody>
      </p:sp>
      <p:sp>
        <p:nvSpPr>
          <p:cNvPr id="14" name="Rectangle: Rounded Corners 13">
            <a:extLst>
              <a:ext uri="{FF2B5EF4-FFF2-40B4-BE49-F238E27FC236}">
                <a16:creationId xmlns:a16="http://schemas.microsoft.com/office/drawing/2014/main" id="{28270F38-A227-AF11-A1F6-70F1DBD251FF}"/>
              </a:ext>
            </a:extLst>
          </p:cNvPr>
          <p:cNvSpPr/>
          <p:nvPr/>
        </p:nvSpPr>
        <p:spPr>
          <a:xfrm>
            <a:off x="2294220" y="4225603"/>
            <a:ext cx="2324099" cy="990601"/>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Web page</a:t>
            </a:r>
          </a:p>
        </p:txBody>
      </p:sp>
      <p:sp>
        <p:nvSpPr>
          <p:cNvPr id="15" name="Rectangle: Rounded Corners 14">
            <a:extLst>
              <a:ext uri="{FF2B5EF4-FFF2-40B4-BE49-F238E27FC236}">
                <a16:creationId xmlns:a16="http://schemas.microsoft.com/office/drawing/2014/main" id="{804AC609-B382-A754-972B-36F3B7C0ED03}"/>
              </a:ext>
            </a:extLst>
          </p:cNvPr>
          <p:cNvSpPr/>
          <p:nvPr/>
        </p:nvSpPr>
        <p:spPr>
          <a:xfrm>
            <a:off x="2361406" y="2355199"/>
            <a:ext cx="2209800" cy="990600"/>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Fetch</a:t>
            </a:r>
          </a:p>
        </p:txBody>
      </p:sp>
      <p:sp>
        <p:nvSpPr>
          <p:cNvPr id="16" name="Oval 15">
            <a:extLst>
              <a:ext uri="{FF2B5EF4-FFF2-40B4-BE49-F238E27FC236}">
                <a16:creationId xmlns:a16="http://schemas.microsoft.com/office/drawing/2014/main" id="{BB690A94-243C-3D5D-C527-3A27FDDF064F}"/>
              </a:ext>
            </a:extLst>
          </p:cNvPr>
          <p:cNvSpPr/>
          <p:nvPr/>
        </p:nvSpPr>
        <p:spPr>
          <a:xfrm>
            <a:off x="885855" y="1752311"/>
            <a:ext cx="990600" cy="948943"/>
          </a:xfrm>
          <a:prstGeom prst="ellipse">
            <a:avLst/>
          </a:prstGeom>
          <a:solidFill>
            <a:schemeClr val="accent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Start</a:t>
            </a:r>
          </a:p>
        </p:txBody>
      </p:sp>
      <p:sp>
        <p:nvSpPr>
          <p:cNvPr id="18" name="Oval 17">
            <a:extLst>
              <a:ext uri="{FF2B5EF4-FFF2-40B4-BE49-F238E27FC236}">
                <a16:creationId xmlns:a16="http://schemas.microsoft.com/office/drawing/2014/main" id="{C0E383A3-443F-8BEC-AE63-A076A8CFFC70}"/>
              </a:ext>
            </a:extLst>
          </p:cNvPr>
          <p:cNvSpPr/>
          <p:nvPr/>
        </p:nvSpPr>
        <p:spPr>
          <a:xfrm>
            <a:off x="896203" y="5442103"/>
            <a:ext cx="990600" cy="948943"/>
          </a:xfrm>
          <a:prstGeom prst="ellipse">
            <a:avLst/>
          </a:prstGeom>
          <a:solidFill>
            <a:schemeClr val="accent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End</a:t>
            </a:r>
          </a:p>
        </p:txBody>
      </p:sp>
      <p:cxnSp>
        <p:nvCxnSpPr>
          <p:cNvPr id="20" name="Straight Arrow Connector 19">
            <a:extLst>
              <a:ext uri="{FF2B5EF4-FFF2-40B4-BE49-F238E27FC236}">
                <a16:creationId xmlns:a16="http://schemas.microsoft.com/office/drawing/2014/main" id="{4178B872-41D2-DD0B-F004-47A141309D52}"/>
              </a:ext>
            </a:extLst>
          </p:cNvPr>
          <p:cNvCxnSpPr>
            <a:stCxn id="15" idx="3"/>
          </p:cNvCxnSpPr>
          <p:nvPr/>
        </p:nvCxnSpPr>
        <p:spPr>
          <a:xfrm>
            <a:off x="4571206" y="2850499"/>
            <a:ext cx="1101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6AF8243-D784-A9E1-2D97-0D6715748F3F}"/>
              </a:ext>
            </a:extLst>
          </p:cNvPr>
          <p:cNvCxnSpPr>
            <a:cxnSpLocks/>
            <a:endCxn id="10" idx="0"/>
          </p:cNvCxnSpPr>
          <p:nvPr/>
        </p:nvCxnSpPr>
        <p:spPr>
          <a:xfrm>
            <a:off x="10183674" y="3276600"/>
            <a:ext cx="0" cy="912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A9ABCF2-F271-D4EF-555A-198C2349ADA8}"/>
              </a:ext>
            </a:extLst>
          </p:cNvPr>
          <p:cNvCxnSpPr>
            <a:cxnSpLocks/>
          </p:cNvCxnSpPr>
          <p:nvPr/>
        </p:nvCxnSpPr>
        <p:spPr>
          <a:xfrm>
            <a:off x="7882984" y="2781300"/>
            <a:ext cx="12631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3A8A87A-0A1F-83F6-32CC-E8EAD7AFE98C}"/>
              </a:ext>
            </a:extLst>
          </p:cNvPr>
          <p:cNvCxnSpPr>
            <a:cxnSpLocks/>
            <a:endCxn id="14" idx="3"/>
          </p:cNvCxnSpPr>
          <p:nvPr/>
        </p:nvCxnSpPr>
        <p:spPr>
          <a:xfrm flipH="1">
            <a:off x="4618319" y="4720904"/>
            <a:ext cx="10141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F23046F-285C-1798-0898-BDED315577EC}"/>
              </a:ext>
            </a:extLst>
          </p:cNvPr>
          <p:cNvCxnSpPr>
            <a:cxnSpLocks/>
            <a:endCxn id="11" idx="3"/>
          </p:cNvCxnSpPr>
          <p:nvPr/>
        </p:nvCxnSpPr>
        <p:spPr>
          <a:xfrm flipH="1">
            <a:off x="7882984" y="4684464"/>
            <a:ext cx="11576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1ACDE1F-CD7F-A0DD-F090-7D5D4F4F4482}"/>
              </a:ext>
            </a:extLst>
          </p:cNvPr>
          <p:cNvCxnSpPr>
            <a:stCxn id="16" idx="4"/>
          </p:cNvCxnSpPr>
          <p:nvPr/>
        </p:nvCxnSpPr>
        <p:spPr>
          <a:xfrm>
            <a:off x="1381155" y="2701254"/>
            <a:ext cx="7639" cy="194346"/>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FA0D8B3D-F413-1D5D-5516-331C54FEDF56}"/>
              </a:ext>
            </a:extLst>
          </p:cNvPr>
          <p:cNvCxnSpPr>
            <a:cxnSpLocks/>
          </p:cNvCxnSpPr>
          <p:nvPr/>
        </p:nvCxnSpPr>
        <p:spPr>
          <a:xfrm>
            <a:off x="1391503" y="2895600"/>
            <a:ext cx="969903" cy="23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AA2F469-08E1-57F6-B45E-F14F33D95B88}"/>
              </a:ext>
            </a:extLst>
          </p:cNvPr>
          <p:cNvCxnSpPr>
            <a:stCxn id="14" idx="1"/>
          </p:cNvCxnSpPr>
          <p:nvPr/>
        </p:nvCxnSpPr>
        <p:spPr>
          <a:xfrm flipH="1" flipV="1">
            <a:off x="1218406" y="4720903"/>
            <a:ext cx="1075814" cy="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C77F4A3-41FF-8B88-E6AE-8C5D27258018}"/>
              </a:ext>
            </a:extLst>
          </p:cNvPr>
          <p:cNvCxnSpPr>
            <a:cxnSpLocks/>
          </p:cNvCxnSpPr>
          <p:nvPr/>
        </p:nvCxnSpPr>
        <p:spPr>
          <a:xfrm>
            <a:off x="1218406" y="4720903"/>
            <a:ext cx="0" cy="721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9240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DB39-58D8-5D5C-B5AE-13A578B96ED6}"/>
              </a:ext>
            </a:extLst>
          </p:cNvPr>
          <p:cNvSpPr>
            <a:spLocks noGrp="1"/>
          </p:cNvSpPr>
          <p:nvPr>
            <p:ph type="title"/>
          </p:nvPr>
        </p:nvSpPr>
        <p:spPr/>
        <p:txBody>
          <a:bodyPr/>
          <a:lstStyle/>
          <a:p>
            <a:r>
              <a:rPr lang="en-IN" dirty="0"/>
              <a:t>				</a:t>
            </a:r>
            <a:r>
              <a:rPr lang="en-IN" b="1" dirty="0">
                <a:solidFill>
                  <a:schemeClr val="tx1"/>
                </a:solidFill>
              </a:rPr>
              <a:t>ML Algorithm</a:t>
            </a:r>
          </a:p>
        </p:txBody>
      </p:sp>
      <p:sp>
        <p:nvSpPr>
          <p:cNvPr id="3" name="Slide Number Placeholder 2">
            <a:extLst>
              <a:ext uri="{FF2B5EF4-FFF2-40B4-BE49-F238E27FC236}">
                <a16:creationId xmlns:a16="http://schemas.microsoft.com/office/drawing/2014/main" id="{563E1AD1-031F-D99B-45E8-1C31F630F30A}"/>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4" name="Content Placeholder 3">
            <a:extLst>
              <a:ext uri="{FF2B5EF4-FFF2-40B4-BE49-F238E27FC236}">
                <a16:creationId xmlns:a16="http://schemas.microsoft.com/office/drawing/2014/main" id="{5F8E0B71-2708-EACA-2FFE-0FC0184D10A1}"/>
              </a:ext>
            </a:extLst>
          </p:cNvPr>
          <p:cNvSpPr>
            <a:spLocks noGrp="1"/>
          </p:cNvSpPr>
          <p:nvPr>
            <p:ph sz="quarter" idx="1"/>
          </p:nvPr>
        </p:nvSpPr>
        <p:spPr/>
        <p:txBody>
          <a:bodyPr>
            <a:normAutofit fontScale="92500" lnSpcReduction="10000"/>
          </a:bodyPr>
          <a:lstStyle/>
          <a:p>
            <a:r>
              <a:rPr lang="en-IN" sz="3200" b="1" dirty="0"/>
              <a:t>Linear Regression </a:t>
            </a:r>
            <a:r>
              <a:rPr lang="en-IN" sz="3200" dirty="0"/>
              <a:t>::</a:t>
            </a:r>
          </a:p>
          <a:p>
            <a:pPr>
              <a:buFont typeface="Wingdings" panose="05000000000000000000" pitchFamily="2" charset="2"/>
              <a:buChar char="Ø"/>
            </a:pPr>
            <a:r>
              <a:rPr lang="en-US" sz="2000" dirty="0"/>
              <a:t>Linear regression is a statistical method used for modeling the relationship between a dependent variable and one or more independent variables by fitting a linear equation to observed data.</a:t>
            </a:r>
          </a:p>
          <a:p>
            <a:pPr>
              <a:buFont typeface="Wingdings" panose="05000000000000000000" pitchFamily="2" charset="2"/>
              <a:buChar char="Ø"/>
            </a:pPr>
            <a:r>
              <a:rPr lang="en-US" sz="2000" dirty="0"/>
              <a:t>The outcome or response variable that you want to predict. It depends on the values of one or more independent variables.</a:t>
            </a:r>
          </a:p>
          <a:p>
            <a:pPr>
              <a:buFont typeface="Wingdings" panose="05000000000000000000" pitchFamily="2" charset="2"/>
              <a:buChar char="Ø"/>
            </a:pPr>
            <a:r>
              <a:rPr lang="en-US" sz="2000" b="1" dirty="0"/>
              <a:t>Accuracy – 47%</a:t>
            </a:r>
          </a:p>
          <a:p>
            <a:r>
              <a:rPr lang="en-IN" sz="3200" b="1" kern="100" dirty="0">
                <a:effectLst/>
                <a:latin typeface="Calibri" panose="020F0502020204030204" pitchFamily="34" charset="0"/>
                <a:ea typeface="Calibri" panose="020F0502020204030204" pitchFamily="34" charset="0"/>
                <a:cs typeface="Mangal" panose="02040503050203030202" pitchFamily="18" charset="0"/>
              </a:rPr>
              <a:t>Lasso Regression </a:t>
            </a:r>
            <a:r>
              <a:rPr lang="en-IN" sz="3200" kern="100" dirty="0">
                <a:effectLst/>
                <a:latin typeface="Calibri" panose="020F0502020204030204" pitchFamily="34" charset="0"/>
                <a:ea typeface="Calibri" panose="020F0502020204030204" pitchFamily="34" charset="0"/>
                <a:cs typeface="Mangal" panose="02040503050203030202" pitchFamily="18" charset="0"/>
              </a:rPr>
              <a:t>:: </a:t>
            </a:r>
            <a:endParaRPr lang="en-IN" sz="2000" kern="1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Mangal" panose="02040503050203030202" pitchFamily="18" charset="0"/>
              </a:rPr>
              <a:t> </a:t>
            </a:r>
            <a:r>
              <a:rPr lang="en-US" sz="2000" kern="100" dirty="0">
                <a:effectLst/>
                <a:latin typeface="Calibri" panose="020F0502020204030204" pitchFamily="34" charset="0"/>
                <a:ea typeface="Calibri" panose="020F0502020204030204" pitchFamily="34" charset="0"/>
                <a:cs typeface="Mangal" panose="02040503050203030202" pitchFamily="18" charset="0"/>
              </a:rPr>
              <a:t>Lasso Regression is a linear regression technique that incorporates regularization by adding a penalty term to the ordinary least squares (OLS) objective function.	</a:t>
            </a:r>
          </a:p>
          <a:p>
            <a:pPr>
              <a:buFont typeface="Wingdings" panose="05000000000000000000" pitchFamily="2" charset="2"/>
              <a:buChar char="Ø"/>
            </a:pPr>
            <a:r>
              <a:rPr lang="en-US" sz="2000" kern="100" dirty="0">
                <a:latin typeface="Calibri" panose="020F0502020204030204" pitchFamily="34" charset="0"/>
                <a:ea typeface="Calibri" panose="020F0502020204030204" pitchFamily="34" charset="0"/>
                <a:cs typeface="Mangal" panose="02040503050203030202" pitchFamily="18" charset="0"/>
              </a:rPr>
              <a:t> This penalty term, known as L1 regularization, is based on the absolute values of the coefficients. The main objective of Lasso Regression is to minimize the sum of squared residuals while simultaneously shrinking some coefficients to exactly zero.</a:t>
            </a:r>
          </a:p>
          <a:p>
            <a:pPr>
              <a:buFont typeface="Wingdings" panose="05000000000000000000" pitchFamily="2" charset="2"/>
              <a:buChar char="Ø"/>
            </a:pPr>
            <a:r>
              <a:rPr lang="en-US" sz="2000" kern="100" dirty="0">
                <a:latin typeface="Calibri" panose="020F0502020204030204" pitchFamily="34" charset="0"/>
                <a:ea typeface="Calibri" panose="020F0502020204030204" pitchFamily="34" charset="0"/>
                <a:cs typeface="Mangal" panose="02040503050203030202" pitchFamily="18" charset="0"/>
              </a:rPr>
              <a:t>Accuracy – </a:t>
            </a:r>
            <a:r>
              <a:rPr lang="en-US" sz="2000" b="1" kern="100" dirty="0">
                <a:latin typeface="Calibri" panose="020F0502020204030204" pitchFamily="34" charset="0"/>
                <a:ea typeface="Calibri" panose="020F0502020204030204" pitchFamily="34" charset="0"/>
                <a:cs typeface="Mangal" panose="02040503050203030202" pitchFamily="18" charset="0"/>
              </a:rPr>
              <a:t>49%</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387261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D9A4-D459-3DB4-2DDD-07594D5A86CC}"/>
              </a:ext>
            </a:extLst>
          </p:cNvPr>
          <p:cNvSpPr>
            <a:spLocks noGrp="1"/>
          </p:cNvSpPr>
          <p:nvPr>
            <p:ph type="title"/>
          </p:nvPr>
        </p:nvSpPr>
        <p:spPr/>
        <p:txBody>
          <a:bodyPr/>
          <a:lstStyle/>
          <a:p>
            <a:r>
              <a:rPr lang="en-IN" b="1" dirty="0">
                <a:solidFill>
                  <a:schemeClr val="tx1"/>
                </a:solidFill>
              </a:rPr>
              <a:t>				ML Algorithm</a:t>
            </a:r>
            <a:endParaRPr lang="en-IN" dirty="0"/>
          </a:p>
        </p:txBody>
      </p:sp>
      <p:sp>
        <p:nvSpPr>
          <p:cNvPr id="3" name="Slide Number Placeholder 2">
            <a:extLst>
              <a:ext uri="{FF2B5EF4-FFF2-40B4-BE49-F238E27FC236}">
                <a16:creationId xmlns:a16="http://schemas.microsoft.com/office/drawing/2014/main" id="{7C2C3A72-C9DC-9B83-7187-795587B9467E}"/>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4" name="Content Placeholder 3">
            <a:extLst>
              <a:ext uri="{FF2B5EF4-FFF2-40B4-BE49-F238E27FC236}">
                <a16:creationId xmlns:a16="http://schemas.microsoft.com/office/drawing/2014/main" id="{2694D091-EAA8-4012-4340-756D6C7307B5}"/>
              </a:ext>
            </a:extLst>
          </p:cNvPr>
          <p:cNvSpPr>
            <a:spLocks noGrp="1"/>
          </p:cNvSpPr>
          <p:nvPr>
            <p:ph sz="quarter" idx="1"/>
          </p:nvPr>
        </p:nvSpPr>
        <p:spPr/>
        <p:txBody>
          <a:bodyPr>
            <a:normAutofit fontScale="92500" lnSpcReduction="10000"/>
          </a:bodyPr>
          <a:lstStyle/>
          <a:p>
            <a:r>
              <a:rPr lang="en-IN" sz="3200" b="1" dirty="0"/>
              <a:t>Decision Tree Regression </a:t>
            </a:r>
            <a:r>
              <a:rPr lang="en-IN" sz="3200" dirty="0"/>
              <a:t>:: </a:t>
            </a:r>
            <a:endParaRPr lang="en-IN" sz="2000" dirty="0"/>
          </a:p>
          <a:p>
            <a:pPr>
              <a:buFont typeface="Wingdings" panose="05000000000000000000" pitchFamily="2" charset="2"/>
              <a:buChar char="Ø"/>
            </a:pPr>
            <a:r>
              <a:rPr lang="en-IN" sz="2000" dirty="0"/>
              <a:t> </a:t>
            </a:r>
            <a:r>
              <a:rPr lang="en-US" sz="2000" dirty="0"/>
              <a:t>A Decision Tree is a predictive modeling technique that recursively partitions the data into subsets based on the values of input features.</a:t>
            </a:r>
          </a:p>
          <a:p>
            <a:pPr>
              <a:buFont typeface="Wingdings" panose="05000000000000000000" pitchFamily="2" charset="2"/>
              <a:buChar char="Ø"/>
            </a:pPr>
            <a:r>
              <a:rPr lang="en-US" sz="2000" dirty="0"/>
              <a:t>It forms a tree-like structure where each internal node represents a decision based on a feature, each branch represents an outcome of that decision, and each leaf node represents the predicted outcome.</a:t>
            </a:r>
          </a:p>
          <a:p>
            <a:pPr>
              <a:buFont typeface="Wingdings" panose="05000000000000000000" pitchFamily="2" charset="2"/>
              <a:buChar char="Ø"/>
            </a:pPr>
            <a:r>
              <a:rPr lang="en-US" sz="2000" dirty="0"/>
              <a:t>Accuracy – </a:t>
            </a:r>
            <a:r>
              <a:rPr lang="en-US" sz="2000" b="1" dirty="0"/>
              <a:t>60%</a:t>
            </a:r>
            <a:endParaRPr lang="en-US" sz="1100" dirty="0"/>
          </a:p>
          <a:p>
            <a:r>
              <a:rPr lang="en-US" sz="3200" b="1" dirty="0"/>
              <a:t>Random Forest Regression </a:t>
            </a:r>
            <a:r>
              <a:rPr lang="en-US" sz="3200" dirty="0"/>
              <a:t>:: </a:t>
            </a:r>
            <a:endParaRPr lang="en-US" sz="2000" dirty="0"/>
          </a:p>
          <a:p>
            <a:pPr>
              <a:buFont typeface="Wingdings" panose="05000000000000000000" pitchFamily="2" charset="2"/>
              <a:buChar char="Ø"/>
            </a:pPr>
            <a:r>
              <a:rPr lang="en-US" sz="2000" dirty="0"/>
              <a:t> Random Forest is an ensemble learning method that builds a multitude of decision trees during training and outputs the mode of the classes (classification) or the mean prediction (regression) of the individual trees</a:t>
            </a:r>
          </a:p>
          <a:p>
            <a:pPr>
              <a:buFont typeface="Wingdings" panose="05000000000000000000" pitchFamily="2" charset="2"/>
              <a:buChar char="Ø"/>
            </a:pPr>
            <a:r>
              <a:rPr lang="en-US" sz="2000" dirty="0"/>
              <a:t> It introduces randomness by considering a random subset of features for each split in each tree, and by training each tree on a random subset of the data.</a:t>
            </a:r>
          </a:p>
          <a:p>
            <a:pPr>
              <a:buFont typeface="Wingdings" panose="05000000000000000000" pitchFamily="2" charset="2"/>
              <a:buChar char="Ø"/>
            </a:pPr>
            <a:r>
              <a:rPr lang="en-US" sz="2100" dirty="0"/>
              <a:t>Accuracy – </a:t>
            </a:r>
            <a:r>
              <a:rPr lang="en-US" sz="2100" b="1" dirty="0"/>
              <a:t>70%</a:t>
            </a:r>
            <a:endParaRPr lang="en-IN" sz="2100" dirty="0"/>
          </a:p>
        </p:txBody>
      </p:sp>
    </p:spTree>
    <p:extLst>
      <p:ext uri="{BB962C8B-B14F-4D97-AF65-F5344CB8AC3E}">
        <p14:creationId xmlns:p14="http://schemas.microsoft.com/office/powerpoint/2010/main" val="3789856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E39F-93A3-8CB0-45A8-CD5F2AC09487}"/>
              </a:ext>
            </a:extLst>
          </p:cNvPr>
          <p:cNvSpPr>
            <a:spLocks noGrp="1"/>
          </p:cNvSpPr>
          <p:nvPr>
            <p:ph type="title"/>
          </p:nvPr>
        </p:nvSpPr>
        <p:spPr/>
        <p:txBody>
          <a:bodyPr/>
          <a:lstStyle/>
          <a:p>
            <a:r>
              <a:rPr lang="en-IN" b="1" dirty="0">
                <a:solidFill>
                  <a:schemeClr val="tx1"/>
                </a:solidFill>
              </a:rPr>
              <a:t>				ML Algorithm</a:t>
            </a:r>
            <a:endParaRPr lang="en-IN" dirty="0"/>
          </a:p>
        </p:txBody>
      </p:sp>
      <p:sp>
        <p:nvSpPr>
          <p:cNvPr id="3" name="Slide Number Placeholder 2">
            <a:extLst>
              <a:ext uri="{FF2B5EF4-FFF2-40B4-BE49-F238E27FC236}">
                <a16:creationId xmlns:a16="http://schemas.microsoft.com/office/drawing/2014/main" id="{1E1DA206-296E-D76B-CAF2-B217378CDDE9}"/>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4" name="Content Placeholder 3">
            <a:extLst>
              <a:ext uri="{FF2B5EF4-FFF2-40B4-BE49-F238E27FC236}">
                <a16:creationId xmlns:a16="http://schemas.microsoft.com/office/drawing/2014/main" id="{D971ED4B-9B9B-9963-9E90-175D2E91CFD6}"/>
              </a:ext>
            </a:extLst>
          </p:cNvPr>
          <p:cNvSpPr>
            <a:spLocks noGrp="1"/>
          </p:cNvSpPr>
          <p:nvPr>
            <p:ph sz="quarter" idx="1"/>
          </p:nvPr>
        </p:nvSpPr>
        <p:spPr/>
        <p:txBody>
          <a:bodyPr>
            <a:normAutofit/>
          </a:bodyPr>
          <a:lstStyle/>
          <a:p>
            <a:r>
              <a:rPr lang="en-IN" sz="3200" b="1" dirty="0" err="1"/>
              <a:t>Xg</a:t>
            </a:r>
            <a:r>
              <a:rPr lang="en-IN" sz="3200" b="1" dirty="0"/>
              <a:t> Boost Regression</a:t>
            </a:r>
            <a:r>
              <a:rPr lang="en-IN" sz="3200" dirty="0"/>
              <a:t> :: </a:t>
            </a:r>
            <a:endParaRPr lang="en-IN" sz="2000" dirty="0"/>
          </a:p>
          <a:p>
            <a:pPr>
              <a:buFont typeface="Wingdings" panose="05000000000000000000" pitchFamily="2" charset="2"/>
              <a:buChar char="Ø"/>
            </a:pPr>
            <a:r>
              <a:rPr lang="en-US" sz="2000" dirty="0" err="1"/>
              <a:t>XGBoost</a:t>
            </a:r>
            <a:r>
              <a:rPr lang="en-US" sz="2000" dirty="0"/>
              <a:t> (Extreme Gradient Boosting) for regression is an advanced machine learning algorithm that belongs to the gradient boosting framework.</a:t>
            </a:r>
          </a:p>
          <a:p>
            <a:pPr>
              <a:buFont typeface="Wingdings" panose="05000000000000000000" pitchFamily="2" charset="2"/>
              <a:buChar char="Ø"/>
            </a:pPr>
            <a:r>
              <a:rPr lang="en-US" sz="2000" dirty="0"/>
              <a:t> </a:t>
            </a:r>
            <a:r>
              <a:rPr lang="en-US" sz="2000" dirty="0" err="1"/>
              <a:t>XGBoost</a:t>
            </a:r>
            <a:r>
              <a:rPr lang="en-US" sz="2000" dirty="0"/>
              <a:t> incorporates regularization terms to control overfitting, and it utilizes a technique called gradient boosting to optimize the overall model performance. It's known for its efficiency, speed, and ability to handle complex relationships in the data, making it a popular choice for regression tasks in various domains.</a:t>
            </a:r>
          </a:p>
          <a:p>
            <a:pPr>
              <a:buFont typeface="Wingdings" panose="05000000000000000000" pitchFamily="2" charset="2"/>
              <a:buChar char="Ø"/>
            </a:pPr>
            <a:r>
              <a:rPr lang="en-US" sz="2000" dirty="0"/>
              <a:t>Accuracy – </a:t>
            </a:r>
            <a:r>
              <a:rPr lang="en-US" sz="2000" b="1" dirty="0"/>
              <a:t>67%</a:t>
            </a:r>
            <a:endParaRPr lang="en-US" sz="2000" dirty="0"/>
          </a:p>
          <a:p>
            <a:pPr marL="0" indent="0">
              <a:buNone/>
            </a:pPr>
            <a:endParaRPr lang="en-US" sz="2000" dirty="0"/>
          </a:p>
        </p:txBody>
      </p:sp>
    </p:spTree>
    <p:extLst>
      <p:ext uri="{BB962C8B-B14F-4D97-AF65-F5344CB8AC3E}">
        <p14:creationId xmlns:p14="http://schemas.microsoft.com/office/powerpoint/2010/main" val="161367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1AA7-6C8E-B67D-DE14-C703B2E09A5C}"/>
              </a:ext>
            </a:extLst>
          </p:cNvPr>
          <p:cNvSpPr>
            <a:spLocks noGrp="1"/>
          </p:cNvSpPr>
          <p:nvPr>
            <p:ph type="title"/>
          </p:nvPr>
        </p:nvSpPr>
        <p:spPr/>
        <p:txBody>
          <a:bodyPr>
            <a:normAutofit/>
          </a:bodyPr>
          <a:lstStyle/>
          <a:p>
            <a:r>
              <a:rPr lang="en-IN" b="1" dirty="0">
                <a:solidFill>
                  <a:schemeClr val="tx1"/>
                </a:solidFill>
              </a:rPr>
              <a:t>				</a:t>
            </a:r>
            <a:r>
              <a:rPr lang="en-IN" sz="4800" b="1" dirty="0">
                <a:solidFill>
                  <a:schemeClr val="tx1"/>
                </a:solidFill>
              </a:rPr>
              <a:t>Tech Stack</a:t>
            </a:r>
          </a:p>
        </p:txBody>
      </p:sp>
      <p:sp>
        <p:nvSpPr>
          <p:cNvPr id="3" name="Slide Number Placeholder 2">
            <a:extLst>
              <a:ext uri="{FF2B5EF4-FFF2-40B4-BE49-F238E27FC236}">
                <a16:creationId xmlns:a16="http://schemas.microsoft.com/office/drawing/2014/main" id="{F8733DEB-96CC-1B04-F7D8-82FBC058D474}"/>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4" name="Content Placeholder 3">
            <a:extLst>
              <a:ext uri="{FF2B5EF4-FFF2-40B4-BE49-F238E27FC236}">
                <a16:creationId xmlns:a16="http://schemas.microsoft.com/office/drawing/2014/main" id="{EF198282-D0F2-AADE-BC14-F7FF6F1BC915}"/>
              </a:ext>
            </a:extLst>
          </p:cNvPr>
          <p:cNvSpPr>
            <a:spLocks noGrp="1"/>
          </p:cNvSpPr>
          <p:nvPr>
            <p:ph sz="quarter" idx="1"/>
          </p:nvPr>
        </p:nvSpPr>
        <p:spPr/>
        <p:txBody>
          <a:bodyPr/>
          <a:lstStyle/>
          <a:p>
            <a:r>
              <a:rPr lang="en-IN" dirty="0"/>
              <a:t>Python</a:t>
            </a:r>
          </a:p>
          <a:p>
            <a:r>
              <a:rPr lang="en-IN" dirty="0"/>
              <a:t>Machine Learning Algorithms</a:t>
            </a:r>
          </a:p>
          <a:p>
            <a:r>
              <a:rPr lang="en-IN" dirty="0"/>
              <a:t>Html , CSS , JavaScript</a:t>
            </a:r>
          </a:p>
          <a:p>
            <a:r>
              <a:rPr lang="en-IN" dirty="0"/>
              <a:t>Tableau</a:t>
            </a:r>
          </a:p>
          <a:p>
            <a:r>
              <a:rPr lang="en-IN" dirty="0"/>
              <a:t>Python Libraries(</a:t>
            </a:r>
            <a:r>
              <a:rPr lang="en-IN" dirty="0" err="1"/>
              <a:t>Numpy,Pandas,seaborn,Sk</a:t>
            </a:r>
            <a:r>
              <a:rPr lang="en-IN" dirty="0"/>
              <a:t> Learn)</a:t>
            </a:r>
          </a:p>
          <a:p>
            <a:endParaRPr lang="en-IN" dirty="0"/>
          </a:p>
          <a:p>
            <a:pPr marL="0" indent="0">
              <a:buNone/>
            </a:pPr>
            <a:endParaRPr lang="en-IN" dirty="0"/>
          </a:p>
        </p:txBody>
      </p:sp>
    </p:spTree>
    <p:extLst>
      <p:ext uri="{BB962C8B-B14F-4D97-AF65-F5344CB8AC3E}">
        <p14:creationId xmlns:p14="http://schemas.microsoft.com/office/powerpoint/2010/main" val="403610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Hardware/Software to be used</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Web Scrapping</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ML Algorithms</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Web Page</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Tableau Dashboard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713689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References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Ø"/>
            </a:pPr>
            <a:r>
              <a:rPr lang="en-US" sz="2400" dirty="0">
                <a:solidFill>
                  <a:srgbClr val="F7B615"/>
                </a:solidFill>
              </a:rPr>
              <a:t>World Weather - Local Weather Forecast (tutiempo.net)</a:t>
            </a:r>
            <a:endParaRPr lang="en-IN" sz="3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rgbClr val="FFC000"/>
                </a:solidFill>
                <a:hlinkClick r:id="rId2">
                  <a:extLst>
                    <a:ext uri="{A12FA001-AC4F-418D-AE19-62706E023703}">
                      <ahyp:hlinkClr xmlns:ahyp="http://schemas.microsoft.com/office/drawing/2018/hyperlinkcolor" val="tx"/>
                    </a:ext>
                  </a:extLst>
                </a:hlinkClick>
              </a:rPr>
              <a:t>http://app.cpcbccr.com/AQI_India/</a:t>
            </a:r>
            <a:endParaRPr lang="en-US" sz="3200" dirty="0">
              <a:solidFill>
                <a:srgbClr val="FFC000"/>
              </a:solidFill>
              <a:hlinkClick r:id="rId2">
                <a:extLst>
                  <a:ext uri="{A12FA001-AC4F-418D-AE19-62706E023703}">
                    <ahyp:hlinkClr xmlns:ahyp="http://schemas.microsoft.com/office/drawing/2018/hyperlinkcolor" val="tx"/>
                  </a:ext>
                </a:extLst>
              </a:hlinkClick>
            </a:endParaRPr>
          </a:p>
          <a:p>
            <a:pPr algn="just">
              <a:buFont typeface="Wingdings" panose="05000000000000000000" pitchFamily="2" charset="2"/>
              <a:buChar char="Ø"/>
            </a:pPr>
            <a:r>
              <a:rPr lang="en-IN" sz="2400" dirty="0">
                <a:hlinkClick r:id="rId3"/>
              </a:rPr>
              <a:t>Welcome to Python.org</a:t>
            </a:r>
            <a:endParaRPr lang="en-US" sz="4000" dirty="0">
              <a:solidFill>
                <a:srgbClr val="FFC000"/>
              </a:solidFill>
              <a:hlinkClick r:id="rId2">
                <a:extLst>
                  <a:ext uri="{A12FA001-AC4F-418D-AE19-62706E023703}">
                    <ahyp:hlinkClr xmlns:ahyp="http://schemas.microsoft.com/office/drawing/2018/hyperlinkcolor" val="tx"/>
                  </a:ext>
                </a:extLst>
              </a:hlinkClick>
            </a:endParaRPr>
          </a:p>
          <a:p>
            <a:pPr algn="just">
              <a:buFont typeface="Wingdings" panose="05000000000000000000" pitchFamily="2" charset="2"/>
              <a:buChar char="Ø"/>
            </a:pPr>
            <a:r>
              <a:rPr lang="en-IN" sz="2400" dirty="0">
                <a:hlinkClick r:id="rId4"/>
              </a:rPr>
              <a:t>Matplotlib — Visualization with Python</a:t>
            </a:r>
            <a:endParaRPr lang="en-IN" sz="2400" dirty="0"/>
          </a:p>
          <a:p>
            <a:pPr algn="just">
              <a:buFont typeface="Wingdings" panose="05000000000000000000" pitchFamily="2" charset="2"/>
              <a:buChar char="Ø"/>
            </a:pPr>
            <a:r>
              <a:rPr lang="en-IN" sz="2400" dirty="0">
                <a:hlinkClick r:id="rId5"/>
              </a:rPr>
              <a:t>NumPy</a:t>
            </a:r>
            <a:endParaRPr lang="en-IN" sz="2400" dirty="0"/>
          </a:p>
          <a:p>
            <a:pPr algn="just">
              <a:buFont typeface="Wingdings" panose="05000000000000000000" pitchFamily="2" charset="2"/>
              <a:buChar char="Ø"/>
            </a:pPr>
            <a:r>
              <a:rPr lang="en-IN" sz="2400" dirty="0">
                <a:hlinkClick r:id="rId6"/>
              </a:rPr>
              <a:t>seaborn: statistical data visualization — seaborn 0.13.0 documentation (pydata.org)</a:t>
            </a:r>
            <a:endParaRPr lang="en-IN" sz="2400" dirty="0"/>
          </a:p>
          <a:p>
            <a:pPr algn="just">
              <a:buFont typeface="Wingdings" panose="05000000000000000000" pitchFamily="2" charset="2"/>
              <a:buChar char="Ø"/>
            </a:pPr>
            <a:r>
              <a:rPr lang="en-US" sz="2400" dirty="0">
                <a:hlinkClick r:id="rId7"/>
              </a:rPr>
              <a:t>scikit-learn: machine learning in Python — scikit-learn 1.3.2 documentation</a:t>
            </a:r>
            <a:endParaRPr lang="en-IN" sz="4000" dirty="0"/>
          </a:p>
          <a:p>
            <a:pPr algn="just">
              <a:buFont typeface="Wingdings" panose="05000000000000000000" pitchFamily="2" charset="2"/>
              <a:buChar char="Ø"/>
            </a:pPr>
            <a:r>
              <a:rPr lang="en-US" sz="2400" dirty="0">
                <a:hlinkClick r:id="rId8"/>
              </a:rPr>
              <a:t>Business Intelligence and Analytics Software | Tableau</a:t>
            </a:r>
            <a:endParaRPr lang="en-IN" sz="4000" dirty="0"/>
          </a:p>
          <a:p>
            <a:pPr algn="just">
              <a:buFont typeface="Wingdings" panose="05000000000000000000" pitchFamily="2" charset="2"/>
              <a:buChar char="Ø"/>
            </a:pPr>
            <a:r>
              <a:rPr lang="en-IN" sz="2400" dirty="0">
                <a:hlinkClick r:id="rId9"/>
              </a:rPr>
              <a:t>(92) Krish Naik - YouTube</a:t>
            </a:r>
            <a:endParaRPr lang="en-US" sz="4000" dirty="0">
              <a:solidFill>
                <a:srgbClr val="FFC000"/>
              </a:solidFill>
              <a:hlinkClick r:id="rId2">
                <a:extLst>
                  <a:ext uri="{A12FA001-AC4F-418D-AE19-62706E023703}">
                    <ahyp:hlinkClr xmlns:ahyp="http://schemas.microsoft.com/office/drawing/2018/hyperlinkcolor" val="tx"/>
                  </a:ext>
                </a:extLst>
              </a:hlinkClick>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10"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11"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949221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761206" y="1516698"/>
            <a:ext cx="10896600" cy="5036502"/>
          </a:xfrm>
          <a:noFill/>
          <a:ln>
            <a:miter lim="800000"/>
            <a:headEnd/>
            <a:tailEnd/>
          </a:ln>
        </p:spPr>
        <p:txBody>
          <a:bodyPr vert="horz" wrap="square" lIns="91440" tIns="45720" rIns="91440" bIns="45720" numCol="1" anchor="t" anchorCtr="0" compatLnSpc="1">
            <a:prstTxWarp prst="textNoShape">
              <a:avLst/>
            </a:prstTxWarp>
            <a:noAutofit/>
          </a:bodyPr>
          <a:lstStyle/>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Introduction</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Problem Statement</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Research Gap</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Objectives of the study</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Methodology </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Flow chart</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Hardware &amp; Software to be used</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pic>
        <p:nvPicPr>
          <p:cNvPr id="5" name="Picture 3">
            <a:extLst>
              <a:ext uri="{FF2B5EF4-FFF2-40B4-BE49-F238E27FC236}">
                <a16:creationId xmlns:a16="http://schemas.microsoft.com/office/drawing/2014/main" id="{96589855-767F-2226-9398-58CF3C1C8E94}"/>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73772DA1-FD77-052D-D947-60F875C4B36F}"/>
              </a:ext>
            </a:extLst>
          </p:cNvPr>
          <p:cNvPicPr>
            <a:picLocks noChangeAspect="1" noChangeArrowheads="1"/>
          </p:cNvPicPr>
          <p:nvPr/>
        </p:nvPicPr>
        <p:blipFill>
          <a:blip r:embed="rId3" cstate="print"/>
          <a:srcRect/>
          <a:stretch>
            <a:fillRect/>
          </a:stretch>
        </p:blipFill>
        <p:spPr bwMode="auto">
          <a:xfrm>
            <a:off x="10832003" y="45080"/>
            <a:ext cx="1374806" cy="1227142"/>
          </a:xfrm>
          <a:prstGeom prst="rect">
            <a:avLst/>
          </a:prstGeom>
          <a:noFill/>
          <a:ln w="9525">
            <a:noFill/>
            <a:miter lim="800000"/>
            <a:headEnd/>
            <a:tailEnd/>
          </a:ln>
        </p:spPr>
      </p:pic>
      <p:sp>
        <p:nvSpPr>
          <p:cNvPr id="10" name="Title 1">
            <a:extLst>
              <a:ext uri="{FF2B5EF4-FFF2-40B4-BE49-F238E27FC236}">
                <a16:creationId xmlns:a16="http://schemas.microsoft.com/office/drawing/2014/main" id="{6283D59E-80D7-D604-B5DD-5590473CD45C}"/>
              </a:ext>
            </a:extLst>
          </p:cNvPr>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Presentation Outlines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Introduction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dirty="0"/>
          </a:p>
        </p:txBody>
      </p:sp>
      <p:sp>
        <p:nvSpPr>
          <p:cNvPr id="4" name="Content Placeholder 3"/>
          <p:cNvSpPr>
            <a:spLocks noGrp="1"/>
          </p:cNvSpPr>
          <p:nvPr>
            <p:ph sz="quarter" idx="1"/>
          </p:nvPr>
        </p:nvSpPr>
        <p:spPr>
          <a:xfrm>
            <a:off x="761205" y="1523999"/>
            <a:ext cx="6324601" cy="4876801"/>
          </a:xfrm>
        </p:spPr>
        <p:txBody>
          <a:bodyPr>
            <a:noAutofit/>
          </a:bodyPr>
          <a:lstStyle/>
          <a:p>
            <a:pPr marL="0" indent="0" algn="l">
              <a:buNone/>
            </a:pPr>
            <a:endParaRPr lang="en-US" sz="3200" dirty="0">
              <a:solidFill>
                <a:srgbClr val="374151"/>
              </a:solidFill>
              <a:latin typeface="Calibri" panose="020F0502020204030204" pitchFamily="34" charset="0"/>
              <a:cs typeface="Calibri" panose="020F0502020204030204" pitchFamily="34" charset="0"/>
            </a:endParaRPr>
          </a:p>
          <a:p>
            <a:pPr algn="just"/>
            <a:r>
              <a:rPr lang="en-US" sz="3200" b="0" i="0" dirty="0">
                <a:solidFill>
                  <a:srgbClr val="374151"/>
                </a:solidFill>
                <a:effectLst/>
                <a:latin typeface="Calibri" panose="020F0502020204030204" pitchFamily="34" charset="0"/>
                <a:cs typeface="Calibri" panose="020F0502020204030204" pitchFamily="34" charset="0"/>
              </a:rPr>
              <a:t>Air Quality Index, or AQI, is a crucial metric that reflects the quality of the air we breathe. With increasing concerns about environmental pollution and its impact on public health, having a tool that can accurately predict AQI levels becomes imperative.</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pic>
        <p:nvPicPr>
          <p:cNvPr id="1026" name="Picture 2" descr="Aqi Images – Browse 919 Stock Photos, Vectors, and Video ...">
            <a:extLst>
              <a:ext uri="{FF2B5EF4-FFF2-40B4-BE49-F238E27FC236}">
                <a16:creationId xmlns:a16="http://schemas.microsoft.com/office/drawing/2014/main" id="{D8FA359E-077F-3747-7EA8-8678612FD0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206" y="2571749"/>
            <a:ext cx="4265913"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Introduction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endParaRPr lang="en-US" sz="3200" b="0" i="0" dirty="0">
              <a:solidFill>
                <a:srgbClr val="374151"/>
              </a:solidFill>
              <a:effectLst/>
              <a:latin typeface="Calibri" panose="020F0502020204030204" pitchFamily="34" charset="0"/>
              <a:cs typeface="Calibri" panose="020F0502020204030204" pitchFamily="34" charset="0"/>
            </a:endParaRPr>
          </a:p>
          <a:p>
            <a:r>
              <a:rPr lang="en-US" sz="3200" b="0" i="0" dirty="0">
                <a:solidFill>
                  <a:srgbClr val="374151"/>
                </a:solidFill>
                <a:effectLst/>
                <a:latin typeface="Calibri" panose="020F0502020204030204" pitchFamily="34" charset="0"/>
                <a:cs typeface="Calibri" panose="020F0502020204030204" pitchFamily="34" charset="0"/>
              </a:rPr>
              <a:t>Our AQI Predictor is designed to provide valuable insights into the air quality of a specific area, enabling individuals, communities, and policymakers to make informed decisions. </a:t>
            </a:r>
          </a:p>
          <a:p>
            <a:r>
              <a:rPr lang="en-US" sz="3200" b="0" i="0" dirty="0">
                <a:solidFill>
                  <a:srgbClr val="374151"/>
                </a:solidFill>
                <a:effectLst/>
                <a:latin typeface="Calibri" panose="020F0502020204030204" pitchFamily="34" charset="0"/>
                <a:cs typeface="Calibri" panose="020F0502020204030204" pitchFamily="34" charset="0"/>
              </a:rPr>
              <a:t>In the next few minutes, we'll explore the key components of our AQI Predictor, understand how it leverages advanced technologies, and discuss its potential applications.</a:t>
            </a:r>
            <a:endParaRPr lang="en-IN" sz="3200" dirty="0">
              <a:latin typeface="Calibri" panose="020F0502020204030204" pitchFamily="34" charset="0"/>
              <a:cs typeface="Calibri" panose="020F0502020204030204" pitchFamily="34"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2961244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Problem Statement</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q"/>
            </a:pPr>
            <a:r>
              <a:rPr lang="en-US" sz="3200" dirty="0">
                <a:effectLst/>
                <a:latin typeface="Calibri" panose="020F0502020204030204" pitchFamily="34" charset="0"/>
                <a:ea typeface="Calibri" panose="020F0502020204030204" pitchFamily="34" charset="0"/>
              </a:rPr>
              <a:t>The project aims to develop an Air Quality Index (AQI) predictor for </a:t>
            </a:r>
            <a:r>
              <a:rPr lang="en-US" sz="3200" dirty="0">
                <a:latin typeface="Calibri" panose="020F0502020204030204" pitchFamily="34" charset="0"/>
                <a:ea typeface="Calibri" panose="020F0502020204030204" pitchFamily="34" charset="0"/>
              </a:rPr>
              <a:t>M</a:t>
            </a:r>
            <a:r>
              <a:rPr lang="en-US" sz="3200" dirty="0">
                <a:effectLst/>
                <a:latin typeface="Calibri" panose="020F0502020204030204" pitchFamily="34" charset="0"/>
                <a:ea typeface="Calibri" panose="020F0502020204030204" pitchFamily="34" charset="0"/>
              </a:rPr>
              <a:t>eerut city. The escalating concerns about deteriorating air quality necessitate a robust system that forecasts AQI based on historical data. This predictor will empower residents, local authorities, and businesses to proactively address air quality issues, fostering a healthier and more sustainable urban environment. The system's accuracy and timely predictions will be paramount in guiding public awareness campaigns, regulatory decisions, and individual choices to mitigate the adverse effects of air pollution.</a:t>
            </a:r>
          </a:p>
          <a:p>
            <a:pPr marL="0" indent="0" algn="just">
              <a:buNone/>
            </a:pPr>
            <a:r>
              <a:rPr lang="en-IN" sz="3200" dirty="0">
                <a:latin typeface="Times New Roman" panose="02020603050405020304" pitchFamily="18" charset="0"/>
                <a:cs typeface="Times New Roman" panose="02020603050405020304" pitchFamily="18" charset="0"/>
              </a:rPr>
              <a:t>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951115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97E689-27AE-F165-992B-DFD2DCA33DAA}"/>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4" name="Content Placeholder 3">
            <a:extLst>
              <a:ext uri="{FF2B5EF4-FFF2-40B4-BE49-F238E27FC236}">
                <a16:creationId xmlns:a16="http://schemas.microsoft.com/office/drawing/2014/main" id="{4E911698-587E-87C5-60D5-F34C898C104C}"/>
              </a:ext>
            </a:extLst>
          </p:cNvPr>
          <p:cNvSpPr>
            <a:spLocks noGrp="1"/>
          </p:cNvSpPr>
          <p:nvPr>
            <p:ph sz="quarter" idx="1"/>
          </p:nvPr>
        </p:nvSpPr>
        <p:spPr/>
        <p:txBody>
          <a:bodyPr/>
          <a:lstStyle/>
          <a:p>
            <a:pPr algn="just">
              <a:buFont typeface="Wingdings" panose="05000000000000000000" pitchFamily="2" charset="2"/>
              <a:buChar char="Ø"/>
            </a:pPr>
            <a:r>
              <a:rPr lang="en-IN" sz="2800" dirty="0">
                <a:latin typeface="Calibri" panose="020F0502020204030204" pitchFamily="34" charset="0"/>
                <a:ea typeface="Calibri" panose="020F0502020204030204" pitchFamily="34" charset="0"/>
              </a:rPr>
              <a:t>Collect the real time data and predict the AQI of present location using sensors.</a:t>
            </a:r>
          </a:p>
          <a:p>
            <a:pPr algn="just">
              <a:buFont typeface="Wingdings" panose="05000000000000000000" pitchFamily="2" charset="2"/>
              <a:buChar char="Ø"/>
            </a:pPr>
            <a:r>
              <a:rPr lang="en-US" sz="2800" dirty="0">
                <a:latin typeface="Calibri" panose="020F0502020204030204" pitchFamily="34" charset="0"/>
                <a:ea typeface="Calibri" panose="020F0502020204030204" pitchFamily="34" charset="0"/>
              </a:rPr>
              <a:t>The current landscape of AQI prediction models</a:t>
            </a:r>
            <a:r>
              <a:rPr lang="en-US" sz="2800" dirty="0">
                <a:effectLst/>
                <a:latin typeface="Calibri" panose="020F0502020204030204" pitchFamily="34" charset="0"/>
                <a:ea typeface="Calibri" panose="020F0502020204030204" pitchFamily="34" charset="0"/>
              </a:rPr>
              <a:t> exhibits notable shortcomings that warrant attention and improvement. Existing models often lack precise localization, struggling to account for the unique environmental factors influencing air quality in Meerut. </a:t>
            </a:r>
          </a:p>
          <a:p>
            <a:pPr algn="jus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rPr>
              <a:t>A significant research gap exists in the seamless integration of real-time data sources, hindering the models' ability to provide timely and accurate predictions. </a:t>
            </a:r>
          </a:p>
          <a:p>
            <a:pPr marL="0" indent="0" algn="just">
              <a:buNone/>
            </a:pPr>
            <a:endParaRPr lang="en-US" sz="2800" dirty="0">
              <a:effectLst/>
              <a:latin typeface="Calibri" panose="020F0502020204030204" pitchFamily="34" charset="0"/>
              <a:ea typeface="Calibri" panose="020F0502020204030204" pitchFamily="34" charset="0"/>
            </a:endParaRPr>
          </a:p>
          <a:p>
            <a:endParaRPr lang="en-IN" dirty="0"/>
          </a:p>
        </p:txBody>
      </p:sp>
      <p:pic>
        <p:nvPicPr>
          <p:cNvPr id="5" name="Picture 3">
            <a:extLst>
              <a:ext uri="{FF2B5EF4-FFF2-40B4-BE49-F238E27FC236}">
                <a16:creationId xmlns:a16="http://schemas.microsoft.com/office/drawing/2014/main" id="{E5B4DD9F-8D23-43D4-0FDD-36020702F617}"/>
              </a:ext>
            </a:extLst>
          </p:cNvPr>
          <p:cNvPicPr>
            <a:picLocks noChangeAspect="1" noChangeArrowheads="1"/>
          </p:cNvPicPr>
          <p:nvPr/>
        </p:nvPicPr>
        <p:blipFill>
          <a:blip r:embed="rId3"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19B71209-A42C-BE6D-AD38-9DB43B87A4E3}"/>
              </a:ext>
            </a:extLst>
          </p:cNvPr>
          <p:cNvPicPr>
            <a:picLocks noChangeAspect="1" noChangeArrowheads="1"/>
          </p:cNvPicPr>
          <p:nvPr/>
        </p:nvPicPr>
        <p:blipFill>
          <a:blip r:embed="rId4" cstate="print"/>
          <a:srcRect/>
          <a:stretch>
            <a:fillRect/>
          </a:stretch>
        </p:blipFill>
        <p:spPr bwMode="auto">
          <a:xfrm>
            <a:off x="10663206" y="45080"/>
            <a:ext cx="1374806" cy="1227142"/>
          </a:xfrm>
          <a:prstGeom prst="rect">
            <a:avLst/>
          </a:prstGeom>
          <a:noFill/>
          <a:ln w="9525">
            <a:noFill/>
            <a:miter lim="800000"/>
            <a:headEnd/>
            <a:tailEnd/>
          </a:ln>
        </p:spPr>
      </p:pic>
      <p:sp>
        <p:nvSpPr>
          <p:cNvPr id="7" name="TextBox 6">
            <a:extLst>
              <a:ext uri="{FF2B5EF4-FFF2-40B4-BE49-F238E27FC236}">
                <a16:creationId xmlns:a16="http://schemas.microsoft.com/office/drawing/2014/main" id="{B7A5D904-AB6F-3A8A-2E36-6BCC0DCD8D89}"/>
              </a:ext>
            </a:extLst>
          </p:cNvPr>
          <p:cNvSpPr txBox="1"/>
          <p:nvPr/>
        </p:nvSpPr>
        <p:spPr>
          <a:xfrm>
            <a:off x="1447007" y="152400"/>
            <a:ext cx="7391399" cy="769441"/>
          </a:xfrm>
          <a:prstGeom prst="rect">
            <a:avLst/>
          </a:prstGeom>
          <a:noFill/>
        </p:spPr>
        <p:txBody>
          <a:bodyPr wrap="square" rtlCol="0">
            <a:spAutoFit/>
          </a:bodyPr>
          <a:lstStyle/>
          <a:p>
            <a:r>
              <a:rPr lang="en-IN" sz="4400" b="1" dirty="0">
                <a:solidFill>
                  <a:schemeClr val="tx1"/>
                </a:solidFill>
                <a:effectLst>
                  <a:outerShdw blurRad="50800" dist="38100" dir="2700000" algn="tl" rotWithShape="0">
                    <a:prstClr val="black">
                      <a:alpha val="40000"/>
                    </a:prstClr>
                  </a:outerShdw>
                </a:effectLst>
                <a:ea typeface="Segoe UI Black" panose="020B0A02040204020203" pitchFamily="34" charset="0"/>
              </a:rPr>
              <a:t>Research Gap</a:t>
            </a:r>
            <a:endParaRPr lang="en-IN" sz="4400" dirty="0"/>
          </a:p>
        </p:txBody>
      </p:sp>
    </p:spTree>
    <p:extLst>
      <p:ext uri="{BB962C8B-B14F-4D97-AF65-F5344CB8AC3E}">
        <p14:creationId xmlns:p14="http://schemas.microsoft.com/office/powerpoint/2010/main" val="1052885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Objectives of the study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4" name="Content Placeholder 3"/>
          <p:cNvSpPr>
            <a:spLocks noGrp="1"/>
          </p:cNvSpPr>
          <p:nvPr>
            <p:ph sz="quarter" idx="1"/>
          </p:nvPr>
        </p:nvSpPr>
        <p:spPr>
          <a:xfrm>
            <a:off x="761206" y="1524000"/>
            <a:ext cx="11201400" cy="6172200"/>
          </a:xfrm>
        </p:spPr>
        <p:txBody>
          <a:bodyPr>
            <a:noAutofit/>
          </a:bodyPr>
          <a:lstStyle/>
          <a:p>
            <a:pPr algn="just">
              <a:buFont typeface="Wingdings" panose="05000000000000000000" pitchFamily="2" charset="2"/>
              <a:buChar char="Ø"/>
            </a:pPr>
            <a:r>
              <a:rPr lang="en-IN" sz="3000" dirty="0">
                <a:latin typeface="Calibri" panose="020F0502020204030204" pitchFamily="34" charset="0"/>
                <a:ea typeface="Calibri" panose="020F0502020204030204" pitchFamily="34" charset="0"/>
              </a:rPr>
              <a:t>Objective is to predict past 6 year AQI data of our city that helps the people what should they do to reduce the AQI and make Healthy life.</a:t>
            </a:r>
          </a:p>
          <a:p>
            <a:pPr algn="just">
              <a:buFont typeface="Wingdings" panose="05000000000000000000" pitchFamily="2" charset="2"/>
              <a:buChar char="Ø"/>
            </a:pPr>
            <a:r>
              <a:rPr lang="en-US" sz="3000" dirty="0">
                <a:effectLst/>
                <a:latin typeface="Calibri" panose="020F0502020204030204" pitchFamily="34" charset="0"/>
                <a:ea typeface="Calibri" panose="020F0502020204030204" pitchFamily="34" charset="0"/>
              </a:rPr>
              <a:t>It is important to predict the quality of the air to regulate air pollution. Air quality index (AQI) is a measure of air quality which describes the level of air pollution. Machine learning algorithms can help in predicting the AQI.</a:t>
            </a:r>
          </a:p>
          <a:p>
            <a:pPr algn="just">
              <a:buFont typeface="Wingdings" panose="05000000000000000000" pitchFamily="2" charset="2"/>
              <a:buChar char="Ø"/>
            </a:pPr>
            <a:r>
              <a:rPr lang="en-US" sz="3000" dirty="0">
                <a:effectLst/>
                <a:latin typeface="Calibri" panose="020F0502020204030204" pitchFamily="34" charset="0"/>
                <a:ea typeface="Calibri" panose="020F0502020204030204" pitchFamily="34" charset="0"/>
              </a:rPr>
              <a:t>It converts the complex air quality data of different pollutants/contaminants into a numerical value (index value), terminology and color. The main objective of the AQI is to inform and caution the public about the risk of exposure to daily pollution levels.</a:t>
            </a:r>
          </a:p>
          <a:p>
            <a:pPr algn="just">
              <a:buFont typeface="Wingdings" panose="05000000000000000000" pitchFamily="2" charset="2"/>
              <a:buChar char="Ø"/>
            </a:pPr>
            <a:endParaRPr lang="en-US" sz="3200" dirty="0">
              <a:latin typeface="Calibri" panose="020F0502020204030204" pitchFamily="34" charset="0"/>
              <a:ea typeface="Calibri" panose="020F0502020204030204" pitchFamily="34" charset="0"/>
            </a:endParaRPr>
          </a:p>
          <a:p>
            <a:pPr marL="0" indent="0" algn="just">
              <a:buNone/>
            </a:pPr>
            <a:endParaRPr lang="en-US" sz="3200" dirty="0">
              <a:effectLst/>
              <a:latin typeface="Calibri" panose="020F0502020204030204" pitchFamily="34" charset="0"/>
              <a:ea typeface="Calibri" panose="020F0502020204030204" pitchFamily="34" charset="0"/>
            </a:endParaRPr>
          </a:p>
          <a:p>
            <a:pPr algn="just">
              <a:buFont typeface="Wingdings" panose="05000000000000000000" pitchFamily="2" charset="2"/>
              <a:buChar char="Ø"/>
            </a:pPr>
            <a:endParaRPr lang="en-US" sz="3200" dirty="0">
              <a:effectLst/>
              <a:latin typeface="Calibri" panose="020F0502020204030204" pitchFamily="34" charset="0"/>
              <a:ea typeface="Calibri" panose="020F0502020204030204" pitchFamily="34" charset="0"/>
            </a:endParaRPr>
          </a:p>
          <a:p>
            <a:pPr algn="just">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3949822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Methodology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r>
              <a:rPr lang="en-IN" sz="3200" b="1" dirty="0">
                <a:latin typeface="Times New Roman" panose="02020603050405020304" pitchFamily="18" charset="0"/>
                <a:cs typeface="Times New Roman" panose="02020603050405020304" pitchFamily="18" charset="0"/>
              </a:rPr>
              <a:t>Web Scrapping</a:t>
            </a:r>
            <a:r>
              <a:rPr lang="en-IN" sz="3200" dirty="0">
                <a:latin typeface="Times New Roman" panose="02020603050405020304" pitchFamily="18" charset="0"/>
                <a:cs typeface="Times New Roman" panose="02020603050405020304" pitchFamily="18" charset="0"/>
              </a:rPr>
              <a:t> :: </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Web scraping raises ethical concerns, and it's crucial to respect website terms of service and legal boundaries.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Web scraping is the process of extracting data from websites. </a:t>
            </a:r>
            <a:endParaRPr lang="en-IN" sz="20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Data Analysis </a:t>
            </a:r>
            <a:r>
              <a:rPr lang="en-IN" sz="3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a:t>
            </a:r>
            <a:r>
              <a:rPr lang="en-US" sz="2000" dirty="0">
                <a:latin typeface="Times New Roman" panose="02020603050405020304" pitchFamily="18" charset="0"/>
                <a:cs typeface="Times New Roman" panose="02020603050405020304" pitchFamily="18" charset="0"/>
              </a:rPr>
              <a:t>o enhance data fetching efficiency, consider implementing batch retrieval strategies. Instead of fetching individual data points one by one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modeling involves creating a structured representation of real-world phenomena</a:t>
            </a:r>
          </a:p>
          <a:p>
            <a:pPr algn="just"/>
            <a:r>
              <a:rPr lang="en-US" sz="3200" b="1" dirty="0">
                <a:latin typeface="Times New Roman" panose="02020603050405020304" pitchFamily="18" charset="0"/>
                <a:cs typeface="Times New Roman" panose="02020603050405020304" pitchFamily="18" charset="0"/>
              </a:rPr>
              <a:t>Tableau </a:t>
            </a:r>
            <a:r>
              <a:rPr lang="en-US" sz="32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Tableau is a powerful data visualization and business intelligence tool that enables users to create interactive and insightful dashboards from various datasets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Tableau is a leading data visualization and business intelligence platform</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2338458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D124A7-8DA9-8607-3928-A01D141EB5FA}"/>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4" name="Content Placeholder 3">
            <a:extLst>
              <a:ext uri="{FF2B5EF4-FFF2-40B4-BE49-F238E27FC236}">
                <a16:creationId xmlns:a16="http://schemas.microsoft.com/office/drawing/2014/main" id="{101087F5-2356-4B9E-054A-08066B652270}"/>
              </a:ext>
            </a:extLst>
          </p:cNvPr>
          <p:cNvSpPr>
            <a:spLocks noGrp="1"/>
          </p:cNvSpPr>
          <p:nvPr>
            <p:ph sz="quarter" idx="4294967295"/>
          </p:nvPr>
        </p:nvSpPr>
        <p:spPr>
          <a:xfrm>
            <a:off x="711107" y="1676400"/>
            <a:ext cx="11479306" cy="2895600"/>
          </a:xfrm>
        </p:spPr>
        <p:txBody>
          <a:bodyPr/>
          <a:lstStyle/>
          <a:p>
            <a:r>
              <a:rPr lang="en-US" sz="4400" b="1" dirty="0">
                <a:latin typeface="Times New Roman" panose="02020603050405020304" pitchFamily="18" charset="0"/>
                <a:cs typeface="Times New Roman" panose="02020603050405020304" pitchFamily="18" charset="0"/>
              </a:rPr>
              <a:t>Web Page </a:t>
            </a:r>
            <a:r>
              <a:rPr lang="en-US" sz="4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Web pages are structured using HTML, defining elements like headings, paragraphs, and links to organize and present content</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Web pages are designed to be responsive, adapting to various screen sizes and devices for optimal usability.</a:t>
            </a:r>
          </a:p>
          <a:p>
            <a:endParaRPr lang="en-IN" dirty="0"/>
          </a:p>
        </p:txBody>
      </p:sp>
      <p:pic>
        <p:nvPicPr>
          <p:cNvPr id="5" name="Picture 3">
            <a:extLst>
              <a:ext uri="{FF2B5EF4-FFF2-40B4-BE49-F238E27FC236}">
                <a16:creationId xmlns:a16="http://schemas.microsoft.com/office/drawing/2014/main" id="{D2FFC0F9-DD5A-E328-10ED-1247061144B8}"/>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20CF9CEC-0DCF-E804-511F-1F45F7344288}"/>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
        <p:nvSpPr>
          <p:cNvPr id="7" name="Title 1">
            <a:extLst>
              <a:ext uri="{FF2B5EF4-FFF2-40B4-BE49-F238E27FC236}">
                <a16:creationId xmlns:a16="http://schemas.microsoft.com/office/drawing/2014/main" id="{954FC845-0A77-324A-6CDB-E2778EFE5627}"/>
              </a:ext>
            </a:extLst>
          </p:cNvPr>
          <p:cNvSpPr>
            <a:spLocks noGrp="1"/>
          </p:cNvSpPr>
          <p:nvPr>
            <p:ph type="title"/>
          </p:nvPr>
        </p:nvSpPr>
        <p:spPr>
          <a:xfrm>
            <a:off x="1447800" y="228600"/>
            <a:ext cx="9447213"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Methodology</a:t>
            </a:r>
          </a:p>
        </p:txBody>
      </p:sp>
    </p:spTree>
    <p:extLst>
      <p:ext uri="{BB962C8B-B14F-4D97-AF65-F5344CB8AC3E}">
        <p14:creationId xmlns:p14="http://schemas.microsoft.com/office/powerpoint/2010/main" val="2629690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9975</TotalTime>
  <Words>1184</Words>
  <Application>Microsoft Office PowerPoint</Application>
  <PresentationFormat>Custom</PresentationFormat>
  <Paragraphs>135</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Times New Roman</vt:lpstr>
      <vt:lpstr>Tw Cen MT</vt:lpstr>
      <vt:lpstr>Wingdings</vt:lpstr>
      <vt:lpstr>Wingdings 2</vt:lpstr>
      <vt:lpstr>Median</vt:lpstr>
      <vt:lpstr>PowerPoint Presentation</vt:lpstr>
      <vt:lpstr>Presentation Outlines </vt:lpstr>
      <vt:lpstr> Introduction</vt:lpstr>
      <vt:lpstr> Introduction</vt:lpstr>
      <vt:lpstr> Problem Statement</vt:lpstr>
      <vt:lpstr>PowerPoint Presentation</vt:lpstr>
      <vt:lpstr> Objectives of the study</vt:lpstr>
      <vt:lpstr> Methodology</vt:lpstr>
      <vt:lpstr> Methodology</vt:lpstr>
      <vt:lpstr> Flow Chart  </vt:lpstr>
      <vt:lpstr>    ML Algorithm</vt:lpstr>
      <vt:lpstr>    ML Algorithm</vt:lpstr>
      <vt:lpstr>    ML Algorithm</vt:lpstr>
      <vt:lpstr>    Tech Stack</vt:lpstr>
      <vt:lpstr> Hardware/Software to be used</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Data Structure</dc:title>
  <dc:creator>upasana</dc:creator>
  <cp:lastModifiedBy>AYUSH SHARMA</cp:lastModifiedBy>
  <cp:revision>239</cp:revision>
  <dcterms:created xsi:type="dcterms:W3CDTF">2006-08-16T00:00:00Z</dcterms:created>
  <dcterms:modified xsi:type="dcterms:W3CDTF">2024-01-02T09:10:40Z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2023-12-10T04:59:26Z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a5855b88-0d76-4719-8dee-eaae926f4bc0</vt:lpwstr>
  </property>
  <property fmtid="{D5CDD505-2E9C-101B-9397-08002B2CF9AE}" pid="8" name="MSIP_Label_ea60d57e-af5b-4752-ac57-3e4f28ca11dc_ContentBits">
    <vt:lpwstr>0</vt:lpwstr>
  </property>
</Properties>
</file>