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72" r:id="rId5"/>
    <p:sldId id="273" r:id="rId6"/>
    <p:sldId id="271" r:id="rId7"/>
    <p:sldId id="274" r:id="rId8"/>
    <p:sldId id="275" r:id="rId9"/>
    <p:sldId id="277" r:id="rId10"/>
    <p:sldId id="276" r:id="rId11"/>
    <p:sldId id="278" r:id="rId12"/>
    <p:sldId id="279" r:id="rId13"/>
    <p:sldId id="280" r:id="rId14"/>
    <p:sldId id="281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DF"/>
    <a:srgbClr val="DC0024"/>
    <a:srgbClr val="465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96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6" name="Text 1"/>
          <p:cNvSpPr/>
          <p:nvPr/>
        </p:nvSpPr>
        <p:spPr>
          <a:xfrm>
            <a:off x="864037" y="2630173"/>
            <a:ext cx="5118776" cy="106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50546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Sales Analysis</a:t>
            </a:r>
            <a:endParaRPr lang="en-US" sz="6707" dirty="0"/>
          </a:p>
        </p:txBody>
      </p:sp>
      <p:sp>
        <p:nvSpPr>
          <p:cNvPr id="7" name="Text 2"/>
          <p:cNvSpPr/>
          <p:nvPr/>
        </p:nvSpPr>
        <p:spPr>
          <a:xfrm>
            <a:off x="864037" y="3618409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This presentation will analyze sales data from a pizza restaurant, providing insights into key metrics and trends. We will explore various aspects of the business, including order volume, revenue, pizza popularity, and customer behavior.</a:t>
            </a:r>
            <a:endParaRPr lang="en-US" sz="1944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8C54C4-B833-DC77-C282-D7AC448EA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1" y="784742"/>
            <a:ext cx="7029449" cy="15801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386536-C77C-E548-16CD-B5DF72D96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860" y="0"/>
            <a:ext cx="1099054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5182E1-8172-A1D6-14B0-0121A6D77358}"/>
              </a:ext>
            </a:extLst>
          </p:cNvPr>
          <p:cNvSpPr/>
          <p:nvPr/>
        </p:nvSpPr>
        <p:spPr>
          <a:xfrm>
            <a:off x="0" y="0"/>
            <a:ext cx="9132425" cy="8229600"/>
          </a:xfrm>
          <a:prstGeom prst="rect">
            <a:avLst/>
          </a:prstGeom>
          <a:solidFill>
            <a:srgbClr val="DC0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0C856D5-479B-31A2-C67B-BBA558569487}"/>
              </a:ext>
            </a:extLst>
          </p:cNvPr>
          <p:cNvSpPr/>
          <p:nvPr/>
        </p:nvSpPr>
        <p:spPr>
          <a:xfrm>
            <a:off x="631027" y="2048714"/>
            <a:ext cx="8501398" cy="8230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075"/>
              </a:lnSpc>
            </a:pPr>
            <a:r>
              <a:rPr lang="en-US" sz="3400" b="1" dirty="0">
                <a:latin typeface="Goudy Old Style" panose="02020502050305020303" pitchFamily="18" charset="0"/>
                <a:ea typeface="Instrument Sans" pitchFamily="34" charset="-122"/>
              </a:rPr>
              <a:t>Average Number of Pizzas Ordered Per Day</a:t>
            </a: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19EB8A9-8319-BF41-D490-D873F895FBBE}"/>
              </a:ext>
            </a:extLst>
          </p:cNvPr>
          <p:cNvSpPr/>
          <p:nvPr/>
        </p:nvSpPr>
        <p:spPr>
          <a:xfrm>
            <a:off x="902206" y="325793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SQL Query: -</a:t>
            </a:r>
            <a:endParaRPr lang="en-US" sz="243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50573D-4C69-66E8-A06E-F6258A876091}"/>
              </a:ext>
            </a:extLst>
          </p:cNvPr>
          <p:cNvGrpSpPr/>
          <p:nvPr/>
        </p:nvGrpSpPr>
        <p:grpSpPr>
          <a:xfrm>
            <a:off x="821183" y="3813717"/>
            <a:ext cx="7440454" cy="4057067"/>
            <a:chOff x="634740" y="3112559"/>
            <a:chExt cx="7440454" cy="4202641"/>
          </a:xfrm>
        </p:grpSpPr>
        <p:sp>
          <p:nvSpPr>
            <p:cNvPr id="12" name="Shape 5">
              <a:extLst>
                <a:ext uri="{FF2B5EF4-FFF2-40B4-BE49-F238E27FC236}">
                  <a16:creationId xmlns:a16="http://schemas.microsoft.com/office/drawing/2014/main" id="{70F10298-CD95-2486-EAA9-B61911BC75D0}"/>
                </a:ext>
              </a:extLst>
            </p:cNvPr>
            <p:cNvSpPr/>
            <p:nvPr/>
          </p:nvSpPr>
          <p:spPr>
            <a:xfrm>
              <a:off x="634740" y="3112559"/>
              <a:ext cx="7440454" cy="4202641"/>
            </a:xfrm>
            <a:prstGeom prst="roundRect">
              <a:avLst>
                <a:gd name="adj" fmla="val 1899"/>
              </a:avLst>
            </a:prstGeom>
            <a:solidFill>
              <a:srgbClr val="E2E3E9"/>
            </a:solidFill>
            <a:ln/>
          </p:spPr>
        </p:sp>
        <p:sp>
          <p:nvSpPr>
            <p:cNvPr id="13" name="Text 6">
              <a:extLst>
                <a:ext uri="{FF2B5EF4-FFF2-40B4-BE49-F238E27FC236}">
                  <a16:creationId xmlns:a16="http://schemas.microsoft.com/office/drawing/2014/main" id="{37D8BC46-E783-36AC-4F96-9DA56288669C}"/>
                </a:ext>
              </a:extLst>
            </p:cNvPr>
            <p:cNvSpPr/>
            <p:nvPr/>
          </p:nvSpPr>
          <p:spPr>
            <a:xfrm>
              <a:off x="896876" y="3433967"/>
              <a:ext cx="6946821" cy="360322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SELECT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ROUND(AVG(Quantity), 0) AS 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Avg_Order_Per_Day</a:t>
              </a:r>
              <a:endPara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FROM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(SELECT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orders.order_date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, SUM(order_details.quantity) AS Quantity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FROM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orders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JOIN 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order_details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ON 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orders.order_id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= 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order_details.order_id</a:t>
              </a:r>
              <a:endPara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GROUP BY 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orders.order_date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) AS 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Order_Quantity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;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4A04D94-0ACA-9BFF-BA63-6E5C7B6E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97" y="0"/>
            <a:ext cx="534750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8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5182E1-8172-A1D6-14B0-0121A6D77358}"/>
              </a:ext>
            </a:extLst>
          </p:cNvPr>
          <p:cNvSpPr/>
          <p:nvPr/>
        </p:nvSpPr>
        <p:spPr>
          <a:xfrm>
            <a:off x="0" y="0"/>
            <a:ext cx="9132425" cy="8229600"/>
          </a:xfrm>
          <a:prstGeom prst="rect">
            <a:avLst/>
          </a:prstGeom>
          <a:solidFill>
            <a:srgbClr val="DC0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0C856D5-479B-31A2-C67B-BBA558569487}"/>
              </a:ext>
            </a:extLst>
          </p:cNvPr>
          <p:cNvSpPr/>
          <p:nvPr/>
        </p:nvSpPr>
        <p:spPr>
          <a:xfrm>
            <a:off x="631027" y="866681"/>
            <a:ext cx="8501398" cy="8230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075"/>
              </a:lnSpc>
            </a:pPr>
            <a:r>
              <a:rPr lang="en-US" sz="3100" b="1" dirty="0">
                <a:latin typeface="Goudy Old Style" panose="02020502050305020303" pitchFamily="18" charset="0"/>
                <a:ea typeface="Instrument Sans" pitchFamily="34" charset="-122"/>
              </a:rPr>
              <a:t>Top 3 Most Ordered Pizza Types Based on Revenue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D37C46-B8D7-FAD1-B5EA-93E4A89E6463}"/>
              </a:ext>
            </a:extLst>
          </p:cNvPr>
          <p:cNvGrpSpPr/>
          <p:nvPr/>
        </p:nvGrpSpPr>
        <p:grpSpPr>
          <a:xfrm>
            <a:off x="821183" y="2075901"/>
            <a:ext cx="7440454" cy="5794884"/>
            <a:chOff x="821183" y="2087476"/>
            <a:chExt cx="7440454" cy="5794884"/>
          </a:xfrm>
        </p:grpSpPr>
        <p:sp>
          <p:nvSpPr>
            <p:cNvPr id="10" name="Text 3">
              <a:extLst>
                <a:ext uri="{FF2B5EF4-FFF2-40B4-BE49-F238E27FC236}">
                  <a16:creationId xmlns:a16="http://schemas.microsoft.com/office/drawing/2014/main" id="{719EB8A9-8319-BF41-D490-D873F895FBBE}"/>
                </a:ext>
              </a:extLst>
            </p:cNvPr>
            <p:cNvSpPr/>
            <p:nvPr/>
          </p:nvSpPr>
          <p:spPr>
            <a:xfrm>
              <a:off x="902206" y="2087476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3038"/>
                </a:lnSpc>
                <a:buNone/>
              </a:pPr>
              <a:r>
                <a:rPr lang="en-US" sz="2430" b="1" dirty="0">
                  <a:latin typeface="Instrument Sans" pitchFamily="34" charset="0"/>
                  <a:ea typeface="Instrument Sans" pitchFamily="34" charset="-122"/>
                  <a:cs typeface="Instrument Sans" pitchFamily="34" charset="-120"/>
                </a:rPr>
                <a:t>SQL Query: -</a:t>
              </a:r>
              <a:endParaRPr lang="en-US" sz="243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50573D-4C69-66E8-A06E-F6258A876091}"/>
                </a:ext>
              </a:extLst>
            </p:cNvPr>
            <p:cNvGrpSpPr/>
            <p:nvPr/>
          </p:nvGrpSpPr>
          <p:grpSpPr>
            <a:xfrm>
              <a:off x="821183" y="2679186"/>
              <a:ext cx="7440454" cy="5203174"/>
              <a:chOff x="634740" y="2112026"/>
              <a:chExt cx="7440454" cy="5203174"/>
            </a:xfrm>
          </p:grpSpPr>
          <p:sp>
            <p:nvSpPr>
              <p:cNvPr id="12" name="Shape 5">
                <a:extLst>
                  <a:ext uri="{FF2B5EF4-FFF2-40B4-BE49-F238E27FC236}">
                    <a16:creationId xmlns:a16="http://schemas.microsoft.com/office/drawing/2014/main" id="{70F10298-CD95-2486-EAA9-B61911BC75D0}"/>
                  </a:ext>
                </a:extLst>
              </p:cNvPr>
              <p:cNvSpPr/>
              <p:nvPr/>
            </p:nvSpPr>
            <p:spPr>
              <a:xfrm>
                <a:off x="634740" y="2112026"/>
                <a:ext cx="7440454" cy="5203174"/>
              </a:xfrm>
              <a:prstGeom prst="roundRect">
                <a:avLst>
                  <a:gd name="adj" fmla="val 1899"/>
                </a:avLst>
              </a:prstGeom>
              <a:solidFill>
                <a:srgbClr val="E2E3E9"/>
              </a:solidFill>
              <a:ln/>
            </p:spPr>
          </p:sp>
          <p:sp>
            <p:nvSpPr>
              <p:cNvPr id="13" name="Text 6">
                <a:extLst>
                  <a:ext uri="{FF2B5EF4-FFF2-40B4-BE49-F238E27FC236}">
                    <a16:creationId xmlns:a16="http://schemas.microsoft.com/office/drawing/2014/main" id="{37D8BC46-E783-36AC-4F96-9DA56288669C}"/>
                  </a:ext>
                </a:extLst>
              </p:cNvPr>
              <p:cNvSpPr/>
              <p:nvPr/>
            </p:nvSpPr>
            <p:spPr>
              <a:xfrm>
                <a:off x="896876" y="2375807"/>
                <a:ext cx="6946821" cy="4664426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SELECT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pizza_types.name,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SUM(order_details.quantity *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pizzas.price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) AS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Total_Revenue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FROM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pizza_types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    JOIN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pizzas ON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pizzas.pizza_type_id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=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pizza_types.pizza_type_id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    JOIN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order_details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ON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order_details.pizza_id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=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pizzas.pizza_id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GROUP BY pizza_types.name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ORDER BY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Total_Revenue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DESC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LIMIT 3;</a:t>
                </a: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4A04D94-0ACA-9BFF-BA63-6E5C7B6E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97" y="0"/>
            <a:ext cx="534750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1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5182E1-8172-A1D6-14B0-0121A6D77358}"/>
              </a:ext>
            </a:extLst>
          </p:cNvPr>
          <p:cNvSpPr/>
          <p:nvPr/>
        </p:nvSpPr>
        <p:spPr>
          <a:xfrm>
            <a:off x="0" y="0"/>
            <a:ext cx="9132425" cy="8229600"/>
          </a:xfrm>
          <a:prstGeom prst="rect">
            <a:avLst/>
          </a:prstGeom>
          <a:solidFill>
            <a:srgbClr val="DC0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0C856D5-479B-31A2-C67B-BBA558569487}"/>
              </a:ext>
            </a:extLst>
          </p:cNvPr>
          <p:cNvSpPr/>
          <p:nvPr/>
        </p:nvSpPr>
        <p:spPr>
          <a:xfrm>
            <a:off x="631027" y="219918"/>
            <a:ext cx="8501398" cy="8230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075"/>
              </a:lnSpc>
            </a:pPr>
            <a:r>
              <a:rPr lang="en-US" sz="2600" b="1" dirty="0">
                <a:latin typeface="Goudy Old Style" panose="02020502050305020303" pitchFamily="18" charset="0"/>
                <a:ea typeface="Instrument Sans" pitchFamily="34" charset="-122"/>
              </a:rPr>
              <a:t>Percentage Contribution of each Pizza Type to Total Revenue</a:t>
            </a: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19EB8A9-8319-BF41-D490-D873F895FBBE}"/>
              </a:ext>
            </a:extLst>
          </p:cNvPr>
          <p:cNvSpPr/>
          <p:nvPr/>
        </p:nvSpPr>
        <p:spPr>
          <a:xfrm>
            <a:off x="902206" y="142913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SQL Query: -</a:t>
            </a:r>
            <a:endParaRPr lang="en-US" sz="243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50573D-4C69-66E8-A06E-F6258A876091}"/>
              </a:ext>
            </a:extLst>
          </p:cNvPr>
          <p:cNvGrpSpPr/>
          <p:nvPr/>
        </p:nvGrpSpPr>
        <p:grpSpPr>
          <a:xfrm>
            <a:off x="821183" y="1984917"/>
            <a:ext cx="7440454" cy="5885868"/>
            <a:chOff x="634740" y="1429332"/>
            <a:chExt cx="7440454" cy="5885868"/>
          </a:xfrm>
        </p:grpSpPr>
        <p:sp>
          <p:nvSpPr>
            <p:cNvPr id="12" name="Shape 5">
              <a:extLst>
                <a:ext uri="{FF2B5EF4-FFF2-40B4-BE49-F238E27FC236}">
                  <a16:creationId xmlns:a16="http://schemas.microsoft.com/office/drawing/2014/main" id="{70F10298-CD95-2486-EAA9-B61911BC75D0}"/>
                </a:ext>
              </a:extLst>
            </p:cNvPr>
            <p:cNvSpPr/>
            <p:nvPr/>
          </p:nvSpPr>
          <p:spPr>
            <a:xfrm>
              <a:off x="634740" y="1429332"/>
              <a:ext cx="7440454" cy="5885868"/>
            </a:xfrm>
            <a:prstGeom prst="roundRect">
              <a:avLst>
                <a:gd name="adj" fmla="val 1899"/>
              </a:avLst>
            </a:prstGeom>
            <a:solidFill>
              <a:srgbClr val="E2E3E9"/>
            </a:solidFill>
            <a:ln/>
          </p:spPr>
        </p:sp>
        <p:sp>
          <p:nvSpPr>
            <p:cNvPr id="13" name="Text 6">
              <a:extLst>
                <a:ext uri="{FF2B5EF4-FFF2-40B4-BE49-F238E27FC236}">
                  <a16:creationId xmlns:a16="http://schemas.microsoft.com/office/drawing/2014/main" id="{37D8BC46-E783-36AC-4F96-9DA56288669C}"/>
                </a:ext>
              </a:extLst>
            </p:cNvPr>
            <p:cNvSpPr/>
            <p:nvPr/>
          </p:nvSpPr>
          <p:spPr>
            <a:xfrm>
              <a:off x="884058" y="1717288"/>
              <a:ext cx="6946821" cy="535456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SELECT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pizza_types.category</a:t>
              </a: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,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CONCAT(ROUND((SUM(order_details.quantity *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pizzas.price</a:t>
              </a: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) / (SELECT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                ROUND(SUM(order_details.quantity *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pizzas.price</a:t>
              </a: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),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                            2) AS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Total_Revenue</a:t>
              </a:r>
              <a:endPara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            FROM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               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order_details</a:t>
              </a:r>
              <a:endPara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                    JOIN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                pizzas ON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pizzas.pizza_id</a:t>
              </a: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=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order_details.pizza_id</a:t>
              </a: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)) * 100,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        2),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' %') AS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Percentage_Contribution_in_Revenue</a:t>
              </a:r>
              <a:endPara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FROM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pizza_types</a:t>
              </a:r>
              <a:endPara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JOIN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pizzas ON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pizzas.pizza_type_id</a:t>
              </a: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=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pizza_types.pizza_type_id</a:t>
              </a:r>
              <a:endPara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JOIN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order_details</a:t>
              </a: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ON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order_details.pizza_id</a:t>
              </a: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=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pizzas.pizza_id</a:t>
              </a:r>
              <a:endPara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GROUP BY </a:t>
              </a:r>
              <a:r>
                <a:rPr lang="en-IN" sz="12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pizza_types.category</a:t>
              </a: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;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4A04D94-0ACA-9BFF-BA63-6E5C7B6E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97" y="0"/>
            <a:ext cx="534750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3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5182E1-8172-A1D6-14B0-0121A6D77358}"/>
              </a:ext>
            </a:extLst>
          </p:cNvPr>
          <p:cNvSpPr/>
          <p:nvPr/>
        </p:nvSpPr>
        <p:spPr>
          <a:xfrm>
            <a:off x="0" y="0"/>
            <a:ext cx="9132425" cy="8229600"/>
          </a:xfrm>
          <a:prstGeom prst="rect">
            <a:avLst/>
          </a:prstGeom>
          <a:solidFill>
            <a:srgbClr val="DC0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0C856D5-479B-31A2-C67B-BBA558569487}"/>
              </a:ext>
            </a:extLst>
          </p:cNvPr>
          <p:cNvSpPr/>
          <p:nvPr/>
        </p:nvSpPr>
        <p:spPr>
          <a:xfrm>
            <a:off x="631027" y="219918"/>
            <a:ext cx="8501398" cy="8230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075"/>
              </a:lnSpc>
            </a:pPr>
            <a:r>
              <a:rPr lang="en-US" sz="3600" b="1" dirty="0">
                <a:latin typeface="Goudy Old Style" panose="02020502050305020303" pitchFamily="18" charset="0"/>
                <a:ea typeface="Instrument Sans" pitchFamily="34" charset="-122"/>
              </a:rPr>
              <a:t>Cumulative Revenue Generated Over Time</a:t>
            </a: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19EB8A9-8319-BF41-D490-D873F895FBBE}"/>
              </a:ext>
            </a:extLst>
          </p:cNvPr>
          <p:cNvSpPr/>
          <p:nvPr/>
        </p:nvSpPr>
        <p:spPr>
          <a:xfrm>
            <a:off x="902206" y="142913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SQL Query: -</a:t>
            </a:r>
            <a:endParaRPr lang="en-US" sz="243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50573D-4C69-66E8-A06E-F6258A876091}"/>
              </a:ext>
            </a:extLst>
          </p:cNvPr>
          <p:cNvGrpSpPr/>
          <p:nvPr/>
        </p:nvGrpSpPr>
        <p:grpSpPr>
          <a:xfrm>
            <a:off x="821183" y="1984917"/>
            <a:ext cx="7440454" cy="5885868"/>
            <a:chOff x="634740" y="1429332"/>
            <a:chExt cx="7440454" cy="5885868"/>
          </a:xfrm>
        </p:grpSpPr>
        <p:sp>
          <p:nvSpPr>
            <p:cNvPr id="12" name="Shape 5">
              <a:extLst>
                <a:ext uri="{FF2B5EF4-FFF2-40B4-BE49-F238E27FC236}">
                  <a16:creationId xmlns:a16="http://schemas.microsoft.com/office/drawing/2014/main" id="{70F10298-CD95-2486-EAA9-B61911BC75D0}"/>
                </a:ext>
              </a:extLst>
            </p:cNvPr>
            <p:cNvSpPr/>
            <p:nvPr/>
          </p:nvSpPr>
          <p:spPr>
            <a:xfrm>
              <a:off x="634740" y="1429332"/>
              <a:ext cx="7440454" cy="5885868"/>
            </a:xfrm>
            <a:prstGeom prst="roundRect">
              <a:avLst>
                <a:gd name="adj" fmla="val 1899"/>
              </a:avLst>
            </a:prstGeom>
            <a:solidFill>
              <a:srgbClr val="E2E3E9"/>
            </a:solidFill>
            <a:ln/>
          </p:spPr>
        </p:sp>
        <p:sp>
          <p:nvSpPr>
            <p:cNvPr id="13" name="Text 6">
              <a:extLst>
                <a:ext uri="{FF2B5EF4-FFF2-40B4-BE49-F238E27FC236}">
                  <a16:creationId xmlns:a16="http://schemas.microsoft.com/office/drawing/2014/main" id="{37D8BC46-E783-36AC-4F96-9DA56288669C}"/>
                </a:ext>
              </a:extLst>
            </p:cNvPr>
            <p:cNvSpPr/>
            <p:nvPr/>
          </p:nvSpPr>
          <p:spPr>
            <a:xfrm>
              <a:off x="884058" y="1717288"/>
              <a:ext cx="6946821" cy="535456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SELECT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order_date</a:t>
              </a: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,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SUM(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Total_Revenue</a:t>
              </a: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) OVER(ORDER BY 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order_date</a:t>
              </a: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) AS 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Cumulative_Revenue</a:t>
              </a:r>
              <a:endPara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FROM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(SELECT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orders.order_date</a:t>
              </a: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,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SUM(order_details.quantity * 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pizzas.price</a:t>
              </a: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) AS 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Total_Revenue</a:t>
              </a:r>
              <a:endPara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FROM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order_details</a:t>
              </a: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JOIN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pizzas ON 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order_details.pizza_id</a:t>
              </a: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= 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pizzas.pizza_id</a:t>
              </a:r>
              <a:endPara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JOIN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orders ON 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orders.order_id</a:t>
              </a: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= 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order_details.order_id</a:t>
              </a:r>
              <a:endPara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GROUP BY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orders.order_date</a:t>
              </a: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) AS </a:t>
              </a:r>
              <a:r>
                <a:rPr lang="en-IN" sz="1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Per_Day_Revenue</a:t>
              </a:r>
              <a:r>
                <a: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;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4A04D94-0ACA-9BFF-BA63-6E5C7B6E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97" y="0"/>
            <a:ext cx="534750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3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5182E1-8172-A1D6-14B0-0121A6D77358}"/>
              </a:ext>
            </a:extLst>
          </p:cNvPr>
          <p:cNvSpPr/>
          <p:nvPr/>
        </p:nvSpPr>
        <p:spPr>
          <a:xfrm>
            <a:off x="0" y="0"/>
            <a:ext cx="9132425" cy="8229600"/>
          </a:xfrm>
          <a:prstGeom prst="rect">
            <a:avLst/>
          </a:prstGeom>
          <a:solidFill>
            <a:srgbClr val="DC0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0C856D5-479B-31A2-C67B-BBA558569487}"/>
              </a:ext>
            </a:extLst>
          </p:cNvPr>
          <p:cNvSpPr/>
          <p:nvPr/>
        </p:nvSpPr>
        <p:spPr>
          <a:xfrm>
            <a:off x="631027" y="-237278"/>
            <a:ext cx="8501398" cy="8230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075"/>
              </a:lnSpc>
            </a:pPr>
            <a:r>
              <a:rPr lang="en-US" sz="2100" b="1" dirty="0">
                <a:latin typeface="Goudy Old Style" panose="02020502050305020303" pitchFamily="18" charset="0"/>
                <a:ea typeface="Instrument Sans" pitchFamily="34" charset="-122"/>
              </a:rPr>
              <a:t>Top 3 Most Ordered Pizza Types Based on Revenue for each Pizza Category</a:t>
            </a: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19EB8A9-8319-BF41-D490-D873F895FBBE}"/>
              </a:ext>
            </a:extLst>
          </p:cNvPr>
          <p:cNvSpPr/>
          <p:nvPr/>
        </p:nvSpPr>
        <p:spPr>
          <a:xfrm>
            <a:off x="902206" y="51474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SQL Query: -</a:t>
            </a:r>
            <a:endParaRPr lang="en-US" sz="243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50573D-4C69-66E8-A06E-F6258A876091}"/>
              </a:ext>
            </a:extLst>
          </p:cNvPr>
          <p:cNvGrpSpPr/>
          <p:nvPr/>
        </p:nvGrpSpPr>
        <p:grpSpPr>
          <a:xfrm>
            <a:off x="821183" y="1014761"/>
            <a:ext cx="7440454" cy="6856025"/>
            <a:chOff x="634740" y="712388"/>
            <a:chExt cx="7440454" cy="6602812"/>
          </a:xfrm>
        </p:grpSpPr>
        <p:sp>
          <p:nvSpPr>
            <p:cNvPr id="12" name="Shape 5">
              <a:extLst>
                <a:ext uri="{FF2B5EF4-FFF2-40B4-BE49-F238E27FC236}">
                  <a16:creationId xmlns:a16="http://schemas.microsoft.com/office/drawing/2014/main" id="{70F10298-CD95-2486-EAA9-B61911BC75D0}"/>
                </a:ext>
              </a:extLst>
            </p:cNvPr>
            <p:cNvSpPr/>
            <p:nvPr/>
          </p:nvSpPr>
          <p:spPr>
            <a:xfrm>
              <a:off x="634740" y="712388"/>
              <a:ext cx="7440454" cy="6602812"/>
            </a:xfrm>
            <a:prstGeom prst="roundRect">
              <a:avLst>
                <a:gd name="adj" fmla="val 1899"/>
              </a:avLst>
            </a:prstGeom>
            <a:solidFill>
              <a:srgbClr val="E2E3E9"/>
            </a:solidFill>
            <a:ln/>
          </p:spPr>
        </p:sp>
        <p:sp>
          <p:nvSpPr>
            <p:cNvPr id="13" name="Text 6">
              <a:extLst>
                <a:ext uri="{FF2B5EF4-FFF2-40B4-BE49-F238E27FC236}">
                  <a16:creationId xmlns:a16="http://schemas.microsoft.com/office/drawing/2014/main" id="{37D8BC46-E783-36AC-4F96-9DA56288669C}"/>
                </a:ext>
              </a:extLst>
            </p:cNvPr>
            <p:cNvSpPr/>
            <p:nvPr/>
          </p:nvSpPr>
          <p:spPr>
            <a:xfrm>
              <a:off x="884058" y="830873"/>
              <a:ext cx="6946821" cy="638957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SELECT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category,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name,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Total_Revenue</a:t>
              </a: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FROM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(SELECT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category,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name,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Total_Revenue</a:t>
              </a: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,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RANK() OVER(PARTITION BY category ORDER BY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Total_Revenue</a:t>
              </a: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DESC) AS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rn</a:t>
              </a:r>
              <a:endParaRPr lang="en-IN" sz="9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FROM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(SELECT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pizza_types.category</a:t>
              </a: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,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pizza_types.name,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SUM(order_details.quantity *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pizzas.price</a:t>
              </a: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) AS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Total_Revenue</a:t>
              </a:r>
              <a:endParaRPr lang="en-IN" sz="9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FROM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pizza_types</a:t>
              </a: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JOIN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pizzas ON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pizza_types.pizza_type_id</a:t>
              </a: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=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pizzas.pizza_type_id</a:t>
              </a:r>
              <a:endParaRPr lang="en-IN" sz="9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JOIN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order_details</a:t>
              </a: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ON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order_details.pizza_id</a:t>
              </a: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=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pizzas.pizza_id</a:t>
              </a:r>
              <a:endParaRPr lang="en-IN" sz="9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GROUP BY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pizza_types.category</a:t>
              </a: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,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        pizza_types.name) AS a) AS b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WHERE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</a:t>
              </a:r>
              <a:r>
                <a:rPr lang="en-IN" sz="95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rn</a:t>
              </a:r>
              <a:r>
                <a:rPr lang="en-IN" sz="95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&lt;= 3;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4A04D94-0ACA-9BFF-BA63-6E5C7B6E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97" y="0"/>
            <a:ext cx="534750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EACAC-298D-A0AE-F34C-23E3ED9C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97" y="0"/>
            <a:ext cx="5347504" cy="8229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E9A882-8681-198F-B4DE-38C35B184382}"/>
              </a:ext>
            </a:extLst>
          </p:cNvPr>
          <p:cNvSpPr/>
          <p:nvPr/>
        </p:nvSpPr>
        <p:spPr>
          <a:xfrm>
            <a:off x="0" y="0"/>
            <a:ext cx="9132425" cy="8229600"/>
          </a:xfrm>
          <a:prstGeom prst="rect">
            <a:avLst/>
          </a:prstGeom>
          <a:solidFill>
            <a:srgbClr val="DC0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781AFE-4F25-4F80-DE28-9E0BA2A3F690}"/>
              </a:ext>
            </a:extLst>
          </p:cNvPr>
          <p:cNvGrpSpPr/>
          <p:nvPr/>
        </p:nvGrpSpPr>
        <p:grpSpPr>
          <a:xfrm>
            <a:off x="624028" y="4055633"/>
            <a:ext cx="7540188" cy="3686030"/>
            <a:chOff x="624028" y="4055633"/>
            <a:chExt cx="7540188" cy="3686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EE8D83-D346-BC70-F7DD-ECF1EAAB0C01}"/>
                </a:ext>
              </a:extLst>
            </p:cNvPr>
            <p:cNvGrpSpPr/>
            <p:nvPr/>
          </p:nvGrpSpPr>
          <p:grpSpPr>
            <a:xfrm>
              <a:off x="736025" y="5216430"/>
              <a:ext cx="7428191" cy="2525233"/>
              <a:chOff x="851773" y="4479690"/>
              <a:chExt cx="7428191" cy="2525233"/>
            </a:xfrm>
          </p:grpSpPr>
          <p:sp>
            <p:nvSpPr>
              <p:cNvPr id="10" name="Text 3">
                <a:extLst>
                  <a:ext uri="{FF2B5EF4-FFF2-40B4-BE49-F238E27FC236}">
                    <a16:creationId xmlns:a16="http://schemas.microsoft.com/office/drawing/2014/main" id="{719EB8A9-8319-BF41-D490-D873F895FBBE}"/>
                  </a:ext>
                </a:extLst>
              </p:cNvPr>
              <p:cNvSpPr/>
              <p:nvPr/>
            </p:nvSpPr>
            <p:spPr>
              <a:xfrm>
                <a:off x="851773" y="4479690"/>
                <a:ext cx="3086100" cy="385763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>
                  <a:lnSpc>
                    <a:spcPts val="3038"/>
                  </a:lnSpc>
                  <a:buNone/>
                </a:pPr>
                <a:r>
                  <a:rPr lang="en-US" sz="2430" b="1" dirty="0">
                    <a:latin typeface="Instrument Sans" pitchFamily="34" charset="0"/>
                    <a:ea typeface="Instrument Sans" pitchFamily="34" charset="-122"/>
                    <a:cs typeface="Instrument Sans" pitchFamily="34" charset="-120"/>
                  </a:rPr>
                  <a:t>SQL Query: -</a:t>
                </a:r>
                <a:endParaRPr lang="en-US" sz="2430" dirty="0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4691AB7-E8D3-A3A8-B417-286E6EBA70DC}"/>
                  </a:ext>
                </a:extLst>
              </p:cNvPr>
              <p:cNvGrpSpPr/>
              <p:nvPr/>
            </p:nvGrpSpPr>
            <p:grpSpPr>
              <a:xfrm>
                <a:off x="864037" y="5054441"/>
                <a:ext cx="7415927" cy="1950482"/>
                <a:chOff x="864037" y="5054441"/>
                <a:chExt cx="7415927" cy="1950482"/>
              </a:xfrm>
            </p:grpSpPr>
            <p:sp>
              <p:nvSpPr>
                <p:cNvPr id="11" name="Shape 4">
                  <a:extLst>
                    <a:ext uri="{FF2B5EF4-FFF2-40B4-BE49-F238E27FC236}">
                      <a16:creationId xmlns:a16="http://schemas.microsoft.com/office/drawing/2014/main" id="{DEB35BEB-07C3-A0CE-7D91-F2369CB3FF20}"/>
                    </a:ext>
                  </a:extLst>
                </p:cNvPr>
                <p:cNvSpPr/>
                <p:nvPr/>
              </p:nvSpPr>
              <p:spPr>
                <a:xfrm>
                  <a:off x="864037" y="5054441"/>
                  <a:ext cx="7415927" cy="1950482"/>
                </a:xfrm>
                <a:prstGeom prst="roundRect">
                  <a:avLst>
                    <a:gd name="adj" fmla="val 5316"/>
                  </a:avLst>
                </a:prstGeom>
                <a:solidFill>
                  <a:srgbClr val="E2E3E9"/>
                </a:solidFill>
                <a:ln/>
              </p:spPr>
            </p:sp>
            <p:sp>
              <p:nvSpPr>
                <p:cNvPr id="13" name="Text 6">
                  <a:extLst>
                    <a:ext uri="{FF2B5EF4-FFF2-40B4-BE49-F238E27FC236}">
                      <a16:creationId xmlns:a16="http://schemas.microsoft.com/office/drawing/2014/main" id="{37D8BC46-E783-36AC-4F96-9DA56288669C}"/>
                    </a:ext>
                  </a:extLst>
                </p:cNvPr>
                <p:cNvSpPr/>
                <p:nvPr/>
              </p:nvSpPr>
              <p:spPr>
                <a:xfrm>
                  <a:off x="1098590" y="5239583"/>
                  <a:ext cx="6946821" cy="1580198"/>
                </a:xfrm>
                <a:prstGeom prst="rect">
                  <a:avLst/>
                </a:prstGeom>
                <a:noFill/>
                <a:ln/>
              </p:spPr>
              <p:txBody>
                <a:bodyPr wrap="square" rtlCol="0" anchor="t"/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SELECT 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COUNT(orders.order_id) AS Total_Orders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FROM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orders;</a:t>
                  </a:r>
                </a:p>
              </p:txBody>
            </p:sp>
          </p:grpSp>
        </p:grpSp>
        <p:sp>
          <p:nvSpPr>
            <p:cNvPr id="15" name="Text 1">
              <a:extLst>
                <a:ext uri="{FF2B5EF4-FFF2-40B4-BE49-F238E27FC236}">
                  <a16:creationId xmlns:a16="http://schemas.microsoft.com/office/drawing/2014/main" id="{39EA04AB-56A2-6E9C-396B-95A9D326EA0E}"/>
                </a:ext>
              </a:extLst>
            </p:cNvPr>
            <p:cNvSpPr/>
            <p:nvPr/>
          </p:nvSpPr>
          <p:spPr>
            <a:xfrm>
              <a:off x="624028" y="4055633"/>
              <a:ext cx="7415927" cy="82304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6075"/>
                </a:lnSpc>
                <a:buNone/>
              </a:pPr>
              <a:r>
                <a:rPr lang="en-US" sz="4000" b="1" dirty="0">
                  <a:latin typeface="Goudy Old Style" panose="02020502050305020303" pitchFamily="18" charset="0"/>
                  <a:ea typeface="Instrument Sans" pitchFamily="34" charset="-122"/>
                  <a:cs typeface="Instrument Sans" pitchFamily="34" charset="-120"/>
                </a:rPr>
                <a:t>Total Number of Orders Placed</a:t>
              </a:r>
              <a:endParaRPr lang="en-US" sz="4000" dirty="0">
                <a:latin typeface="Goudy Old Style" panose="0202050205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19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1ED3E2-15ED-34A7-96B1-544DBDFC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97" y="0"/>
            <a:ext cx="5347504" cy="82296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4BD2996-4848-A984-6329-DDF37F6BBE32}"/>
              </a:ext>
            </a:extLst>
          </p:cNvPr>
          <p:cNvSpPr/>
          <p:nvPr/>
        </p:nvSpPr>
        <p:spPr>
          <a:xfrm>
            <a:off x="0" y="0"/>
            <a:ext cx="9132425" cy="8229600"/>
          </a:xfrm>
          <a:prstGeom prst="rect">
            <a:avLst/>
          </a:prstGeom>
          <a:solidFill>
            <a:srgbClr val="DC0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2E3FD7-6583-E596-896E-179B181955C1}"/>
              </a:ext>
            </a:extLst>
          </p:cNvPr>
          <p:cNvGrpSpPr/>
          <p:nvPr/>
        </p:nvGrpSpPr>
        <p:grpSpPr>
          <a:xfrm>
            <a:off x="624028" y="2631947"/>
            <a:ext cx="7540188" cy="5109716"/>
            <a:chOff x="624028" y="2631947"/>
            <a:chExt cx="7540188" cy="510971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FD6877-CAD2-CB05-A4FA-5F5006263417}"/>
                </a:ext>
              </a:extLst>
            </p:cNvPr>
            <p:cNvGrpSpPr/>
            <p:nvPr/>
          </p:nvGrpSpPr>
          <p:grpSpPr>
            <a:xfrm>
              <a:off x="748289" y="3869878"/>
              <a:ext cx="7415927" cy="3871785"/>
              <a:chOff x="864037" y="3133138"/>
              <a:chExt cx="7415927" cy="3871785"/>
            </a:xfrm>
          </p:grpSpPr>
          <p:sp>
            <p:nvSpPr>
              <p:cNvPr id="26" name="Text 3">
                <a:extLst>
                  <a:ext uri="{FF2B5EF4-FFF2-40B4-BE49-F238E27FC236}">
                    <a16:creationId xmlns:a16="http://schemas.microsoft.com/office/drawing/2014/main" id="{C5D940D4-EA0B-733A-50D3-3B70FA1F1362}"/>
                  </a:ext>
                </a:extLst>
              </p:cNvPr>
              <p:cNvSpPr/>
              <p:nvPr/>
            </p:nvSpPr>
            <p:spPr>
              <a:xfrm>
                <a:off x="867990" y="3133138"/>
                <a:ext cx="3086100" cy="385763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>
                  <a:lnSpc>
                    <a:spcPts val="3038"/>
                  </a:lnSpc>
                  <a:buNone/>
                </a:pPr>
                <a:r>
                  <a:rPr lang="en-US" sz="2430" b="1" dirty="0">
                    <a:latin typeface="Instrument Sans" pitchFamily="34" charset="0"/>
                    <a:ea typeface="Instrument Sans" pitchFamily="34" charset="-122"/>
                    <a:cs typeface="Instrument Sans" pitchFamily="34" charset="-120"/>
                  </a:rPr>
                  <a:t>SQL Query: -</a:t>
                </a:r>
                <a:endParaRPr lang="en-US" sz="2430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607E4AE-F10A-B805-4204-7EE492FFDC17}"/>
                  </a:ext>
                </a:extLst>
              </p:cNvPr>
              <p:cNvGrpSpPr/>
              <p:nvPr/>
            </p:nvGrpSpPr>
            <p:grpSpPr>
              <a:xfrm>
                <a:off x="864037" y="3704021"/>
                <a:ext cx="7415927" cy="3300902"/>
                <a:chOff x="864037" y="3704021"/>
                <a:chExt cx="7415927" cy="3300902"/>
              </a:xfrm>
            </p:grpSpPr>
            <p:sp>
              <p:nvSpPr>
                <p:cNvPr id="28" name="Shape 4">
                  <a:extLst>
                    <a:ext uri="{FF2B5EF4-FFF2-40B4-BE49-F238E27FC236}">
                      <a16:creationId xmlns:a16="http://schemas.microsoft.com/office/drawing/2014/main" id="{FA9B80EA-51EC-9477-622B-AA8AC4CA18C7}"/>
                    </a:ext>
                  </a:extLst>
                </p:cNvPr>
                <p:cNvSpPr/>
                <p:nvPr/>
              </p:nvSpPr>
              <p:spPr>
                <a:xfrm>
                  <a:off x="864037" y="3704021"/>
                  <a:ext cx="7415927" cy="3300902"/>
                </a:xfrm>
                <a:prstGeom prst="roundRect">
                  <a:avLst>
                    <a:gd name="adj" fmla="val 5316"/>
                  </a:avLst>
                </a:prstGeom>
                <a:solidFill>
                  <a:srgbClr val="E2E3E9"/>
                </a:solidFill>
                <a:ln/>
              </p:spPr>
            </p:sp>
            <p:sp>
              <p:nvSpPr>
                <p:cNvPr id="29" name="Text 6">
                  <a:extLst>
                    <a:ext uri="{FF2B5EF4-FFF2-40B4-BE49-F238E27FC236}">
                      <a16:creationId xmlns:a16="http://schemas.microsoft.com/office/drawing/2014/main" id="{99BA567C-BB92-9ABA-3CA3-991BA9CA9A32}"/>
                    </a:ext>
                  </a:extLst>
                </p:cNvPr>
                <p:cNvSpPr/>
                <p:nvPr/>
              </p:nvSpPr>
              <p:spPr>
                <a:xfrm>
                  <a:off x="1116282" y="3964548"/>
                  <a:ext cx="6946821" cy="2799106"/>
                </a:xfrm>
                <a:prstGeom prst="rect">
                  <a:avLst/>
                </a:prstGeom>
                <a:noFill/>
                <a:ln/>
              </p:spPr>
              <p:txBody>
                <a:bodyPr wrap="square" rtlCol="0" anchor="t"/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SELECT 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ROUND(SUM(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order_details.quantity</a:t>
                  </a: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*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pizzas.price</a:t>
                  </a: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),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        2) AS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Total_Revenue</a:t>
                  </a:r>
                  <a:endPara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FROM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order_details</a:t>
                  </a:r>
                  <a:endPara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    JOIN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pizzas ON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pizzas.pizza_id</a:t>
                  </a: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=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order_details.pizza_id</a:t>
                  </a: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;</a:t>
                  </a:r>
                </a:p>
              </p:txBody>
            </p:sp>
          </p:grpSp>
        </p:grpSp>
        <p:sp>
          <p:nvSpPr>
            <p:cNvPr id="24" name="Text 1">
              <a:extLst>
                <a:ext uri="{FF2B5EF4-FFF2-40B4-BE49-F238E27FC236}">
                  <a16:creationId xmlns:a16="http://schemas.microsoft.com/office/drawing/2014/main" id="{096E14C3-B178-4641-9015-2D57599F8D72}"/>
                </a:ext>
              </a:extLst>
            </p:cNvPr>
            <p:cNvSpPr/>
            <p:nvPr/>
          </p:nvSpPr>
          <p:spPr>
            <a:xfrm>
              <a:off x="624028" y="2631947"/>
              <a:ext cx="7415927" cy="82304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6075"/>
                </a:lnSpc>
                <a:buNone/>
              </a:pPr>
              <a:r>
                <a:rPr lang="en-US" sz="4000" b="1" dirty="0">
                  <a:latin typeface="Goudy Old Style" panose="02020502050305020303" pitchFamily="18" charset="0"/>
                  <a:ea typeface="Instrument Sans" pitchFamily="34" charset="-122"/>
                  <a:cs typeface="Instrument Sans" pitchFamily="34" charset="-120"/>
                </a:rPr>
                <a:t>Total Revenue</a:t>
              </a:r>
              <a:endParaRPr lang="en-US" sz="4000" dirty="0">
                <a:latin typeface="Goudy Old Style" panose="0202050205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36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1ED3E2-15ED-34A7-96B1-544DBDFC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97" y="0"/>
            <a:ext cx="5347504" cy="82296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4BD2996-4848-A984-6329-DDF37F6BBE32}"/>
              </a:ext>
            </a:extLst>
          </p:cNvPr>
          <p:cNvSpPr/>
          <p:nvPr/>
        </p:nvSpPr>
        <p:spPr>
          <a:xfrm>
            <a:off x="0" y="0"/>
            <a:ext cx="9132425" cy="8229600"/>
          </a:xfrm>
          <a:prstGeom prst="rect">
            <a:avLst/>
          </a:prstGeom>
          <a:solidFill>
            <a:srgbClr val="DC0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2E3FD7-6583-E596-896E-179B181955C1}"/>
              </a:ext>
            </a:extLst>
          </p:cNvPr>
          <p:cNvGrpSpPr/>
          <p:nvPr/>
        </p:nvGrpSpPr>
        <p:grpSpPr>
          <a:xfrm>
            <a:off x="624028" y="2319416"/>
            <a:ext cx="7540188" cy="5422247"/>
            <a:chOff x="624028" y="2319416"/>
            <a:chExt cx="7540188" cy="542224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FD6877-CAD2-CB05-A4FA-5F5006263417}"/>
                </a:ext>
              </a:extLst>
            </p:cNvPr>
            <p:cNvGrpSpPr/>
            <p:nvPr/>
          </p:nvGrpSpPr>
          <p:grpSpPr>
            <a:xfrm>
              <a:off x="748289" y="3557347"/>
              <a:ext cx="7415927" cy="4184316"/>
              <a:chOff x="864037" y="2820607"/>
              <a:chExt cx="7415927" cy="4184316"/>
            </a:xfrm>
          </p:grpSpPr>
          <p:sp>
            <p:nvSpPr>
              <p:cNvPr id="26" name="Text 3">
                <a:extLst>
                  <a:ext uri="{FF2B5EF4-FFF2-40B4-BE49-F238E27FC236}">
                    <a16:creationId xmlns:a16="http://schemas.microsoft.com/office/drawing/2014/main" id="{C5D940D4-EA0B-733A-50D3-3B70FA1F1362}"/>
                  </a:ext>
                </a:extLst>
              </p:cNvPr>
              <p:cNvSpPr/>
              <p:nvPr/>
            </p:nvSpPr>
            <p:spPr>
              <a:xfrm>
                <a:off x="867990" y="2820607"/>
                <a:ext cx="3086100" cy="385763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>
                  <a:lnSpc>
                    <a:spcPts val="3038"/>
                  </a:lnSpc>
                  <a:buNone/>
                </a:pPr>
                <a:r>
                  <a:rPr lang="en-US" sz="2430" b="1" dirty="0">
                    <a:latin typeface="Instrument Sans" pitchFamily="34" charset="0"/>
                    <a:ea typeface="Instrument Sans" pitchFamily="34" charset="-122"/>
                    <a:cs typeface="Instrument Sans" pitchFamily="34" charset="-120"/>
                  </a:rPr>
                  <a:t>SQL Query: -</a:t>
                </a:r>
                <a:endParaRPr lang="en-US" sz="2430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607E4AE-F10A-B805-4204-7EE492FFDC17}"/>
                  </a:ext>
                </a:extLst>
              </p:cNvPr>
              <p:cNvGrpSpPr/>
              <p:nvPr/>
            </p:nvGrpSpPr>
            <p:grpSpPr>
              <a:xfrm>
                <a:off x="864037" y="3378060"/>
                <a:ext cx="7415927" cy="3626863"/>
                <a:chOff x="864037" y="3378060"/>
                <a:chExt cx="7415927" cy="3626863"/>
              </a:xfrm>
            </p:grpSpPr>
            <p:sp>
              <p:nvSpPr>
                <p:cNvPr id="28" name="Shape 4">
                  <a:extLst>
                    <a:ext uri="{FF2B5EF4-FFF2-40B4-BE49-F238E27FC236}">
                      <a16:creationId xmlns:a16="http://schemas.microsoft.com/office/drawing/2014/main" id="{FA9B80EA-51EC-9477-622B-AA8AC4CA18C7}"/>
                    </a:ext>
                  </a:extLst>
                </p:cNvPr>
                <p:cNvSpPr/>
                <p:nvPr/>
              </p:nvSpPr>
              <p:spPr>
                <a:xfrm>
                  <a:off x="864037" y="3378060"/>
                  <a:ext cx="7415927" cy="3626863"/>
                </a:xfrm>
                <a:prstGeom prst="roundRect">
                  <a:avLst>
                    <a:gd name="adj" fmla="val 5316"/>
                  </a:avLst>
                </a:prstGeom>
                <a:solidFill>
                  <a:srgbClr val="E2E3E9"/>
                </a:solidFill>
                <a:ln/>
              </p:spPr>
            </p:sp>
            <p:sp>
              <p:nvSpPr>
                <p:cNvPr id="29" name="Text 6">
                  <a:extLst>
                    <a:ext uri="{FF2B5EF4-FFF2-40B4-BE49-F238E27FC236}">
                      <a16:creationId xmlns:a16="http://schemas.microsoft.com/office/drawing/2014/main" id="{99BA567C-BB92-9ABA-3CA3-991BA9CA9A32}"/>
                    </a:ext>
                  </a:extLst>
                </p:cNvPr>
                <p:cNvSpPr/>
                <p:nvPr/>
              </p:nvSpPr>
              <p:spPr>
                <a:xfrm>
                  <a:off x="1104707" y="3652026"/>
                  <a:ext cx="6946821" cy="3111625"/>
                </a:xfrm>
                <a:prstGeom prst="rect">
                  <a:avLst/>
                </a:prstGeom>
                <a:noFill/>
                <a:ln/>
              </p:spPr>
              <p:txBody>
                <a:bodyPr wrap="square" rtlCol="0" anchor="t"/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SELECT 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pizza_types.name,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pizzas.price</a:t>
                  </a:r>
                  <a:endPara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FROM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pizza_types</a:t>
                  </a:r>
                  <a:endPara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    JOIN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pizzas ON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pizza_types.pizza_type_id</a:t>
                  </a: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=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pizzas.pizza_type_id</a:t>
                  </a:r>
                  <a:endPara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ORDER BY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pizzas.price</a:t>
                  </a: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DESC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LIMIT 1;</a:t>
                  </a:r>
                </a:p>
              </p:txBody>
            </p:sp>
          </p:grpSp>
        </p:grpSp>
        <p:sp>
          <p:nvSpPr>
            <p:cNvPr id="24" name="Text 1">
              <a:extLst>
                <a:ext uri="{FF2B5EF4-FFF2-40B4-BE49-F238E27FC236}">
                  <a16:creationId xmlns:a16="http://schemas.microsoft.com/office/drawing/2014/main" id="{096E14C3-B178-4641-9015-2D57599F8D72}"/>
                </a:ext>
              </a:extLst>
            </p:cNvPr>
            <p:cNvSpPr/>
            <p:nvPr/>
          </p:nvSpPr>
          <p:spPr>
            <a:xfrm>
              <a:off x="624028" y="2319416"/>
              <a:ext cx="7415927" cy="82304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6075"/>
                </a:lnSpc>
              </a:pPr>
              <a:r>
                <a:rPr lang="en-US" sz="4000" b="1" dirty="0">
                  <a:latin typeface="Goudy Old Style" panose="02020502050305020303" pitchFamily="18" charset="0"/>
                  <a:ea typeface="Instrument Sans" pitchFamily="34" charset="-122"/>
                </a:rPr>
                <a:t>Highest Priced Pizza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6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1ED3E2-15ED-34A7-96B1-544DBDFC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97" y="0"/>
            <a:ext cx="5347504" cy="82296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4BD2996-4848-A984-6329-DDF37F6BBE32}"/>
              </a:ext>
            </a:extLst>
          </p:cNvPr>
          <p:cNvSpPr/>
          <p:nvPr/>
        </p:nvSpPr>
        <p:spPr>
          <a:xfrm>
            <a:off x="0" y="0"/>
            <a:ext cx="9132425" cy="8229600"/>
          </a:xfrm>
          <a:prstGeom prst="rect">
            <a:avLst/>
          </a:prstGeom>
          <a:solidFill>
            <a:srgbClr val="DC0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2E3FD7-6583-E596-896E-179B181955C1}"/>
              </a:ext>
            </a:extLst>
          </p:cNvPr>
          <p:cNvGrpSpPr/>
          <p:nvPr/>
        </p:nvGrpSpPr>
        <p:grpSpPr>
          <a:xfrm>
            <a:off x="624028" y="1590200"/>
            <a:ext cx="7540188" cy="6151464"/>
            <a:chOff x="624028" y="1590200"/>
            <a:chExt cx="7540188" cy="61514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FD6877-CAD2-CB05-A4FA-5F5006263417}"/>
                </a:ext>
              </a:extLst>
            </p:cNvPr>
            <p:cNvGrpSpPr/>
            <p:nvPr/>
          </p:nvGrpSpPr>
          <p:grpSpPr>
            <a:xfrm>
              <a:off x="748289" y="2770256"/>
              <a:ext cx="7415927" cy="4971408"/>
              <a:chOff x="864037" y="2033516"/>
              <a:chExt cx="7415927" cy="4971408"/>
            </a:xfrm>
          </p:grpSpPr>
          <p:sp>
            <p:nvSpPr>
              <p:cNvPr id="26" name="Text 3">
                <a:extLst>
                  <a:ext uri="{FF2B5EF4-FFF2-40B4-BE49-F238E27FC236}">
                    <a16:creationId xmlns:a16="http://schemas.microsoft.com/office/drawing/2014/main" id="{C5D940D4-EA0B-733A-50D3-3B70FA1F1362}"/>
                  </a:ext>
                </a:extLst>
              </p:cNvPr>
              <p:cNvSpPr/>
              <p:nvPr/>
            </p:nvSpPr>
            <p:spPr>
              <a:xfrm>
                <a:off x="867990" y="2033516"/>
                <a:ext cx="3086100" cy="385763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>
                  <a:lnSpc>
                    <a:spcPts val="3038"/>
                  </a:lnSpc>
                  <a:buNone/>
                </a:pPr>
                <a:r>
                  <a:rPr lang="en-US" sz="2430" b="1" dirty="0">
                    <a:latin typeface="Instrument Sans" pitchFamily="34" charset="0"/>
                    <a:ea typeface="Instrument Sans" pitchFamily="34" charset="-122"/>
                    <a:cs typeface="Instrument Sans" pitchFamily="34" charset="-120"/>
                  </a:rPr>
                  <a:t>SQL Query: -</a:t>
                </a:r>
                <a:endParaRPr lang="en-US" sz="2430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607E4AE-F10A-B805-4204-7EE492FFDC17}"/>
                  </a:ext>
                </a:extLst>
              </p:cNvPr>
              <p:cNvGrpSpPr/>
              <p:nvPr/>
            </p:nvGrpSpPr>
            <p:grpSpPr>
              <a:xfrm>
                <a:off x="864037" y="2596770"/>
                <a:ext cx="7415927" cy="4408154"/>
                <a:chOff x="864037" y="2596770"/>
                <a:chExt cx="7415927" cy="4408154"/>
              </a:xfrm>
            </p:grpSpPr>
            <p:sp>
              <p:nvSpPr>
                <p:cNvPr id="28" name="Shape 4">
                  <a:extLst>
                    <a:ext uri="{FF2B5EF4-FFF2-40B4-BE49-F238E27FC236}">
                      <a16:creationId xmlns:a16="http://schemas.microsoft.com/office/drawing/2014/main" id="{FA9B80EA-51EC-9477-622B-AA8AC4CA18C7}"/>
                    </a:ext>
                  </a:extLst>
                </p:cNvPr>
                <p:cNvSpPr/>
                <p:nvPr/>
              </p:nvSpPr>
              <p:spPr>
                <a:xfrm>
                  <a:off x="864037" y="2596770"/>
                  <a:ext cx="7415927" cy="4408154"/>
                </a:xfrm>
                <a:prstGeom prst="roundRect">
                  <a:avLst>
                    <a:gd name="adj" fmla="val 5316"/>
                  </a:avLst>
                </a:prstGeom>
                <a:solidFill>
                  <a:srgbClr val="E2E3E9"/>
                </a:solidFill>
                <a:ln/>
              </p:spPr>
            </p:sp>
            <p:sp>
              <p:nvSpPr>
                <p:cNvPr id="29" name="Text 6">
                  <a:extLst>
                    <a:ext uri="{FF2B5EF4-FFF2-40B4-BE49-F238E27FC236}">
                      <a16:creationId xmlns:a16="http://schemas.microsoft.com/office/drawing/2014/main" id="{99BA567C-BB92-9ABA-3CA3-991BA9CA9A32}"/>
                    </a:ext>
                  </a:extLst>
                </p:cNvPr>
                <p:cNvSpPr/>
                <p:nvPr/>
              </p:nvSpPr>
              <p:spPr>
                <a:xfrm>
                  <a:off x="1104707" y="2876514"/>
                  <a:ext cx="6946821" cy="3910290"/>
                </a:xfrm>
                <a:prstGeom prst="rect">
                  <a:avLst/>
                </a:prstGeom>
                <a:noFill/>
                <a:ln/>
              </p:spPr>
              <p:txBody>
                <a:bodyPr wrap="square" rtlCol="0" anchor="t"/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SELECT 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pizzas.size</a:t>
                  </a: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,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COUNT(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order_details.order_details_id</a:t>
                  </a: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) AS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Most_Common_Pizza_Size</a:t>
                  </a:r>
                  <a:endPara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FROM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pizzas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    JOIN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  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order_details</a:t>
                  </a: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ON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pizzas.pizza_id</a:t>
                  </a: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=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order_details.pizza_id</a:t>
                  </a:r>
                  <a:endPara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GROUP BY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pizzas.size</a:t>
                  </a:r>
                  <a:endPara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ORDER BY </a:t>
                  </a:r>
                  <a:r>
                    <a:rPr lang="en-IN" sz="1800" kern="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Most_Common_Pizza_Size</a:t>
                  </a: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 DESC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LIMIT 1;</a:t>
                  </a:r>
                </a:p>
              </p:txBody>
            </p:sp>
          </p:grpSp>
        </p:grpSp>
        <p:sp>
          <p:nvSpPr>
            <p:cNvPr id="24" name="Text 1">
              <a:extLst>
                <a:ext uri="{FF2B5EF4-FFF2-40B4-BE49-F238E27FC236}">
                  <a16:creationId xmlns:a16="http://schemas.microsoft.com/office/drawing/2014/main" id="{096E14C3-B178-4641-9015-2D57599F8D72}"/>
                </a:ext>
              </a:extLst>
            </p:cNvPr>
            <p:cNvSpPr/>
            <p:nvPr/>
          </p:nvSpPr>
          <p:spPr>
            <a:xfrm>
              <a:off x="624028" y="1590200"/>
              <a:ext cx="7415927" cy="82304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6075"/>
                </a:lnSpc>
              </a:pPr>
              <a:r>
                <a:rPr lang="en-US" sz="4000" b="1" dirty="0">
                  <a:latin typeface="Goudy Old Style" panose="02020502050305020303" pitchFamily="18" charset="0"/>
                  <a:ea typeface="Instrument Sans" pitchFamily="34" charset="-122"/>
                </a:rPr>
                <a:t>Most Common Pizza Size Ordered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38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5182E1-8172-A1D6-14B0-0121A6D77358}"/>
              </a:ext>
            </a:extLst>
          </p:cNvPr>
          <p:cNvSpPr/>
          <p:nvPr/>
        </p:nvSpPr>
        <p:spPr>
          <a:xfrm>
            <a:off x="0" y="0"/>
            <a:ext cx="9132425" cy="8229600"/>
          </a:xfrm>
          <a:prstGeom prst="rect">
            <a:avLst/>
          </a:prstGeom>
          <a:solidFill>
            <a:srgbClr val="DC0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0C856D5-479B-31A2-C67B-BBA558569487}"/>
              </a:ext>
            </a:extLst>
          </p:cNvPr>
          <p:cNvSpPr/>
          <p:nvPr/>
        </p:nvSpPr>
        <p:spPr>
          <a:xfrm>
            <a:off x="631027" y="866681"/>
            <a:ext cx="7415927" cy="8230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075"/>
              </a:lnSpc>
            </a:pPr>
            <a:r>
              <a:rPr lang="en-US" sz="4000" b="1" dirty="0">
                <a:latin typeface="Goudy Old Style" panose="02020502050305020303" pitchFamily="18" charset="0"/>
                <a:ea typeface="Instrument Sans" pitchFamily="34" charset="-122"/>
              </a:rPr>
              <a:t>Top 5 Most Ordered Pizza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D37C46-B8D7-FAD1-B5EA-93E4A89E6463}"/>
              </a:ext>
            </a:extLst>
          </p:cNvPr>
          <p:cNvGrpSpPr/>
          <p:nvPr/>
        </p:nvGrpSpPr>
        <p:grpSpPr>
          <a:xfrm>
            <a:off x="821183" y="2075901"/>
            <a:ext cx="7440454" cy="5794884"/>
            <a:chOff x="821183" y="2087476"/>
            <a:chExt cx="7440454" cy="5794884"/>
          </a:xfrm>
        </p:grpSpPr>
        <p:sp>
          <p:nvSpPr>
            <p:cNvPr id="10" name="Text 3">
              <a:extLst>
                <a:ext uri="{FF2B5EF4-FFF2-40B4-BE49-F238E27FC236}">
                  <a16:creationId xmlns:a16="http://schemas.microsoft.com/office/drawing/2014/main" id="{719EB8A9-8319-BF41-D490-D873F895FBBE}"/>
                </a:ext>
              </a:extLst>
            </p:cNvPr>
            <p:cNvSpPr/>
            <p:nvPr/>
          </p:nvSpPr>
          <p:spPr>
            <a:xfrm>
              <a:off x="902206" y="2087476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3038"/>
                </a:lnSpc>
                <a:buNone/>
              </a:pPr>
              <a:r>
                <a:rPr lang="en-US" sz="2430" b="1" dirty="0">
                  <a:latin typeface="Instrument Sans" pitchFamily="34" charset="0"/>
                  <a:ea typeface="Instrument Sans" pitchFamily="34" charset="-122"/>
                  <a:cs typeface="Instrument Sans" pitchFamily="34" charset="-120"/>
                </a:rPr>
                <a:t>SQL Query: -</a:t>
              </a:r>
              <a:endParaRPr lang="en-US" sz="243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50573D-4C69-66E8-A06E-F6258A876091}"/>
                </a:ext>
              </a:extLst>
            </p:cNvPr>
            <p:cNvGrpSpPr/>
            <p:nvPr/>
          </p:nvGrpSpPr>
          <p:grpSpPr>
            <a:xfrm>
              <a:off x="821183" y="2679186"/>
              <a:ext cx="7440454" cy="5203174"/>
              <a:chOff x="634740" y="2112026"/>
              <a:chExt cx="7440454" cy="5203174"/>
            </a:xfrm>
          </p:grpSpPr>
          <p:sp>
            <p:nvSpPr>
              <p:cNvPr id="12" name="Shape 5">
                <a:extLst>
                  <a:ext uri="{FF2B5EF4-FFF2-40B4-BE49-F238E27FC236}">
                    <a16:creationId xmlns:a16="http://schemas.microsoft.com/office/drawing/2014/main" id="{70F10298-CD95-2486-EAA9-B61911BC75D0}"/>
                  </a:ext>
                </a:extLst>
              </p:cNvPr>
              <p:cNvSpPr/>
              <p:nvPr/>
            </p:nvSpPr>
            <p:spPr>
              <a:xfrm>
                <a:off x="634740" y="2112026"/>
                <a:ext cx="7440454" cy="5203174"/>
              </a:xfrm>
              <a:prstGeom prst="roundRect">
                <a:avLst>
                  <a:gd name="adj" fmla="val 1899"/>
                </a:avLst>
              </a:prstGeom>
              <a:solidFill>
                <a:srgbClr val="E2E3E9"/>
              </a:solidFill>
              <a:ln/>
            </p:spPr>
          </p:sp>
          <p:sp>
            <p:nvSpPr>
              <p:cNvPr id="13" name="Text 6">
                <a:extLst>
                  <a:ext uri="{FF2B5EF4-FFF2-40B4-BE49-F238E27FC236}">
                    <a16:creationId xmlns:a16="http://schemas.microsoft.com/office/drawing/2014/main" id="{37D8BC46-E783-36AC-4F96-9DA56288669C}"/>
                  </a:ext>
                </a:extLst>
              </p:cNvPr>
              <p:cNvSpPr/>
              <p:nvPr/>
            </p:nvSpPr>
            <p:spPr>
              <a:xfrm>
                <a:off x="896876" y="2398109"/>
                <a:ext cx="6946821" cy="4664426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SELECT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pizza_types.name,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SUM(order_details.quantity) AS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Quantity_Ordered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FROM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pizza_types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    JOIN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pizzas ON pizza_types.pizza_type_id = pizzas.pizza_type_id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    JOIN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order_details ON order_details.pizza_id = pizzas.pizza_id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GROUP BY pizza_types.name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ORDER BY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Quantity_Ordered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DESC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LIMIT 5;</a:t>
                </a: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4A04D94-0ACA-9BFF-BA63-6E5C7B6E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97" y="0"/>
            <a:ext cx="534750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8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5182E1-8172-A1D6-14B0-0121A6D77358}"/>
              </a:ext>
            </a:extLst>
          </p:cNvPr>
          <p:cNvSpPr/>
          <p:nvPr/>
        </p:nvSpPr>
        <p:spPr>
          <a:xfrm>
            <a:off x="0" y="0"/>
            <a:ext cx="9132425" cy="8229600"/>
          </a:xfrm>
          <a:prstGeom prst="rect">
            <a:avLst/>
          </a:prstGeom>
          <a:solidFill>
            <a:srgbClr val="DC0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0C856D5-479B-31A2-C67B-BBA558569487}"/>
              </a:ext>
            </a:extLst>
          </p:cNvPr>
          <p:cNvSpPr/>
          <p:nvPr/>
        </p:nvSpPr>
        <p:spPr>
          <a:xfrm>
            <a:off x="631027" y="866681"/>
            <a:ext cx="8501398" cy="8230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075"/>
              </a:lnSpc>
            </a:pPr>
            <a:r>
              <a:rPr lang="en-US" sz="3400" b="1" dirty="0">
                <a:latin typeface="Goudy Old Style" panose="02020502050305020303" pitchFamily="18" charset="0"/>
                <a:ea typeface="Instrument Sans" pitchFamily="34" charset="-122"/>
              </a:rPr>
              <a:t>Total Quantity of each Pizza Category Ordered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D37C46-B8D7-FAD1-B5EA-93E4A89E6463}"/>
              </a:ext>
            </a:extLst>
          </p:cNvPr>
          <p:cNvGrpSpPr/>
          <p:nvPr/>
        </p:nvGrpSpPr>
        <p:grpSpPr>
          <a:xfrm>
            <a:off x="821183" y="2075901"/>
            <a:ext cx="7440454" cy="5794884"/>
            <a:chOff x="821183" y="2087476"/>
            <a:chExt cx="7440454" cy="5794884"/>
          </a:xfrm>
        </p:grpSpPr>
        <p:sp>
          <p:nvSpPr>
            <p:cNvPr id="10" name="Text 3">
              <a:extLst>
                <a:ext uri="{FF2B5EF4-FFF2-40B4-BE49-F238E27FC236}">
                  <a16:creationId xmlns:a16="http://schemas.microsoft.com/office/drawing/2014/main" id="{719EB8A9-8319-BF41-D490-D873F895FBBE}"/>
                </a:ext>
              </a:extLst>
            </p:cNvPr>
            <p:cNvSpPr/>
            <p:nvPr/>
          </p:nvSpPr>
          <p:spPr>
            <a:xfrm>
              <a:off x="902206" y="2087476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3038"/>
                </a:lnSpc>
                <a:buNone/>
              </a:pPr>
              <a:r>
                <a:rPr lang="en-US" sz="2430" b="1" dirty="0">
                  <a:latin typeface="Instrument Sans" pitchFamily="34" charset="0"/>
                  <a:ea typeface="Instrument Sans" pitchFamily="34" charset="-122"/>
                  <a:cs typeface="Instrument Sans" pitchFamily="34" charset="-120"/>
                </a:rPr>
                <a:t>SQL Query: -</a:t>
              </a:r>
              <a:endParaRPr lang="en-US" sz="243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50573D-4C69-66E8-A06E-F6258A876091}"/>
                </a:ext>
              </a:extLst>
            </p:cNvPr>
            <p:cNvGrpSpPr/>
            <p:nvPr/>
          </p:nvGrpSpPr>
          <p:grpSpPr>
            <a:xfrm>
              <a:off x="821183" y="2679186"/>
              <a:ext cx="7440454" cy="5203174"/>
              <a:chOff x="634740" y="2112026"/>
              <a:chExt cx="7440454" cy="5203174"/>
            </a:xfrm>
          </p:grpSpPr>
          <p:sp>
            <p:nvSpPr>
              <p:cNvPr id="12" name="Shape 5">
                <a:extLst>
                  <a:ext uri="{FF2B5EF4-FFF2-40B4-BE49-F238E27FC236}">
                    <a16:creationId xmlns:a16="http://schemas.microsoft.com/office/drawing/2014/main" id="{70F10298-CD95-2486-EAA9-B61911BC75D0}"/>
                  </a:ext>
                </a:extLst>
              </p:cNvPr>
              <p:cNvSpPr/>
              <p:nvPr/>
            </p:nvSpPr>
            <p:spPr>
              <a:xfrm>
                <a:off x="634740" y="2112026"/>
                <a:ext cx="7440454" cy="5203174"/>
              </a:xfrm>
              <a:prstGeom prst="roundRect">
                <a:avLst>
                  <a:gd name="adj" fmla="val 1899"/>
                </a:avLst>
              </a:prstGeom>
              <a:solidFill>
                <a:srgbClr val="E2E3E9"/>
              </a:solidFill>
              <a:ln/>
            </p:spPr>
          </p:sp>
          <p:sp>
            <p:nvSpPr>
              <p:cNvPr id="13" name="Text 6">
                <a:extLst>
                  <a:ext uri="{FF2B5EF4-FFF2-40B4-BE49-F238E27FC236}">
                    <a16:creationId xmlns:a16="http://schemas.microsoft.com/office/drawing/2014/main" id="{37D8BC46-E783-36AC-4F96-9DA56288669C}"/>
                  </a:ext>
                </a:extLst>
              </p:cNvPr>
              <p:cNvSpPr/>
              <p:nvPr/>
            </p:nvSpPr>
            <p:spPr>
              <a:xfrm>
                <a:off x="896876" y="2398109"/>
                <a:ext cx="6946821" cy="4664426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SELECT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pizza_types.category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SUM(order_details.quantity) AS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Quantity_Ordered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FROM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pizza_types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    JOIN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pizzas ON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pizza_types.pizza_type_id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=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pizzas.pizza_type_id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    JOIN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order_details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ON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order_details.pizza_id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=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pizzas.pizza_id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GROUP BY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pizza_types.category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ORDER BY 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Quantity_Ordered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DESC;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4A04D94-0ACA-9BFF-BA63-6E5C7B6E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97" y="0"/>
            <a:ext cx="534750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7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5182E1-8172-A1D6-14B0-0121A6D77358}"/>
              </a:ext>
            </a:extLst>
          </p:cNvPr>
          <p:cNvSpPr/>
          <p:nvPr/>
        </p:nvSpPr>
        <p:spPr>
          <a:xfrm>
            <a:off x="0" y="0"/>
            <a:ext cx="9132425" cy="8229600"/>
          </a:xfrm>
          <a:prstGeom prst="rect">
            <a:avLst/>
          </a:prstGeom>
          <a:solidFill>
            <a:srgbClr val="DC0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0C856D5-479B-31A2-C67B-BBA558569487}"/>
              </a:ext>
            </a:extLst>
          </p:cNvPr>
          <p:cNvSpPr/>
          <p:nvPr/>
        </p:nvSpPr>
        <p:spPr>
          <a:xfrm>
            <a:off x="821183" y="3319737"/>
            <a:ext cx="7798710" cy="8230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075"/>
              </a:lnSpc>
            </a:pPr>
            <a:r>
              <a:rPr lang="en-US" sz="3400" b="1" dirty="0">
                <a:latin typeface="Goudy Old Style" panose="02020502050305020303" pitchFamily="18" charset="0"/>
                <a:ea typeface="Instrument Sans" pitchFamily="34" charset="-122"/>
              </a:rPr>
              <a:t>Distribution of Orders by Hour of the Day</a:t>
            </a: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19EB8A9-8319-BF41-D490-D873F895FBBE}"/>
              </a:ext>
            </a:extLst>
          </p:cNvPr>
          <p:cNvSpPr/>
          <p:nvPr/>
        </p:nvSpPr>
        <p:spPr>
          <a:xfrm>
            <a:off x="902206" y="451801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SQL Query: -</a:t>
            </a:r>
            <a:endParaRPr lang="en-US" sz="243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50573D-4C69-66E8-A06E-F6258A876091}"/>
              </a:ext>
            </a:extLst>
          </p:cNvPr>
          <p:cNvGrpSpPr/>
          <p:nvPr/>
        </p:nvGrpSpPr>
        <p:grpSpPr>
          <a:xfrm>
            <a:off x="821183" y="5073805"/>
            <a:ext cx="7440454" cy="2796980"/>
            <a:chOff x="634740" y="4518220"/>
            <a:chExt cx="7440454" cy="2796980"/>
          </a:xfrm>
        </p:grpSpPr>
        <p:sp>
          <p:nvSpPr>
            <p:cNvPr id="12" name="Shape 5">
              <a:extLst>
                <a:ext uri="{FF2B5EF4-FFF2-40B4-BE49-F238E27FC236}">
                  <a16:creationId xmlns:a16="http://schemas.microsoft.com/office/drawing/2014/main" id="{70F10298-CD95-2486-EAA9-B61911BC75D0}"/>
                </a:ext>
              </a:extLst>
            </p:cNvPr>
            <p:cNvSpPr/>
            <p:nvPr/>
          </p:nvSpPr>
          <p:spPr>
            <a:xfrm>
              <a:off x="634740" y="4518220"/>
              <a:ext cx="7440454" cy="2796980"/>
            </a:xfrm>
            <a:prstGeom prst="roundRect">
              <a:avLst>
                <a:gd name="adj" fmla="val 1899"/>
              </a:avLst>
            </a:prstGeom>
            <a:solidFill>
              <a:srgbClr val="E2E3E9"/>
            </a:solidFill>
            <a:ln/>
          </p:spPr>
        </p:sp>
        <p:sp>
          <p:nvSpPr>
            <p:cNvPr id="13" name="Text 6">
              <a:extLst>
                <a:ext uri="{FF2B5EF4-FFF2-40B4-BE49-F238E27FC236}">
                  <a16:creationId xmlns:a16="http://schemas.microsoft.com/office/drawing/2014/main" id="{37D8BC46-E783-36AC-4F96-9DA56288669C}"/>
                </a:ext>
              </a:extLst>
            </p:cNvPr>
            <p:cNvSpPr/>
            <p:nvPr/>
          </p:nvSpPr>
          <p:spPr>
            <a:xfrm>
              <a:off x="896876" y="4650655"/>
              <a:ext cx="6946821" cy="2454647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SELECT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HOUR(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orders.order_time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) AS Hour, COUNT(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orders.order_id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) AS 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Order_Count</a:t>
              </a:r>
              <a:endPara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FROM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orders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GROUP BY HOUR(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order_time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);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4A04D94-0ACA-9BFF-BA63-6E5C7B6E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97" y="0"/>
            <a:ext cx="534750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7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5182E1-8172-A1D6-14B0-0121A6D77358}"/>
              </a:ext>
            </a:extLst>
          </p:cNvPr>
          <p:cNvSpPr/>
          <p:nvPr/>
        </p:nvSpPr>
        <p:spPr>
          <a:xfrm>
            <a:off x="0" y="0"/>
            <a:ext cx="9132425" cy="8229600"/>
          </a:xfrm>
          <a:prstGeom prst="rect">
            <a:avLst/>
          </a:prstGeom>
          <a:solidFill>
            <a:srgbClr val="DC0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0C856D5-479B-31A2-C67B-BBA558569487}"/>
              </a:ext>
            </a:extLst>
          </p:cNvPr>
          <p:cNvSpPr/>
          <p:nvPr/>
        </p:nvSpPr>
        <p:spPr>
          <a:xfrm>
            <a:off x="821183" y="3319737"/>
            <a:ext cx="7798710" cy="8230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075"/>
              </a:lnSpc>
            </a:pPr>
            <a:r>
              <a:rPr lang="en-US" sz="3400" b="1" dirty="0">
                <a:latin typeface="Goudy Old Style" panose="02020502050305020303" pitchFamily="18" charset="0"/>
                <a:ea typeface="Instrument Sans" pitchFamily="34" charset="-122"/>
              </a:rPr>
              <a:t>Category-Wise Distribution of Pizzas</a:t>
            </a: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19EB8A9-8319-BF41-D490-D873F895FBBE}"/>
              </a:ext>
            </a:extLst>
          </p:cNvPr>
          <p:cNvSpPr/>
          <p:nvPr/>
        </p:nvSpPr>
        <p:spPr>
          <a:xfrm>
            <a:off x="902206" y="451801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SQL Query: -</a:t>
            </a:r>
            <a:endParaRPr lang="en-US" sz="243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50573D-4C69-66E8-A06E-F6258A876091}"/>
              </a:ext>
            </a:extLst>
          </p:cNvPr>
          <p:cNvGrpSpPr/>
          <p:nvPr/>
        </p:nvGrpSpPr>
        <p:grpSpPr>
          <a:xfrm>
            <a:off x="821183" y="5073805"/>
            <a:ext cx="7440454" cy="2796980"/>
            <a:chOff x="634740" y="4518220"/>
            <a:chExt cx="7440454" cy="2796980"/>
          </a:xfrm>
        </p:grpSpPr>
        <p:sp>
          <p:nvSpPr>
            <p:cNvPr id="12" name="Shape 5">
              <a:extLst>
                <a:ext uri="{FF2B5EF4-FFF2-40B4-BE49-F238E27FC236}">
                  <a16:creationId xmlns:a16="http://schemas.microsoft.com/office/drawing/2014/main" id="{70F10298-CD95-2486-EAA9-B61911BC75D0}"/>
                </a:ext>
              </a:extLst>
            </p:cNvPr>
            <p:cNvSpPr/>
            <p:nvPr/>
          </p:nvSpPr>
          <p:spPr>
            <a:xfrm>
              <a:off x="634740" y="4518220"/>
              <a:ext cx="7440454" cy="2796980"/>
            </a:xfrm>
            <a:prstGeom prst="roundRect">
              <a:avLst>
                <a:gd name="adj" fmla="val 1899"/>
              </a:avLst>
            </a:prstGeom>
            <a:solidFill>
              <a:srgbClr val="E2E3E9"/>
            </a:solidFill>
            <a:ln/>
          </p:spPr>
        </p:sp>
        <p:sp>
          <p:nvSpPr>
            <p:cNvPr id="13" name="Text 6">
              <a:extLst>
                <a:ext uri="{FF2B5EF4-FFF2-40B4-BE49-F238E27FC236}">
                  <a16:creationId xmlns:a16="http://schemas.microsoft.com/office/drawing/2014/main" id="{37D8BC46-E783-36AC-4F96-9DA56288669C}"/>
                </a:ext>
              </a:extLst>
            </p:cNvPr>
            <p:cNvSpPr/>
            <p:nvPr/>
          </p:nvSpPr>
          <p:spPr>
            <a:xfrm>
              <a:off x="896876" y="4650655"/>
              <a:ext cx="6946821" cy="2454647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SELECT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pizza_types.category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AS Category,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COUNT(pizza_types.name) AS 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No_of_Pizzas</a:t>
              </a:r>
              <a:endPara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FROM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   </a:t>
              </a:r>
              <a:r>
                <a:rPr lang="en-IN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pizza_types</a:t>
              </a:r>
              <a:endPara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GROUP BY Category;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4A04D94-0ACA-9BFF-BA63-6E5C7B6E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97" y="0"/>
            <a:ext cx="534750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7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1173</Words>
  <Application>Microsoft Office PowerPoint</Application>
  <PresentationFormat>Custom</PresentationFormat>
  <Paragraphs>172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Goudy Old Style</vt:lpstr>
      <vt:lpstr>Instrument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Ankit Kumar</cp:lastModifiedBy>
  <cp:revision>3</cp:revision>
  <dcterms:created xsi:type="dcterms:W3CDTF">2024-07-24T18:58:29Z</dcterms:created>
  <dcterms:modified xsi:type="dcterms:W3CDTF">2024-07-25T08:03:55Z</dcterms:modified>
</cp:coreProperties>
</file>