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Ισοσκελές τρίγωνο"/>
          <p:cNvSpPr/>
          <p:nvPr/>
        </p:nvSpPr>
        <p:spPr>
          <a:xfrm rot="16200000">
            <a:off x="7554354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1371600" y="6012657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371600" y="565070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 τρίγωνο"/>
          <p:cNvSpPr/>
          <p:nvPr/>
        </p:nvSpPr>
        <p:spPr>
          <a:xfrm flipV="1">
            <a:off x="7035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Ισοσκελές τρίγωνο"/>
          <p:cNvSpPr/>
          <p:nvPr/>
        </p:nvSpPr>
        <p:spPr>
          <a:xfrm rot="5400000" flipV="1">
            <a:off x="7554354" y="309491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 rot="10800000">
            <a:off x="6468795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- Ευθεία γραμμή σύνδεσης"/>
          <p:cNvCxnSpPr/>
          <p:nvPr/>
        </p:nvCxnSpPr>
        <p:spPr>
          <a:xfrm flipV="1"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- Ορθογώνιο τρίγωνο"/>
          <p:cNvSpPr/>
          <p:nvPr/>
        </p:nvSpPr>
        <p:spPr>
          <a:xfrm>
            <a:off x="7035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- Ευθεία γραμμή σύνδεσης"/>
          <p:cNvCxnSpPr/>
          <p:nvPr/>
        </p:nvCxnSpPr>
        <p:spPr>
          <a:xfrm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- Ευθεία γραμμή σύνδεσης"/>
          <p:cNvCxnSpPr/>
          <p:nvPr/>
        </p:nvCxnSpPr>
        <p:spPr>
          <a:xfrm rot="10800000" flipV="1">
            <a:off x="6468795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0FF99C5-CEAC-4995-B3E5-3ED07DC0C8A9}" type="datetimeFigureOut">
              <a:rPr lang="el-GR" smtClean="0"/>
              <a:pPr/>
              <a:t>17/10/2015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71AFCA-41E6-4FAE-A6BD-983CDED34709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Legal Aspects of the Bolero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By Professor </a:t>
            </a:r>
            <a:r>
              <a:rPr lang="en-US" dirty="0" err="1" smtClean="0"/>
              <a:t>Alkis</a:t>
            </a:r>
            <a:r>
              <a:rPr lang="en-US" dirty="0" smtClean="0"/>
              <a:t> John </a:t>
            </a:r>
            <a:r>
              <a:rPr lang="en-US" dirty="0" err="1" smtClean="0"/>
              <a:t>Corres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14348" y="2643182"/>
            <a:ext cx="8229600" cy="38116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 smtClean="0"/>
              <a:t>Thank you for listening</a:t>
            </a:r>
            <a:endParaRPr lang="el-G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The Bolero replicates the functions of a Bill of Lading 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achieved through a series of electronic messages tracked in a Central Database operated by a trusted third party.</a:t>
            </a:r>
          </a:p>
          <a:p>
            <a:r>
              <a:rPr lang="en-US" dirty="0" smtClean="0"/>
              <a:t>Speed, efficiency and low cost are claimed as its advantages.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Bolero is a functional equivalent of a </a:t>
            </a:r>
            <a:r>
              <a:rPr lang="en-US" sz="2800" dirty="0" err="1" smtClean="0"/>
              <a:t>BoL</a:t>
            </a:r>
            <a:r>
              <a:rPr lang="en-US" sz="2800" dirty="0" smtClean="0"/>
              <a:t> based on a different philosophy.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electronic, no paper involved.</a:t>
            </a:r>
          </a:p>
          <a:p>
            <a:r>
              <a:rPr lang="en-US" dirty="0" smtClean="0"/>
              <a:t>Two main components:</a:t>
            </a:r>
          </a:p>
          <a:p>
            <a:r>
              <a:rPr lang="en-US" dirty="0" smtClean="0"/>
              <a:t>A text very similar to a paper </a:t>
            </a:r>
            <a:r>
              <a:rPr lang="en-US" dirty="0" err="1" smtClean="0"/>
              <a:t>BoL</a:t>
            </a:r>
            <a:r>
              <a:rPr lang="en-US" dirty="0" smtClean="0"/>
              <a:t> (which can be clean or </a:t>
            </a:r>
            <a:r>
              <a:rPr lang="en-US" dirty="0" err="1" smtClean="0"/>
              <a:t>claused</a:t>
            </a:r>
            <a:r>
              <a:rPr lang="en-US" dirty="0" smtClean="0"/>
              <a:t>, in short form or in long form incorporating all terms and conditions)..and..</a:t>
            </a:r>
          </a:p>
          <a:p>
            <a:r>
              <a:rPr lang="en-US" dirty="0" smtClean="0"/>
              <a:t>A Title Registry Record (i.e. the Database).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the </a:t>
            </a:r>
            <a:r>
              <a:rPr lang="en-US" sz="2800" dirty="0" err="1" smtClean="0"/>
              <a:t>BoL</a:t>
            </a:r>
            <a:r>
              <a:rPr lang="en-US" sz="2800" dirty="0" smtClean="0"/>
              <a:t> has been created and its BBL Text has been issued ..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..the </a:t>
            </a:r>
            <a:r>
              <a:rPr lang="en-US" dirty="0" err="1" smtClean="0"/>
              <a:t>BoL</a:t>
            </a:r>
            <a:r>
              <a:rPr lang="en-US" dirty="0" smtClean="0"/>
              <a:t> may be </a:t>
            </a:r>
            <a:r>
              <a:rPr lang="en-US" dirty="0" err="1" smtClean="0"/>
              <a:t>tranfered</a:t>
            </a:r>
            <a:r>
              <a:rPr lang="en-US" dirty="0" smtClean="0"/>
              <a:t> </a:t>
            </a:r>
            <a:r>
              <a:rPr lang="en-US" dirty="0" smtClean="0"/>
              <a:t>by a change of roles that the Users have in the Title Registry Record.</a:t>
            </a:r>
          </a:p>
          <a:p>
            <a:r>
              <a:rPr lang="en-US" dirty="0" smtClean="0"/>
              <a:t>Electronic </a:t>
            </a:r>
            <a:r>
              <a:rPr lang="en-US" dirty="0" err="1" smtClean="0"/>
              <a:t>BoLs</a:t>
            </a:r>
            <a:r>
              <a:rPr lang="en-US" dirty="0" smtClean="0"/>
              <a:t> can be surrendered to the TRR or replaced with paper ones, should that be desired</a:t>
            </a:r>
            <a:r>
              <a:rPr lang="en-US" dirty="0" smtClean="0"/>
              <a:t>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definition of a TRR user is wide enough to include practically every player in shipping..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Carrier, carrier’s port agent at disport, shipper, consignee, ‘’to order party’’, holder, bearer holder, </a:t>
            </a:r>
            <a:r>
              <a:rPr lang="en-US" dirty="0" err="1" smtClean="0"/>
              <a:t>pledgee</a:t>
            </a:r>
            <a:r>
              <a:rPr lang="en-US" dirty="0" smtClean="0"/>
              <a:t> holder.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system is governed by the Bolero Rulebook and the TRR </a:t>
            </a:r>
            <a:r>
              <a:rPr lang="en-US" dirty="0" smtClean="0"/>
              <a:t>enables </a:t>
            </a:r>
            <a:r>
              <a:rPr lang="en-US" dirty="0" smtClean="0"/>
              <a:t>users to perform operations 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of these operations are listed below: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Issue a </a:t>
            </a:r>
            <a:r>
              <a:rPr lang="en-US" sz="2800" dirty="0" err="1" smtClean="0"/>
              <a:t>BoL</a:t>
            </a:r>
            <a:r>
              <a:rPr lang="en-US" sz="2800" dirty="0" smtClean="0"/>
              <a:t> by the carrier</a:t>
            </a:r>
          </a:p>
          <a:p>
            <a:r>
              <a:rPr lang="en-US" sz="2800" dirty="0" smtClean="0"/>
              <a:t>Endorsement of the </a:t>
            </a:r>
            <a:r>
              <a:rPr lang="en-US" sz="2800" dirty="0" err="1" smtClean="0"/>
              <a:t>BoL</a:t>
            </a:r>
            <a:r>
              <a:rPr lang="en-US" sz="2800" dirty="0" smtClean="0"/>
              <a:t> by its rightful owner</a:t>
            </a:r>
          </a:p>
          <a:p>
            <a:r>
              <a:rPr lang="en-US" sz="2800" dirty="0" smtClean="0"/>
              <a:t>Blank endorsement of the </a:t>
            </a:r>
            <a:r>
              <a:rPr lang="en-US" sz="2800" dirty="0" err="1" smtClean="0"/>
              <a:t>BoL</a:t>
            </a:r>
            <a:r>
              <a:rPr lang="en-US" sz="2800" dirty="0" smtClean="0"/>
              <a:t> to make it  negotiable by the bearer (blank endorsee).</a:t>
            </a:r>
          </a:p>
          <a:p>
            <a:r>
              <a:rPr lang="en-US" sz="2800" dirty="0" smtClean="0"/>
              <a:t>Allow for amendments by the carrier</a:t>
            </a:r>
          </a:p>
          <a:p>
            <a:r>
              <a:rPr lang="en-US" sz="2800" dirty="0" smtClean="0"/>
              <a:t>Surrender of the </a:t>
            </a:r>
            <a:r>
              <a:rPr lang="en-US" sz="2800" dirty="0" err="1" smtClean="0"/>
              <a:t>BoL</a:t>
            </a:r>
            <a:r>
              <a:rPr lang="en-US" sz="2800" dirty="0" smtClean="0"/>
              <a:t> by its holder in disport</a:t>
            </a:r>
          </a:p>
          <a:p>
            <a:r>
              <a:rPr lang="en-US" sz="2800" dirty="0" smtClean="0"/>
              <a:t>Designate holder </a:t>
            </a:r>
          </a:p>
          <a:p>
            <a:endParaRPr lang="el-G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the function of surrendering the </a:t>
            </a:r>
            <a:r>
              <a:rPr lang="en-US" sz="2800" dirty="0" err="1" smtClean="0"/>
              <a:t>BoL</a:t>
            </a:r>
            <a:r>
              <a:rPr lang="en-US" sz="2800" dirty="0" smtClean="0"/>
              <a:t> at the disport..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..there is no need for presentation of an original </a:t>
            </a:r>
            <a:r>
              <a:rPr lang="en-US" dirty="0" err="1" smtClean="0"/>
              <a:t>BoL</a:t>
            </a:r>
            <a:r>
              <a:rPr lang="en-US" dirty="0" smtClean="0"/>
              <a:t> prior to discharge of the cargo..</a:t>
            </a:r>
          </a:p>
          <a:p>
            <a:r>
              <a:rPr lang="en-US" dirty="0" smtClean="0"/>
              <a:t>..thereby the need for an LOI is eradicated as the legality of the receiver is guaranteed by the Title Registry Record.</a:t>
            </a:r>
          </a:p>
          <a:p>
            <a:r>
              <a:rPr lang="en-US" dirty="0" smtClean="0"/>
              <a:t>Transfers </a:t>
            </a:r>
            <a:r>
              <a:rPr lang="en-US" dirty="0" smtClean="0"/>
              <a:t>of title also become automated when old </a:t>
            </a:r>
            <a:r>
              <a:rPr lang="en-US" dirty="0" err="1" smtClean="0"/>
              <a:t>BoLs</a:t>
            </a:r>
            <a:r>
              <a:rPr lang="en-US" dirty="0" smtClean="0"/>
              <a:t> are </a:t>
            </a:r>
            <a:r>
              <a:rPr lang="en-US" dirty="0" err="1" smtClean="0"/>
              <a:t>nulled</a:t>
            </a:r>
            <a:r>
              <a:rPr lang="en-US" dirty="0" smtClean="0"/>
              <a:t> simultaneously, and there is no need to keep a record of the </a:t>
            </a:r>
            <a:r>
              <a:rPr lang="en-US" dirty="0" smtClean="0"/>
              <a:t>other </a:t>
            </a:r>
            <a:r>
              <a:rPr lang="en-US" dirty="0" smtClean="0"/>
              <a:t>– not produced at disport- original </a:t>
            </a:r>
            <a:r>
              <a:rPr lang="en-US" dirty="0" err="1" smtClean="0"/>
              <a:t>BoL</a:t>
            </a:r>
            <a:r>
              <a:rPr lang="en-US" dirty="0" smtClean="0"/>
              <a:t> copies. 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digitally signed electronic document evidences a contract of carriage just like in the paper version.</a:t>
            </a:r>
            <a:endParaRPr lang="el-GR" sz="28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transfer of title is achieved through ‘’</a:t>
            </a:r>
            <a:r>
              <a:rPr lang="en-US" dirty="0" err="1" smtClean="0"/>
              <a:t>novation’’i.e</a:t>
            </a:r>
            <a:r>
              <a:rPr lang="en-US" dirty="0" smtClean="0"/>
              <a:t>. redrafting of the contract with a different party. </a:t>
            </a:r>
          </a:p>
          <a:p>
            <a:r>
              <a:rPr lang="en-US" dirty="0" smtClean="0"/>
              <a:t>Each carrier in the Bolero System has appointed Bolero International as its agent and redrafts each contract of carriage with each new transferee.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 short..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 lot of merit in electronic </a:t>
            </a:r>
            <a:r>
              <a:rPr lang="en-US" dirty="0" err="1" smtClean="0"/>
              <a:t>BoL</a:t>
            </a:r>
            <a:r>
              <a:rPr lang="en-US" dirty="0" smtClean="0"/>
              <a:t> replication systems.</a:t>
            </a:r>
          </a:p>
          <a:p>
            <a:r>
              <a:rPr lang="en-US" dirty="0" smtClean="0"/>
              <a:t>It is regrettable that UNCITRAL and CMI have been so desperately slow in developing an international standard to facilitate international trade and rid of the dangers of LOI’-based cargo deliveries for the carrier. </a:t>
            </a:r>
          </a:p>
          <a:p>
            <a:r>
              <a:rPr lang="en-US" dirty="0" smtClean="0"/>
              <a:t>Private shipping companies are commendable for their initiatives to promote such systems.</a:t>
            </a: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Ζωντάνια">
  <a:themeElements>
    <a:clrScheme name="Ζωντάνι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Ζωντάνι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Ζωντάνι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504</Words>
  <Application>Microsoft Office PowerPoint</Application>
  <PresentationFormat>Προβολή στην οθόνη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Ζωντάνια</vt:lpstr>
      <vt:lpstr>Legal Aspects of the Bolero</vt:lpstr>
      <vt:lpstr>The Bolero replicates the functions of a Bill of Lading </vt:lpstr>
      <vt:lpstr>The Bolero is a functional equivalent of a BoL based on a different philosophy.</vt:lpstr>
      <vt:lpstr>After the BoL has been created and its BBL Text has been issued ..</vt:lpstr>
      <vt:lpstr>The definition of a TRR user is wide enough to include practically every player in shipping..</vt:lpstr>
      <vt:lpstr>Some of these operations are listed below:</vt:lpstr>
      <vt:lpstr>By the function of surrendering the BoL at the disport..</vt:lpstr>
      <vt:lpstr>A digitally signed electronic document evidences a contract of carriage just like in the paper version.</vt:lpstr>
      <vt:lpstr>In short..</vt:lpstr>
      <vt:lpstr>Διαφάνεια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Aspects of the Bolero</dc:title>
  <dc:creator>admin</dc:creator>
  <cp:lastModifiedBy>admin</cp:lastModifiedBy>
  <cp:revision>12</cp:revision>
  <dcterms:created xsi:type="dcterms:W3CDTF">2015-10-17T05:56:59Z</dcterms:created>
  <dcterms:modified xsi:type="dcterms:W3CDTF">2015-10-17T17:45:10Z</dcterms:modified>
</cp:coreProperties>
</file>