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handoutMasterIdLst>
    <p:handoutMasterId r:id="rId25"/>
  </p:handoutMasterIdLst>
  <p:sldIdLst>
    <p:sldId id="256" r:id="rId2"/>
    <p:sldId id="275" r:id="rId3"/>
    <p:sldId id="257" r:id="rId4"/>
    <p:sldId id="284" r:id="rId5"/>
    <p:sldId id="266" r:id="rId6"/>
    <p:sldId id="263" r:id="rId7"/>
    <p:sldId id="286" r:id="rId8"/>
    <p:sldId id="288" r:id="rId9"/>
    <p:sldId id="289" r:id="rId10"/>
    <p:sldId id="274" r:id="rId11"/>
    <p:sldId id="290" r:id="rId12"/>
    <p:sldId id="258" r:id="rId13"/>
    <p:sldId id="278" r:id="rId14"/>
    <p:sldId id="279" r:id="rId15"/>
    <p:sldId id="291" r:id="rId16"/>
    <p:sldId id="280" r:id="rId17"/>
    <p:sldId id="281" r:id="rId18"/>
    <p:sldId id="292" r:id="rId19"/>
    <p:sldId id="273" r:id="rId20"/>
    <p:sldId id="283" r:id="rId21"/>
    <p:sldId id="293" r:id="rId22"/>
    <p:sldId id="295" r:id="rId23"/>
    <p:sldId id="296" r:id="rId24"/>
  </p:sldIdLst>
  <p:sldSz cx="12192000" cy="6858000"/>
  <p:notesSz cx="9799638"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9" d="100"/>
          <a:sy n="79" d="100"/>
        </p:scale>
        <p:origin x="18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46510" cy="3379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50860" y="0"/>
            <a:ext cx="4246510" cy="337958"/>
          </a:xfrm>
          <a:prstGeom prst="rect">
            <a:avLst/>
          </a:prstGeom>
        </p:spPr>
        <p:txBody>
          <a:bodyPr vert="horz" lIns="91440" tIns="45720" rIns="91440" bIns="45720" rtlCol="0"/>
          <a:lstStyle>
            <a:lvl1pPr algn="r">
              <a:defRPr sz="1200"/>
            </a:lvl1pPr>
          </a:lstStyle>
          <a:p>
            <a:fld id="{5A3657AC-A2C3-4728-9864-4DB599D432E6}" type="datetimeFigureOut">
              <a:rPr kumimoji="1" lang="ja-JP" altLang="en-US" smtClean="0"/>
              <a:t>2019/3/16</a:t>
            </a:fld>
            <a:endParaRPr kumimoji="1" lang="ja-JP" altLang="en-US"/>
          </a:p>
        </p:txBody>
      </p:sp>
      <p:sp>
        <p:nvSpPr>
          <p:cNvPr id="4" name="フッター プレースホルダー 3"/>
          <p:cNvSpPr>
            <a:spLocks noGrp="1"/>
          </p:cNvSpPr>
          <p:nvPr>
            <p:ph type="ftr" sz="quarter" idx="2"/>
          </p:nvPr>
        </p:nvSpPr>
        <p:spPr>
          <a:xfrm>
            <a:off x="0" y="6397806"/>
            <a:ext cx="4246510" cy="33795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50860" y="6397806"/>
            <a:ext cx="4246510" cy="337957"/>
          </a:xfrm>
          <a:prstGeom prst="rect">
            <a:avLst/>
          </a:prstGeom>
        </p:spPr>
        <p:txBody>
          <a:bodyPr vert="horz" lIns="91440" tIns="45720" rIns="91440" bIns="45720" rtlCol="0" anchor="b"/>
          <a:lstStyle>
            <a:lvl1pPr algn="r">
              <a:defRPr sz="1200"/>
            </a:lvl1pPr>
          </a:lstStyle>
          <a:p>
            <a:fld id="{A90D62E4-C6CB-473E-8120-6C6B78AC71DA}" type="slidenum">
              <a:rPr kumimoji="1" lang="ja-JP" altLang="en-US" smtClean="0"/>
              <a:t>‹#›</a:t>
            </a:fld>
            <a:endParaRPr kumimoji="1" lang="ja-JP" altLang="en-US"/>
          </a:p>
        </p:txBody>
      </p:sp>
    </p:spTree>
    <p:extLst>
      <p:ext uri="{BB962C8B-B14F-4D97-AF65-F5344CB8AC3E}">
        <p14:creationId xmlns:p14="http://schemas.microsoft.com/office/powerpoint/2010/main" val="402228137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GB"/>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GB"/>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78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GB"/>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86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GB"/>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892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GB"/>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564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GB"/>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4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GB"/>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日付プレースホルダー 4"/>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09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smtClean="0"/>
              <a:t>マスター タイトルの書式設定</a:t>
            </a:r>
            <a:endParaRPr lang="en-GB"/>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7" name="日付プレースホルダー 6"/>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8" name="フッター プレースホルダー 7"/>
          <p:cNvSpPr>
            <a:spLocks noGrp="1"/>
          </p:cNvSpPr>
          <p:nvPr>
            <p:ph type="ftr" sz="quarter" idx="11"/>
          </p:nvPr>
        </p:nvSpPr>
        <p:spPr/>
        <p:txBody>
          <a:bodyPr/>
          <a:lstStyle/>
          <a:p>
            <a:endParaRPr lang="en-US" dirty="0"/>
          </a:p>
        </p:txBody>
      </p:sp>
      <p:sp>
        <p:nvSpPr>
          <p:cNvPr id="9" name="スライド番号プレースホルダー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93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GB"/>
          </a:p>
        </p:txBody>
      </p:sp>
      <p:sp>
        <p:nvSpPr>
          <p:cNvPr id="3" name="日付プレースホルダー 2"/>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4" name="フッター プレースホルダー 3"/>
          <p:cNvSpPr>
            <a:spLocks noGrp="1"/>
          </p:cNvSpPr>
          <p:nvPr>
            <p:ph type="ftr" sz="quarter" idx="11"/>
          </p:nvPr>
        </p:nvSpPr>
        <p:spPr/>
        <p:txBody>
          <a:bodyPr/>
          <a:lstStyle/>
          <a:p>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50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3" name="フッター プレースホルダー 2"/>
          <p:cNvSpPr>
            <a:spLocks noGrp="1"/>
          </p:cNvSpPr>
          <p:nvPr>
            <p:ph type="ftr" sz="quarter" idx="11"/>
          </p:nvPr>
        </p:nvSpPr>
        <p:spPr/>
        <p:txBody>
          <a:bodyPr/>
          <a:lstStyle/>
          <a:p>
            <a:endParaRPr 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52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GB"/>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702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GB"/>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207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GB"/>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3/16/2019</a:t>
            </a:fld>
            <a:endParaRPr 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511143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147887"/>
          </a:xfrm>
        </p:spPr>
        <p:txBody>
          <a:bodyPr>
            <a:noAutofit/>
          </a:bodyPr>
          <a:lstStyle/>
          <a:p>
            <a:r>
              <a:rPr lang="en-US" altLang="ja-JP" sz="7200" b="1" dirty="0" smtClean="0"/>
              <a:t>UNCITRAL</a:t>
            </a:r>
            <a:r>
              <a:rPr lang="ja-JP" altLang="en-US" sz="7200" b="1" dirty="0" smtClean="0"/>
              <a:t>モデル法とブロックチェーン</a:t>
            </a:r>
            <a:endParaRPr lang="en-GB" sz="7200" b="1" dirty="0"/>
          </a:p>
        </p:txBody>
      </p:sp>
      <p:sp>
        <p:nvSpPr>
          <p:cNvPr id="3" name="サブタイトル 2"/>
          <p:cNvSpPr>
            <a:spLocks noGrp="1"/>
          </p:cNvSpPr>
          <p:nvPr>
            <p:ph type="subTitle" idx="1"/>
          </p:nvPr>
        </p:nvSpPr>
        <p:spPr>
          <a:xfrm>
            <a:off x="1212850" y="3651250"/>
            <a:ext cx="9652000" cy="2095500"/>
          </a:xfrm>
        </p:spPr>
        <p:txBody>
          <a:bodyPr>
            <a:normAutofit/>
          </a:bodyPr>
          <a:lstStyle/>
          <a:p>
            <a:r>
              <a:rPr lang="ja-JP" altLang="en-US" sz="3200" dirty="0" smtClean="0"/>
              <a:t>国際</a:t>
            </a:r>
            <a:r>
              <a:rPr lang="ja-JP" altLang="en-US" sz="3200" dirty="0"/>
              <a:t>取引法学会・</a:t>
            </a:r>
            <a:r>
              <a:rPr lang="en-US" altLang="ja-JP" sz="3200" dirty="0"/>
              <a:t>UNCITRAL </a:t>
            </a:r>
            <a:r>
              <a:rPr lang="ja-JP" altLang="en-US" sz="3200" dirty="0"/>
              <a:t>共催</a:t>
            </a:r>
            <a:r>
              <a:rPr lang="ja-JP" altLang="en-US" sz="3200" dirty="0" smtClean="0"/>
              <a:t>シンポジウム</a:t>
            </a:r>
            <a:r>
              <a:rPr lang="ja-JP" altLang="en-US" sz="2800" dirty="0" smtClean="0"/>
              <a:t>「</a:t>
            </a:r>
            <a:r>
              <a:rPr lang="en-US" altLang="ja-JP" sz="2800" dirty="0"/>
              <a:t>UNCITRAL </a:t>
            </a:r>
            <a:r>
              <a:rPr lang="ja-JP" altLang="en-US" sz="2800" dirty="0"/>
              <a:t>モデル法と仮想通貨・ブロックチェーン</a:t>
            </a:r>
            <a:r>
              <a:rPr lang="ja-JP" altLang="en-US" sz="2800" dirty="0" smtClean="0"/>
              <a:t>」</a:t>
            </a:r>
            <a:endParaRPr lang="en-US" altLang="ja-JP" sz="3600" dirty="0" smtClean="0"/>
          </a:p>
          <a:p>
            <a:r>
              <a:rPr lang="en-US" altLang="ja-JP" sz="2800" dirty="0" smtClean="0"/>
              <a:t>2019 </a:t>
            </a:r>
            <a:r>
              <a:rPr lang="ja-JP" altLang="en-US" sz="2800" dirty="0"/>
              <a:t>年 </a:t>
            </a:r>
            <a:r>
              <a:rPr lang="en-US" altLang="ja-JP" sz="2800" dirty="0"/>
              <a:t>3 </a:t>
            </a:r>
            <a:r>
              <a:rPr lang="ja-JP" altLang="en-US" sz="2800" dirty="0"/>
              <a:t>月 </a:t>
            </a:r>
            <a:r>
              <a:rPr lang="en-US" altLang="ja-JP" sz="2800" dirty="0" smtClean="0"/>
              <a:t>16</a:t>
            </a:r>
            <a:r>
              <a:rPr lang="ja-JP" altLang="en-US" sz="2800" dirty="0" smtClean="0"/>
              <a:t>日</a:t>
            </a:r>
            <a:r>
              <a:rPr lang="en-US" altLang="ja-JP" sz="2800" dirty="0" smtClean="0"/>
              <a:t>  </a:t>
            </a:r>
            <a:r>
              <a:rPr lang="ja-JP" altLang="en-US" sz="2800" dirty="0" smtClean="0"/>
              <a:t>於</a:t>
            </a:r>
            <a:r>
              <a:rPr lang="en-US" altLang="ja-JP" sz="2800" dirty="0" smtClean="0"/>
              <a:t>: </a:t>
            </a:r>
            <a:r>
              <a:rPr lang="ja-JP" altLang="en-US" sz="2800" dirty="0" smtClean="0"/>
              <a:t>早稲田大学</a:t>
            </a:r>
            <a:endParaRPr lang="en-US" altLang="ja-JP" sz="3600" dirty="0" smtClean="0"/>
          </a:p>
          <a:p>
            <a:r>
              <a:rPr lang="ja-JP" altLang="en-US" sz="2800" dirty="0" smtClean="0"/>
              <a:t>高橋宏司 </a:t>
            </a:r>
            <a:r>
              <a:rPr lang="en-US" sz="2800" dirty="0" smtClean="0"/>
              <a:t>(</a:t>
            </a:r>
            <a:r>
              <a:rPr lang="ja-JP" altLang="en-US" sz="2800" dirty="0" smtClean="0"/>
              <a:t>同志社大学</a:t>
            </a:r>
            <a:r>
              <a:rPr lang="en-US" sz="2800" dirty="0" smtClean="0"/>
              <a:t>)</a:t>
            </a:r>
            <a:endParaRPr lang="en-GB" sz="3600" dirty="0"/>
          </a:p>
        </p:txBody>
      </p:sp>
    </p:spTree>
    <p:extLst>
      <p:ext uri="{BB962C8B-B14F-4D97-AF65-F5344CB8AC3E}">
        <p14:creationId xmlns:p14="http://schemas.microsoft.com/office/powerpoint/2010/main" val="3015620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7200" dirty="0" smtClean="0"/>
              <a:t>分岐</a:t>
            </a:r>
            <a:endParaRPr lang="en-GB" dirty="0"/>
          </a:p>
        </p:txBody>
      </p:sp>
      <p:sp>
        <p:nvSpPr>
          <p:cNvPr id="3" name="コンテンツ プレースホルダー 2"/>
          <p:cNvSpPr>
            <a:spLocks noGrp="1"/>
          </p:cNvSpPr>
          <p:nvPr>
            <p:ph idx="1"/>
          </p:nvPr>
        </p:nvSpPr>
        <p:spPr/>
        <p:txBody>
          <a:bodyPr/>
          <a:lstStyle/>
          <a:p>
            <a:endParaRPr lang="en-GB" dirty="0"/>
          </a:p>
        </p:txBody>
      </p:sp>
      <p:sp>
        <p:nvSpPr>
          <p:cNvPr id="4" name="円柱 3"/>
          <p:cNvSpPr/>
          <p:nvPr/>
        </p:nvSpPr>
        <p:spPr>
          <a:xfrm rot="5400000">
            <a:off x="2022248" y="2549349"/>
            <a:ext cx="1862074" cy="2608326"/>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
        <p:nvSpPr>
          <p:cNvPr id="5" name="円柱 4"/>
          <p:cNvSpPr/>
          <p:nvPr/>
        </p:nvSpPr>
        <p:spPr>
          <a:xfrm rot="2925123">
            <a:off x="4289254" y="2873844"/>
            <a:ext cx="388874" cy="1004602"/>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円柱 5"/>
          <p:cNvSpPr/>
          <p:nvPr/>
        </p:nvSpPr>
        <p:spPr>
          <a:xfrm rot="5400000">
            <a:off x="5088795" y="1835351"/>
            <a:ext cx="1862074" cy="2608326"/>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
        <p:nvSpPr>
          <p:cNvPr id="15" name="円柱 14"/>
          <p:cNvSpPr/>
          <p:nvPr/>
        </p:nvSpPr>
        <p:spPr>
          <a:xfrm rot="5400000">
            <a:off x="7273195" y="2756101"/>
            <a:ext cx="388874" cy="76682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6" name="円柱 15"/>
          <p:cNvSpPr/>
          <p:nvPr/>
        </p:nvSpPr>
        <p:spPr>
          <a:xfrm rot="5400000">
            <a:off x="8037608" y="1835351"/>
            <a:ext cx="1862074" cy="2608326"/>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
        <p:nvSpPr>
          <p:cNvPr id="14" name="円柱 13"/>
          <p:cNvSpPr/>
          <p:nvPr/>
        </p:nvSpPr>
        <p:spPr>
          <a:xfrm rot="7958177">
            <a:off x="4390634" y="3807250"/>
            <a:ext cx="388874" cy="1313283"/>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1" name="円柱 20"/>
          <p:cNvSpPr/>
          <p:nvPr/>
        </p:nvSpPr>
        <p:spPr>
          <a:xfrm rot="5400000">
            <a:off x="5088795" y="3770284"/>
            <a:ext cx="1862074" cy="2608326"/>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Tree>
    <p:extLst>
      <p:ext uri="{BB962C8B-B14F-4D97-AF65-F5344CB8AC3E}">
        <p14:creationId xmlns:p14="http://schemas.microsoft.com/office/powerpoint/2010/main" val="2127393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4800" dirty="0" smtClean="0"/>
              <a:t>② 排他的支配可能性</a:t>
            </a:r>
            <a:endParaRPr kumimoji="1" lang="ja-JP" altLang="en-US" sz="48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534623706"/>
              </p:ext>
            </p:extLst>
          </p:nvPr>
        </p:nvGraphicFramePr>
        <p:xfrm>
          <a:off x="838200" y="1825624"/>
          <a:ext cx="10515600" cy="3931920"/>
        </p:xfrm>
        <a:graphic>
          <a:graphicData uri="http://schemas.openxmlformats.org/drawingml/2006/table">
            <a:tbl>
              <a:tblPr firstRow="1" bandRow="1">
                <a:tableStyleId>{5C22544A-7EE6-4342-B048-85BDC9FD1C3A}</a:tableStyleId>
              </a:tblPr>
              <a:tblGrid>
                <a:gridCol w="2394527">
                  <a:extLst>
                    <a:ext uri="{9D8B030D-6E8A-4147-A177-3AD203B41FA5}">
                      <a16:colId xmlns:a16="http://schemas.microsoft.com/office/drawing/2014/main" val="3224504201"/>
                    </a:ext>
                  </a:extLst>
                </a:gridCol>
                <a:gridCol w="2770909">
                  <a:extLst>
                    <a:ext uri="{9D8B030D-6E8A-4147-A177-3AD203B41FA5}">
                      <a16:colId xmlns:a16="http://schemas.microsoft.com/office/drawing/2014/main" val="1674534143"/>
                    </a:ext>
                  </a:extLst>
                </a:gridCol>
                <a:gridCol w="5350164">
                  <a:extLst>
                    <a:ext uri="{9D8B030D-6E8A-4147-A177-3AD203B41FA5}">
                      <a16:colId xmlns:a16="http://schemas.microsoft.com/office/drawing/2014/main" val="2899686676"/>
                    </a:ext>
                  </a:extLst>
                </a:gridCol>
              </a:tblGrid>
              <a:tr h="701262">
                <a:tc>
                  <a:txBody>
                    <a:bodyPr/>
                    <a:lstStyle/>
                    <a:p>
                      <a:pPr algn="ctr"/>
                      <a:r>
                        <a:rPr kumimoji="1" lang="ja-JP" altLang="en-US" sz="2400" dirty="0" smtClean="0"/>
                        <a:t>集中管理サーバ</a:t>
                      </a:r>
                      <a:endParaRPr kumimoji="1" lang="ja-JP" altLang="en-US" sz="2400" dirty="0"/>
                    </a:p>
                  </a:txBody>
                  <a:tcPr/>
                </a:tc>
                <a:tc>
                  <a:txBody>
                    <a:bodyPr/>
                    <a:lstStyle/>
                    <a:p>
                      <a:pPr algn="ctr"/>
                      <a:r>
                        <a:rPr kumimoji="1" lang="ja-JP" altLang="en-US" sz="2400" dirty="0" smtClean="0"/>
                        <a:t>許可制ブロックチェーン</a:t>
                      </a:r>
                      <a:endParaRPr kumimoji="1" lang="ja-JP" altLang="en-US" sz="2400" dirty="0"/>
                    </a:p>
                  </a:txBody>
                  <a:tcPr/>
                </a:tc>
                <a:tc>
                  <a:txBody>
                    <a:bodyPr/>
                    <a:lstStyle/>
                    <a:p>
                      <a:pPr algn="ctr"/>
                      <a:r>
                        <a:rPr kumimoji="1" lang="ja-JP" altLang="en-US" sz="2400" dirty="0" smtClean="0"/>
                        <a:t>パブリック・ブロックチェーン</a:t>
                      </a:r>
                      <a:endParaRPr kumimoji="1" lang="ja-JP" altLang="en-US" sz="2400" dirty="0"/>
                    </a:p>
                  </a:txBody>
                  <a:tcPr/>
                </a:tc>
                <a:extLst>
                  <a:ext uri="{0D108BD9-81ED-4DB2-BD59-A6C34878D82A}">
                    <a16:rowId xmlns:a16="http://schemas.microsoft.com/office/drawing/2014/main" val="1932609687"/>
                  </a:ext>
                </a:extLst>
              </a:tr>
              <a:tr h="1223078">
                <a:tc rowSpan="2">
                  <a:txBody>
                    <a:bodyPr/>
                    <a:lstStyle/>
                    <a:p>
                      <a:r>
                        <a:rPr kumimoji="1" lang="ja-JP" altLang="en-US" sz="2400" dirty="0" smtClean="0"/>
                        <a:t>〇</a:t>
                      </a:r>
                      <a:r>
                        <a:rPr kumimoji="1" lang="en-US" altLang="ja-JP" sz="2400" dirty="0" smtClean="0"/>
                        <a:t>(</a:t>
                      </a:r>
                      <a:r>
                        <a:rPr kumimoji="1" lang="ja-JP" altLang="en-US" sz="2400" dirty="0" smtClean="0"/>
                        <a:t>管理者により権限を認められた者の排他的支配が可能</a:t>
                      </a:r>
                      <a:r>
                        <a:rPr kumimoji="1" lang="en-US" altLang="ja-JP" sz="2400" dirty="0" smtClean="0"/>
                        <a:t>)</a:t>
                      </a:r>
                      <a:endParaRPr kumimoji="1" lang="ja-JP" altLang="en-US" sz="2400" dirty="0"/>
                    </a:p>
                  </a:txBody>
                  <a:tcPr/>
                </a:tc>
                <a:tc gridSpan="2">
                  <a:txBody>
                    <a:bodyPr/>
                    <a:lstStyle/>
                    <a:p>
                      <a:r>
                        <a:rPr lang="ja-JP" altLang="en-US" sz="2400" kern="1200" dirty="0" smtClean="0">
                          <a:solidFill>
                            <a:schemeClr val="dk1"/>
                          </a:solidFill>
                          <a:effectLst/>
                          <a:latin typeface="+mn-lt"/>
                          <a:ea typeface="+mn-ea"/>
                          <a:cs typeface="+mn-cs"/>
                        </a:rPr>
                        <a:t>〇</a:t>
                      </a:r>
                      <a:r>
                        <a:rPr lang="en-US" altLang="ja-JP" sz="2400" kern="1200" dirty="0" smtClean="0">
                          <a:solidFill>
                            <a:schemeClr val="dk1"/>
                          </a:solidFill>
                          <a:effectLst/>
                          <a:latin typeface="+mn-lt"/>
                          <a:ea typeface="+mn-ea"/>
                          <a:cs typeface="+mn-cs"/>
                        </a:rPr>
                        <a:t>(</a:t>
                      </a:r>
                      <a:r>
                        <a:rPr lang="ja-JP" altLang="en-US" sz="2400" kern="1200" dirty="0" smtClean="0">
                          <a:solidFill>
                            <a:schemeClr val="dk1"/>
                          </a:solidFill>
                          <a:effectLst/>
                          <a:latin typeface="+mn-lt"/>
                          <a:ea typeface="+mn-ea"/>
                          <a:cs typeface="+mn-cs"/>
                        </a:rPr>
                        <a:t>私見</a:t>
                      </a:r>
                      <a:r>
                        <a:rPr lang="en-US" altLang="ja-JP" sz="2400" kern="1200" dirty="0" smtClean="0">
                          <a:solidFill>
                            <a:schemeClr val="dk1"/>
                          </a:solidFill>
                          <a:effectLst/>
                          <a:latin typeface="+mn-lt"/>
                          <a:ea typeface="+mn-ea"/>
                          <a:cs typeface="+mn-cs"/>
                        </a:rPr>
                        <a:t>)(</a:t>
                      </a:r>
                      <a:r>
                        <a:rPr lang="ja-JP" altLang="ja-JP" sz="2400" kern="1200" dirty="0" smtClean="0">
                          <a:solidFill>
                            <a:schemeClr val="dk1"/>
                          </a:solidFill>
                          <a:effectLst/>
                          <a:latin typeface="+mn-lt"/>
                          <a:ea typeface="+mn-ea"/>
                          <a:cs typeface="+mn-cs"/>
                        </a:rPr>
                        <a:t>あるアドレスに格納されているトークンは、そのアドレスに対応する秘密鍵を用いなければ</a:t>
                      </a:r>
                      <a:r>
                        <a:rPr lang="ja-JP" altLang="en-US" sz="2400" kern="1200" dirty="0" smtClean="0">
                          <a:solidFill>
                            <a:schemeClr val="dk1"/>
                          </a:solidFill>
                          <a:effectLst/>
                          <a:latin typeface="+mn-lt"/>
                          <a:ea typeface="+mn-ea"/>
                          <a:cs typeface="+mn-cs"/>
                        </a:rPr>
                        <a:t>引き出せ</a:t>
                      </a:r>
                      <a:r>
                        <a:rPr lang="ja-JP" altLang="ja-JP" sz="2400" kern="1200" dirty="0" smtClean="0">
                          <a:solidFill>
                            <a:schemeClr val="dk1"/>
                          </a:solidFill>
                          <a:effectLst/>
                          <a:latin typeface="+mn-lt"/>
                          <a:ea typeface="+mn-ea"/>
                          <a:cs typeface="+mn-cs"/>
                        </a:rPr>
                        <a:t>ないようにスクリプトを書くことができ、その場合、当該トークンは秘密鍵を把握する者の排他的な支配に服する</a:t>
                      </a:r>
                      <a:r>
                        <a:rPr lang="ja-JP" altLang="en-US" sz="2400" kern="1200" dirty="0" smtClean="0">
                          <a:solidFill>
                            <a:schemeClr val="dk1"/>
                          </a:solidFill>
                          <a:effectLst/>
                          <a:latin typeface="+mn-lt"/>
                          <a:ea typeface="+mn-ea"/>
                          <a:cs typeface="+mn-cs"/>
                        </a:rPr>
                        <a:t>。</a:t>
                      </a:r>
                      <a:r>
                        <a:rPr lang="en-US" altLang="ja-JP" sz="2400" kern="1200" dirty="0" smtClean="0">
                          <a:solidFill>
                            <a:schemeClr val="dk1"/>
                          </a:solidFill>
                          <a:effectLst/>
                          <a:latin typeface="+mn-lt"/>
                          <a:ea typeface="+mn-ea"/>
                          <a:cs typeface="+mn-cs"/>
                        </a:rPr>
                        <a:t>)</a:t>
                      </a:r>
                      <a:endParaRPr kumimoji="1" lang="ja-JP" altLang="en-US" sz="2400" dirty="0"/>
                    </a:p>
                  </a:txBody>
                  <a:tcPr/>
                </a:tc>
                <a:tc hMerge="1">
                  <a:txBody>
                    <a:bodyPr/>
                    <a:lstStyle/>
                    <a:p>
                      <a:endParaRPr kumimoji="1" lang="ja-JP" altLang="en-US"/>
                    </a:p>
                  </a:txBody>
                  <a:tcPr/>
                </a:tc>
                <a:extLst>
                  <a:ext uri="{0D108BD9-81ED-4DB2-BD59-A6C34878D82A}">
                    <a16:rowId xmlns:a16="http://schemas.microsoft.com/office/drawing/2014/main" val="867269416"/>
                  </a:ext>
                </a:extLst>
              </a:tr>
              <a:tr h="1210397">
                <a:tc vMerge="1">
                  <a:txBody>
                    <a:bodyPr/>
                    <a:lstStyle/>
                    <a:p>
                      <a:endParaRPr kumimoji="1" lang="ja-JP" altLang="en-US"/>
                    </a:p>
                  </a:txBody>
                  <a:tcPr/>
                </a:tc>
                <a:tc>
                  <a:txBody>
                    <a:bodyPr/>
                    <a:lstStyle/>
                    <a:p>
                      <a:endParaRPr kumimoji="1" lang="ja-JP" altLang="en-US" sz="2400" dirty="0"/>
                    </a:p>
                  </a:txBody>
                  <a:tcPr/>
                </a:tc>
                <a:tc>
                  <a:txBody>
                    <a:bodyPr/>
                    <a:lstStyle/>
                    <a:p>
                      <a:r>
                        <a:rPr kumimoji="1" lang="ja-JP" altLang="en-US" sz="2400" dirty="0" smtClean="0"/>
                        <a:t>東京地裁は、ビットコインにつき、</a:t>
                      </a:r>
                      <a:r>
                        <a:rPr kumimoji="1" lang="en-US" altLang="ja-JP" sz="2400" dirty="0" smtClean="0"/>
                        <a:t>X</a:t>
                      </a:r>
                      <a:endParaRPr kumimoji="1" lang="ja-JP" altLang="en-US" sz="2400" dirty="0" smtClean="0"/>
                    </a:p>
                    <a:p>
                      <a:pPr marL="285750" indent="-285750">
                        <a:buFont typeface="Arial" panose="020B0604020202020204" pitchFamily="34" charset="0"/>
                        <a:buChar char="•"/>
                      </a:pPr>
                      <a:r>
                        <a:rPr lang="ja-JP" altLang="ja-JP" sz="2400" kern="1200" dirty="0" smtClean="0">
                          <a:solidFill>
                            <a:schemeClr val="dk1"/>
                          </a:solidFill>
                          <a:effectLst/>
                          <a:latin typeface="+mn-lt"/>
                          <a:ea typeface="+mn-ea"/>
                          <a:cs typeface="+mn-cs"/>
                        </a:rPr>
                        <a:t>ビットコインの仕組み</a:t>
                      </a:r>
                      <a:endParaRPr lang="ja-JP" altLang="en-US" sz="240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ja-JP" altLang="ja-JP" sz="2400" kern="1200" dirty="0" smtClean="0">
                          <a:solidFill>
                            <a:schemeClr val="dk1"/>
                          </a:solidFill>
                          <a:effectLst/>
                          <a:latin typeface="+mn-lt"/>
                          <a:ea typeface="+mn-ea"/>
                          <a:cs typeface="+mn-cs"/>
                        </a:rPr>
                        <a:t>アドレスにおいてビットコインの残量を有していることの意味</a:t>
                      </a:r>
                      <a:endParaRPr kumimoji="1" lang="ja-JP" altLang="en-US" sz="2400" dirty="0"/>
                    </a:p>
                  </a:txBody>
                  <a:tcPr/>
                </a:tc>
                <a:extLst>
                  <a:ext uri="{0D108BD9-81ED-4DB2-BD59-A6C34878D82A}">
                    <a16:rowId xmlns:a16="http://schemas.microsoft.com/office/drawing/2014/main" val="1149152597"/>
                  </a:ext>
                </a:extLst>
              </a:tr>
            </a:tbl>
          </a:graphicData>
        </a:graphic>
      </p:graphicFrame>
    </p:spTree>
    <p:extLst>
      <p:ext uri="{BB962C8B-B14F-4D97-AF65-F5344CB8AC3E}">
        <p14:creationId xmlns:p14="http://schemas.microsoft.com/office/powerpoint/2010/main" val="3493656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kumimoji="1" lang="ja-JP" altLang="en-US" sz="5400" dirty="0" smtClean="0"/>
              <a:t>② </a:t>
            </a:r>
            <a:r>
              <a:rPr lang="ja-JP" altLang="en-US" sz="5400" dirty="0" smtClean="0"/>
              <a:t>排他的支配</a:t>
            </a:r>
            <a:r>
              <a:rPr lang="ja-JP" altLang="en-US" sz="5400" dirty="0"/>
              <a:t>可能性</a:t>
            </a:r>
            <a:br>
              <a:rPr lang="ja-JP" altLang="en-US" sz="5400" dirty="0"/>
            </a:br>
            <a:r>
              <a:rPr lang="ja-JP" altLang="en-US" sz="5400" dirty="0"/>
              <a:t>東京地判の論拠</a:t>
            </a:r>
            <a:endParaRPr lang="en-GB" sz="5400" dirty="0"/>
          </a:p>
        </p:txBody>
      </p:sp>
      <p:sp>
        <p:nvSpPr>
          <p:cNvPr id="3" name="コンテンツ プレースホルダー 2"/>
          <p:cNvSpPr>
            <a:spLocks noGrp="1"/>
          </p:cNvSpPr>
          <p:nvPr>
            <p:ph idx="1"/>
          </p:nvPr>
        </p:nvSpPr>
        <p:spPr/>
        <p:txBody>
          <a:bodyPr>
            <a:noAutofit/>
          </a:bodyPr>
          <a:lstStyle/>
          <a:p>
            <a:pPr marL="0" indent="0">
              <a:buNone/>
            </a:pPr>
            <a:r>
              <a:rPr lang="en-US" altLang="ja-JP" dirty="0" smtClean="0"/>
              <a:t>1. </a:t>
            </a:r>
            <a:r>
              <a:rPr lang="ja-JP" altLang="en-US" dirty="0" smtClean="0"/>
              <a:t>ビットコインの仕組み</a:t>
            </a:r>
          </a:p>
          <a:p>
            <a:pPr lvl="1"/>
            <a:r>
              <a:rPr lang="ja-JP" altLang="en-US" dirty="0" smtClean="0"/>
              <a:t>「</a:t>
            </a:r>
            <a:r>
              <a:rPr lang="ja-JP" altLang="ja-JP" dirty="0" smtClean="0"/>
              <a:t>ビットコイン</a:t>
            </a:r>
            <a:r>
              <a:rPr lang="ja-JP" altLang="ja-JP" dirty="0"/>
              <a:t>の</a:t>
            </a:r>
            <a:r>
              <a:rPr lang="ja-JP" altLang="ja-JP" dirty="0" smtClean="0"/>
              <a:t>送付</a:t>
            </a:r>
            <a:r>
              <a:rPr lang="ja-JP" altLang="en-US" dirty="0" smtClean="0"/>
              <a:t>・・・</a:t>
            </a:r>
            <a:r>
              <a:rPr lang="ja-JP" altLang="ja-JP" dirty="0" smtClean="0"/>
              <a:t>の</a:t>
            </a:r>
            <a:r>
              <a:rPr lang="ja-JP" altLang="ja-JP" dirty="0"/>
              <a:t>実現に</a:t>
            </a:r>
            <a:r>
              <a:rPr lang="ja-JP" altLang="ja-JP" dirty="0" smtClean="0"/>
              <a:t>は</a:t>
            </a:r>
            <a:r>
              <a:rPr lang="ja-JP" altLang="en-US" dirty="0" smtClean="0"/>
              <a:t>、</a:t>
            </a:r>
            <a:r>
              <a:rPr lang="ja-JP" altLang="ja-JP" dirty="0" smtClean="0"/>
              <a:t>送付</a:t>
            </a:r>
            <a:r>
              <a:rPr lang="ja-JP" altLang="ja-JP" dirty="0"/>
              <a:t>の当事者以外の関与が必要である</a:t>
            </a:r>
            <a:r>
              <a:rPr lang="ja-JP" altLang="ja-JP" dirty="0" smtClean="0"/>
              <a:t>。</a:t>
            </a:r>
            <a:r>
              <a:rPr lang="ja-JP" altLang="en-US" dirty="0" smtClean="0"/>
              <a:t>」</a:t>
            </a:r>
          </a:p>
          <a:p>
            <a:pPr lvl="1"/>
            <a:r>
              <a:rPr lang="ja-JP" altLang="en-US" dirty="0"/>
              <a:t>正</a:t>
            </a:r>
            <a:r>
              <a:rPr lang="ja-JP" altLang="en-US" dirty="0" smtClean="0"/>
              <a:t>しいが、排他的支配可能性否定の論拠となるか</a:t>
            </a:r>
            <a:r>
              <a:rPr lang="en-US" altLang="ja-JP" dirty="0" smtClean="0"/>
              <a:t>?</a:t>
            </a:r>
          </a:p>
          <a:p>
            <a:pPr lvl="1"/>
            <a:endParaRPr lang="en-US" altLang="ja-JP" dirty="0" smtClean="0"/>
          </a:p>
          <a:p>
            <a:pPr marL="0" indent="0">
              <a:buNone/>
            </a:pPr>
            <a:r>
              <a:rPr lang="en-US" altLang="ja-JP" dirty="0" smtClean="0"/>
              <a:t>2. </a:t>
            </a:r>
            <a:r>
              <a:rPr lang="ja-JP" altLang="ja-JP" dirty="0" smtClean="0"/>
              <a:t>アドレス</a:t>
            </a:r>
            <a:r>
              <a:rPr lang="ja-JP" altLang="ja-JP" dirty="0"/>
              <a:t>においてビットコインの残量を有していることの</a:t>
            </a:r>
            <a:r>
              <a:rPr lang="ja-JP" altLang="ja-JP" dirty="0" smtClean="0"/>
              <a:t>意味</a:t>
            </a:r>
            <a:endParaRPr lang="en-US" altLang="ja-JP" dirty="0" smtClean="0"/>
          </a:p>
          <a:p>
            <a:pPr lvl="1"/>
            <a:r>
              <a:rPr lang="ja-JP" altLang="en-US" dirty="0"/>
              <a:t>「</a:t>
            </a:r>
            <a:r>
              <a:rPr lang="ja-JP" altLang="ja-JP" dirty="0" smtClean="0"/>
              <a:t>ビットコインアドレス</a:t>
            </a:r>
            <a:r>
              <a:rPr lang="ja-JP" altLang="ja-JP" dirty="0"/>
              <a:t>に、有高に相当するビットコイン自体を表象する電磁的記録は存在しない。</a:t>
            </a:r>
            <a:r>
              <a:rPr lang="ja-JP" altLang="ja-JP" dirty="0" smtClean="0"/>
              <a:t>」</a:t>
            </a:r>
            <a:endParaRPr lang="ja-JP" altLang="en-US" dirty="0" smtClean="0"/>
          </a:p>
          <a:p>
            <a:pPr lvl="1"/>
            <a:r>
              <a:rPr lang="ja-JP" altLang="en-US" dirty="0" smtClean="0"/>
              <a:t>正しいが、</a:t>
            </a:r>
            <a:r>
              <a:rPr lang="ja-JP" altLang="ja-JP" dirty="0" smtClean="0"/>
              <a:t>差引</a:t>
            </a:r>
            <a:r>
              <a:rPr lang="ja-JP" altLang="ja-JP" dirty="0"/>
              <a:t>演算によって、アドレス毎の</a:t>
            </a:r>
            <a:r>
              <a:rPr lang="ja-JP" altLang="ja-JP" dirty="0" smtClean="0"/>
              <a:t>有高を観念</a:t>
            </a:r>
            <a:r>
              <a:rPr lang="ja-JP" altLang="ja-JP" dirty="0"/>
              <a:t>できる以上、それに対する排他的支配可能性を認めることは</a:t>
            </a:r>
            <a:r>
              <a:rPr lang="ja-JP" altLang="ja-JP" dirty="0" smtClean="0"/>
              <a:t>可能</a:t>
            </a:r>
            <a:r>
              <a:rPr lang="ja-JP" altLang="en-US" dirty="0" smtClean="0"/>
              <a:t>ではないか</a:t>
            </a:r>
            <a:r>
              <a:rPr lang="en-US" altLang="ja-JP" dirty="0" smtClean="0"/>
              <a:t>?</a:t>
            </a:r>
            <a:endParaRPr lang="ja-JP" altLang="en-US" dirty="0" smtClean="0"/>
          </a:p>
        </p:txBody>
      </p:sp>
    </p:spTree>
    <p:extLst>
      <p:ext uri="{BB962C8B-B14F-4D97-AF65-F5344CB8AC3E}">
        <p14:creationId xmlns:p14="http://schemas.microsoft.com/office/powerpoint/2010/main" val="1778337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6000" dirty="0" smtClean="0"/>
              <a:t>③ 信頼可能性</a:t>
            </a:r>
            <a:endParaRPr lang="en-GB" sz="6000" dirty="0"/>
          </a:p>
        </p:txBody>
      </p:sp>
      <p:sp>
        <p:nvSpPr>
          <p:cNvPr id="3" name="コンテンツ プレースホルダー 2"/>
          <p:cNvSpPr>
            <a:spLocks noGrp="1"/>
          </p:cNvSpPr>
          <p:nvPr>
            <p:ph idx="1"/>
          </p:nvPr>
        </p:nvSpPr>
        <p:spPr/>
        <p:txBody>
          <a:bodyPr>
            <a:normAutofit/>
          </a:bodyPr>
          <a:lstStyle/>
          <a:p>
            <a:r>
              <a:rPr lang="ja-JP" altLang="en-US" sz="3600" dirty="0" smtClean="0"/>
              <a:t>事後的判断</a:t>
            </a:r>
          </a:p>
          <a:p>
            <a:pPr lvl="1"/>
            <a:r>
              <a:rPr lang="ja-JP" altLang="en-US" sz="3200" dirty="0" smtClean="0"/>
              <a:t>紛争発生後</a:t>
            </a:r>
          </a:p>
          <a:p>
            <a:pPr lvl="1"/>
            <a:r>
              <a:rPr lang="ja-JP" altLang="en-US" sz="3200" dirty="0" smtClean="0"/>
              <a:t>裁判所等の裁定機関による。</a:t>
            </a:r>
          </a:p>
          <a:p>
            <a:pPr lvl="1"/>
            <a:r>
              <a:rPr lang="ja-JP" altLang="en-US" sz="3200" dirty="0" smtClean="0"/>
              <a:t>予測可能性に欠け、電子的方法の利用が敬遠される。</a:t>
            </a:r>
            <a:endParaRPr lang="ja-JP" altLang="en-US" sz="3200" dirty="0"/>
          </a:p>
          <a:p>
            <a:r>
              <a:rPr lang="ja-JP" altLang="en-US" sz="3600" dirty="0" smtClean="0"/>
              <a:t>事前指定</a:t>
            </a:r>
          </a:p>
          <a:p>
            <a:pPr lvl="1"/>
            <a:r>
              <a:rPr lang="ja-JP" altLang="en-US" sz="3200" dirty="0" smtClean="0"/>
              <a:t>専門的かつ機動性ある判断とその見直しが必要</a:t>
            </a:r>
          </a:p>
          <a:p>
            <a:pPr lvl="1"/>
            <a:r>
              <a:rPr lang="ja-JP" altLang="en-US" sz="3200" dirty="0" smtClean="0"/>
              <a:t>例　</a:t>
            </a:r>
            <a:r>
              <a:rPr lang="ja-JP" altLang="ja-JP" sz="3200" dirty="0"/>
              <a:t>バーレーンの電子的移転可能記録法</a:t>
            </a:r>
            <a:endParaRPr lang="ja-JP" altLang="en-US" sz="3200" dirty="0" smtClean="0"/>
          </a:p>
        </p:txBody>
      </p:sp>
    </p:spTree>
    <p:extLst>
      <p:ext uri="{BB962C8B-B14F-4D97-AF65-F5344CB8AC3E}">
        <p14:creationId xmlns:p14="http://schemas.microsoft.com/office/powerpoint/2010/main" val="1459214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dirty="0" smtClean="0"/>
              <a:t>③ 信頼可能性</a:t>
            </a:r>
            <a:br>
              <a:rPr lang="ja-JP" altLang="en-US" dirty="0" smtClean="0"/>
            </a:br>
            <a:r>
              <a:rPr lang="ja-JP" altLang="ja-JP" dirty="0" smtClean="0"/>
              <a:t>バーレーン電子的</a:t>
            </a:r>
            <a:r>
              <a:rPr lang="ja-JP" altLang="ja-JP" dirty="0"/>
              <a:t>移転可能記録法</a:t>
            </a:r>
            <a:endParaRPr lang="en-GB" dirty="0"/>
          </a:p>
        </p:txBody>
      </p:sp>
      <p:sp>
        <p:nvSpPr>
          <p:cNvPr id="3" name="コンテンツ プレースホルダー 2"/>
          <p:cNvSpPr>
            <a:spLocks noGrp="1"/>
          </p:cNvSpPr>
          <p:nvPr>
            <p:ph idx="1"/>
          </p:nvPr>
        </p:nvSpPr>
        <p:spPr/>
        <p:txBody>
          <a:bodyPr>
            <a:normAutofit/>
          </a:bodyPr>
          <a:lstStyle/>
          <a:p>
            <a:r>
              <a:rPr lang="ja-JP" altLang="en-US" sz="3600" dirty="0"/>
              <a:t>申請</a:t>
            </a:r>
            <a:r>
              <a:rPr lang="ja-JP" altLang="en-US" sz="3600" dirty="0" smtClean="0"/>
              <a:t>によ</a:t>
            </a:r>
            <a:r>
              <a:rPr lang="ja-JP" altLang="en-US" sz="3600" dirty="0"/>
              <a:t>る</a:t>
            </a:r>
            <a:r>
              <a:rPr lang="ja-JP" altLang="ja-JP" sz="3600" dirty="0" smtClean="0"/>
              <a:t>「</a:t>
            </a:r>
            <a:r>
              <a:rPr lang="ja-JP" altLang="ja-JP" sz="3600" dirty="0"/>
              <a:t>指定</a:t>
            </a:r>
            <a:r>
              <a:rPr lang="ja-JP" altLang="ja-JP" sz="3600" dirty="0" smtClean="0"/>
              <a:t>運営者」</a:t>
            </a:r>
            <a:r>
              <a:rPr lang="ja-JP" altLang="en-US" sz="3600" dirty="0" smtClean="0"/>
              <a:t>の</a:t>
            </a:r>
            <a:r>
              <a:rPr lang="ja-JP" altLang="ja-JP" sz="3600" dirty="0" smtClean="0"/>
              <a:t>指定</a:t>
            </a:r>
            <a:endParaRPr lang="en-US" altLang="ja-JP" sz="3600" dirty="0" smtClean="0"/>
          </a:p>
          <a:p>
            <a:pPr lvl="1"/>
            <a:r>
              <a:rPr lang="ja-JP" altLang="en-US" sz="3200" dirty="0" smtClean="0"/>
              <a:t>〇 集中管理サーバの管理者、ブロックチェーンの運用者</a:t>
            </a:r>
          </a:p>
          <a:p>
            <a:pPr lvl="1"/>
            <a:r>
              <a:rPr lang="en-US" altLang="ja-JP" sz="3200" dirty="0"/>
              <a:t>×</a:t>
            </a:r>
            <a:r>
              <a:rPr lang="en-US" altLang="ja-JP" sz="3200" dirty="0" smtClean="0"/>
              <a:t> </a:t>
            </a:r>
            <a:r>
              <a:rPr lang="ja-JP" altLang="en-US" sz="3200" dirty="0" smtClean="0"/>
              <a:t>運用者</a:t>
            </a:r>
            <a:r>
              <a:rPr lang="ja-JP" altLang="en-US" sz="3200" dirty="0"/>
              <a:t>不在のパブリック・ブロックチェーン</a:t>
            </a:r>
            <a:endParaRPr lang="ja-JP" altLang="en-US" sz="3200" dirty="0" smtClean="0"/>
          </a:p>
          <a:p>
            <a:r>
              <a:rPr lang="ja-JP" altLang="en-US" sz="3600" dirty="0"/>
              <a:t>指定</a:t>
            </a:r>
            <a:r>
              <a:rPr lang="ja-JP" altLang="en-US" sz="3600" dirty="0" smtClean="0"/>
              <a:t>運営者</a:t>
            </a:r>
            <a:r>
              <a:rPr lang="ja-JP" altLang="en-US" sz="3600" dirty="0"/>
              <a:t>の</a:t>
            </a:r>
            <a:r>
              <a:rPr lang="ja-JP" altLang="en-US" sz="3600" dirty="0" smtClean="0"/>
              <a:t>用いる方法</a:t>
            </a:r>
            <a:r>
              <a:rPr lang="ja-JP" altLang="en-US" sz="3600" dirty="0"/>
              <a:t>の信頼</a:t>
            </a:r>
            <a:r>
              <a:rPr lang="ja-JP" altLang="en-US" sz="3600" dirty="0" smtClean="0"/>
              <a:t>可能性の推定</a:t>
            </a:r>
          </a:p>
          <a:p>
            <a:r>
              <a:rPr lang="ja-JP" altLang="ja-JP" sz="3600" dirty="0" smtClean="0"/>
              <a:t>行政当局</a:t>
            </a:r>
            <a:r>
              <a:rPr lang="ja-JP" altLang="en-US" sz="3600" dirty="0" smtClean="0"/>
              <a:t>による</a:t>
            </a:r>
            <a:r>
              <a:rPr lang="ja-JP" altLang="ja-JP" sz="3600" dirty="0"/>
              <a:t>指定運営者</a:t>
            </a:r>
            <a:r>
              <a:rPr lang="ja-JP" altLang="en-US" sz="3600" dirty="0" smtClean="0"/>
              <a:t>の監督</a:t>
            </a:r>
          </a:p>
          <a:p>
            <a:r>
              <a:rPr lang="ja-JP" altLang="en-US" sz="3600" dirty="0"/>
              <a:t>加重</a:t>
            </a:r>
            <a:r>
              <a:rPr lang="ja-JP" altLang="en-US" sz="3600" dirty="0" smtClean="0"/>
              <a:t>された民事責任</a:t>
            </a:r>
          </a:p>
          <a:p>
            <a:pPr lvl="1"/>
            <a:endParaRPr lang="en-GB" sz="3200" dirty="0"/>
          </a:p>
        </p:txBody>
      </p:sp>
    </p:spTree>
    <p:extLst>
      <p:ext uri="{BB962C8B-B14F-4D97-AF65-F5344CB8AC3E}">
        <p14:creationId xmlns:p14="http://schemas.microsoft.com/office/powerpoint/2010/main" val="29862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4000" dirty="0"/>
              <a:t>③ 信頼可能性</a:t>
            </a:r>
            <a:br>
              <a:rPr lang="ja-JP" altLang="en-US" sz="4000" dirty="0"/>
            </a:br>
            <a:r>
              <a:rPr lang="ja-JP" altLang="en-US" sz="4000" dirty="0" smtClean="0"/>
              <a:t>現行法のアプローチ</a:t>
            </a:r>
            <a:endParaRPr kumimoji="1" lang="ja-JP" altLang="en-US" sz="4000" dirty="0"/>
          </a:p>
        </p:txBody>
      </p:sp>
      <p:sp>
        <p:nvSpPr>
          <p:cNvPr id="3" name="コンテンツ プレースホルダー 2"/>
          <p:cNvSpPr>
            <a:spLocks noGrp="1"/>
          </p:cNvSpPr>
          <p:nvPr>
            <p:ph idx="1"/>
          </p:nvPr>
        </p:nvSpPr>
        <p:spPr>
          <a:xfrm>
            <a:off x="838200" y="1690688"/>
            <a:ext cx="10515600" cy="4486275"/>
          </a:xfrm>
        </p:spPr>
        <p:txBody>
          <a:bodyPr/>
          <a:lstStyle/>
          <a:p>
            <a:r>
              <a:rPr lang="ja-JP" altLang="ja-JP" dirty="0"/>
              <a:t>管理者・運営者の統制を通じた担保</a:t>
            </a:r>
            <a:endParaRPr lang="ja-JP" altLang="en-US" dirty="0" smtClean="0"/>
          </a:p>
          <a:p>
            <a:pPr lvl="1"/>
            <a:r>
              <a:rPr lang="ja-JP" altLang="en-US" dirty="0" smtClean="0"/>
              <a:t>しっかり</a:t>
            </a:r>
            <a:r>
              <a:rPr lang="ja-JP" altLang="en-US" dirty="0"/>
              <a:t>とした人的構成、財産的基礎、</a:t>
            </a:r>
            <a:r>
              <a:rPr lang="ja-JP" altLang="en-US" dirty="0" smtClean="0"/>
              <a:t>ガバナンス</a:t>
            </a:r>
            <a:endParaRPr kumimoji="1" lang="ja-JP" altLang="en-US" dirty="0" smtClean="0"/>
          </a:p>
          <a:p>
            <a:pPr lvl="1"/>
            <a:r>
              <a:rPr lang="ja-JP" altLang="en-US" dirty="0" smtClean="0"/>
              <a:t>行政監督</a:t>
            </a:r>
          </a:p>
          <a:p>
            <a:pPr lvl="1"/>
            <a:r>
              <a:rPr lang="ja-JP" altLang="en-US" dirty="0" smtClean="0"/>
              <a:t>民事責任</a:t>
            </a:r>
          </a:p>
          <a:p>
            <a:r>
              <a:rPr lang="ja-JP" altLang="en-US" dirty="0" smtClean="0"/>
              <a:t>適用可能な電子記録システム</a:t>
            </a:r>
            <a:endParaRPr lang="en-US" altLang="ja-JP" dirty="0"/>
          </a:p>
          <a:p>
            <a:pPr lvl="1"/>
            <a:endParaRPr lang="ja-JP" altLang="en-US" dirty="0" smtClean="0"/>
          </a:p>
          <a:p>
            <a:endParaRPr lang="ja-JP" altLang="en-US" dirty="0"/>
          </a:p>
          <a:p>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80955493"/>
              </p:ext>
            </p:extLst>
          </p:nvPr>
        </p:nvGraphicFramePr>
        <p:xfrm>
          <a:off x="1348511" y="3844275"/>
          <a:ext cx="9490938" cy="1889760"/>
        </p:xfrm>
        <a:graphic>
          <a:graphicData uri="http://schemas.openxmlformats.org/drawingml/2006/table">
            <a:tbl>
              <a:tblPr firstRow="1" bandRow="1">
                <a:tableStyleId>{5C22544A-7EE6-4342-B048-85BDC9FD1C3A}</a:tableStyleId>
              </a:tblPr>
              <a:tblGrid>
                <a:gridCol w="2715489">
                  <a:extLst>
                    <a:ext uri="{9D8B030D-6E8A-4147-A177-3AD203B41FA5}">
                      <a16:colId xmlns:a16="http://schemas.microsoft.com/office/drawing/2014/main" val="2615886751"/>
                    </a:ext>
                  </a:extLst>
                </a:gridCol>
                <a:gridCol w="3187700">
                  <a:extLst>
                    <a:ext uri="{9D8B030D-6E8A-4147-A177-3AD203B41FA5}">
                      <a16:colId xmlns:a16="http://schemas.microsoft.com/office/drawing/2014/main" val="4219953483"/>
                    </a:ext>
                  </a:extLst>
                </a:gridCol>
                <a:gridCol w="3587749">
                  <a:extLst>
                    <a:ext uri="{9D8B030D-6E8A-4147-A177-3AD203B41FA5}">
                      <a16:colId xmlns:a16="http://schemas.microsoft.com/office/drawing/2014/main" val="2187752439"/>
                    </a:ext>
                  </a:extLst>
                </a:gridCol>
              </a:tblGrid>
              <a:tr h="741680">
                <a:tc>
                  <a:txBody>
                    <a:bodyPr/>
                    <a:lstStyle/>
                    <a:p>
                      <a:pPr algn="ctr"/>
                      <a:r>
                        <a:rPr kumimoji="1" lang="ja-JP" altLang="en-US" sz="2800" dirty="0" smtClean="0"/>
                        <a:t>集中管理サーバ</a:t>
                      </a:r>
                      <a:endParaRPr kumimoji="1" lang="ja-JP" alt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smtClean="0"/>
                        <a:t>運用者の存在する</a:t>
                      </a:r>
                    </a:p>
                    <a:p>
                      <a:pPr algn="ctr"/>
                      <a:r>
                        <a:rPr kumimoji="1" lang="ja-JP" altLang="en-US" sz="2800" dirty="0" smtClean="0"/>
                        <a:t>ブロックチェーン</a:t>
                      </a:r>
                      <a:endParaRPr kumimoji="1" lang="ja-JP" altLang="en-US" sz="2800" dirty="0"/>
                    </a:p>
                  </a:txBody>
                  <a:tcPr/>
                </a:tc>
                <a:tc>
                  <a:txBody>
                    <a:bodyPr/>
                    <a:lstStyle/>
                    <a:p>
                      <a:pPr algn="ctr"/>
                      <a:r>
                        <a:rPr kumimoji="1" lang="ja-JP" altLang="en-US" sz="2800" dirty="0" smtClean="0"/>
                        <a:t>運用者不在のパブリック・ブロックチェーン</a:t>
                      </a:r>
                      <a:endParaRPr kumimoji="1" lang="ja-JP" altLang="en-US" sz="2800" dirty="0"/>
                    </a:p>
                  </a:txBody>
                  <a:tcPr/>
                </a:tc>
                <a:extLst>
                  <a:ext uri="{0D108BD9-81ED-4DB2-BD59-A6C34878D82A}">
                    <a16:rowId xmlns:a16="http://schemas.microsoft.com/office/drawing/2014/main" val="2400282667"/>
                  </a:ext>
                </a:extLst>
              </a:tr>
              <a:tr h="370840">
                <a:tc>
                  <a:txBody>
                    <a:bodyPr/>
                    <a:lstStyle/>
                    <a:p>
                      <a:pPr algn="ctr"/>
                      <a:r>
                        <a:rPr kumimoji="1" lang="ja-JP" altLang="en-US" sz="2800" dirty="0" smtClean="0"/>
                        <a:t>〇</a:t>
                      </a:r>
                      <a:endParaRPr kumimoji="1" lang="ja-JP" altLang="en-US" sz="2800" dirty="0"/>
                    </a:p>
                  </a:txBody>
                  <a:tcPr/>
                </a:tc>
                <a:tc>
                  <a:txBody>
                    <a:bodyPr/>
                    <a:lstStyle/>
                    <a:p>
                      <a:pPr algn="ctr"/>
                      <a:r>
                        <a:rPr kumimoji="1" lang="ja-JP" altLang="en-US" sz="2800" dirty="0" smtClean="0"/>
                        <a:t>おそらく</a:t>
                      </a:r>
                      <a:r>
                        <a:rPr kumimoji="1" lang="ja-JP" altLang="en-US" sz="2800" dirty="0" err="1" smtClean="0"/>
                        <a:t>〇</a:t>
                      </a:r>
                      <a:endParaRPr kumimoji="1" lang="ja-JP" altLang="en-US" sz="2800" dirty="0"/>
                    </a:p>
                  </a:txBody>
                  <a:tcPr/>
                </a:tc>
                <a:tc>
                  <a:txBody>
                    <a:bodyPr/>
                    <a:lstStyle/>
                    <a:p>
                      <a:pPr algn="ctr"/>
                      <a:r>
                        <a:rPr kumimoji="1" lang="en-US" altLang="ja-JP" sz="2800" dirty="0" smtClean="0"/>
                        <a:t>×</a:t>
                      </a:r>
                      <a:endParaRPr kumimoji="1" lang="ja-JP" altLang="en-US" sz="2800" dirty="0"/>
                    </a:p>
                  </a:txBody>
                  <a:tcPr/>
                </a:tc>
                <a:extLst>
                  <a:ext uri="{0D108BD9-81ED-4DB2-BD59-A6C34878D82A}">
                    <a16:rowId xmlns:a16="http://schemas.microsoft.com/office/drawing/2014/main" val="2867946074"/>
                  </a:ext>
                </a:extLst>
              </a:tr>
            </a:tbl>
          </a:graphicData>
        </a:graphic>
      </p:graphicFrame>
    </p:spTree>
    <p:extLst>
      <p:ext uri="{BB962C8B-B14F-4D97-AF65-F5344CB8AC3E}">
        <p14:creationId xmlns:p14="http://schemas.microsoft.com/office/powerpoint/2010/main" val="3371018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ja-JP" altLang="en-US" dirty="0" smtClean="0"/>
              <a:t>③ 信頼可能性</a:t>
            </a:r>
            <a:br>
              <a:rPr lang="ja-JP" altLang="en-US" dirty="0" smtClean="0"/>
            </a:br>
            <a:r>
              <a:rPr lang="ja-JP" altLang="en-US" dirty="0" smtClean="0"/>
              <a:t>運用者不在のパブリック・ブロックチェーン</a:t>
            </a:r>
            <a:endParaRPr lang="en-GB" dirty="0"/>
          </a:p>
        </p:txBody>
      </p:sp>
      <p:sp>
        <p:nvSpPr>
          <p:cNvPr id="3" name="コンテンツ プレースホルダー 2"/>
          <p:cNvSpPr>
            <a:spLocks noGrp="1"/>
          </p:cNvSpPr>
          <p:nvPr>
            <p:ph idx="1"/>
          </p:nvPr>
        </p:nvSpPr>
        <p:spPr/>
        <p:txBody>
          <a:bodyPr>
            <a:normAutofit lnSpcReduction="10000"/>
          </a:bodyPr>
          <a:lstStyle/>
          <a:p>
            <a:r>
              <a:rPr lang="ja-JP" altLang="en-US" dirty="0"/>
              <a:t>運用</a:t>
            </a:r>
            <a:r>
              <a:rPr lang="ja-JP" altLang="en-US" dirty="0" smtClean="0"/>
              <a:t>者の統制不可能</a:t>
            </a:r>
            <a:r>
              <a:rPr lang="en-US" altLang="ja-JP" dirty="0"/>
              <a:t> </a:t>
            </a:r>
            <a:r>
              <a:rPr lang="ja-JP" altLang="en-US" dirty="0" smtClean="0"/>
              <a:t>→ 信頼可能性なしか</a:t>
            </a:r>
            <a:r>
              <a:rPr lang="en-US" altLang="ja-JP" dirty="0" smtClean="0"/>
              <a:t>?</a:t>
            </a:r>
            <a:endParaRPr lang="ja-JP" altLang="en-US" dirty="0" smtClean="0"/>
          </a:p>
          <a:p>
            <a:r>
              <a:rPr lang="en-US" altLang="ja-JP" dirty="0"/>
              <a:t>Trustless</a:t>
            </a:r>
            <a:r>
              <a:rPr lang="ja-JP" altLang="en-US" dirty="0"/>
              <a:t>の二つの辞書的意味</a:t>
            </a:r>
            <a:endParaRPr lang="en-US" altLang="ja-JP" dirty="0"/>
          </a:p>
          <a:p>
            <a:pPr lvl="1"/>
            <a:r>
              <a:rPr lang="en-US" altLang="ja-JP" dirty="0"/>
              <a:t>1. distrustful (</a:t>
            </a:r>
            <a:r>
              <a:rPr lang="ja-JP" altLang="en-US" dirty="0"/>
              <a:t>信頼を置かない</a:t>
            </a:r>
            <a:r>
              <a:rPr lang="en-US" altLang="ja-JP" dirty="0"/>
              <a:t>)</a:t>
            </a:r>
          </a:p>
          <a:p>
            <a:pPr lvl="1"/>
            <a:r>
              <a:rPr lang="en-US" altLang="ja-JP" dirty="0"/>
              <a:t>2. unreliable, untrustworthy (</a:t>
            </a:r>
            <a:r>
              <a:rPr lang="ja-JP" altLang="en-US" dirty="0"/>
              <a:t>信頼に値しない</a:t>
            </a:r>
            <a:r>
              <a:rPr lang="en-US" altLang="ja-JP" dirty="0"/>
              <a:t>)</a:t>
            </a:r>
            <a:endParaRPr lang="ja-JP" altLang="en-US" dirty="0"/>
          </a:p>
          <a:p>
            <a:r>
              <a:rPr lang="ja-JP" altLang="en-US" dirty="0"/>
              <a:t>「ブロックチェーンは、トラストレス」</a:t>
            </a:r>
          </a:p>
          <a:p>
            <a:pPr lvl="1"/>
            <a:r>
              <a:rPr lang="en-US" altLang="ja-JP" dirty="0"/>
              <a:t>1. = </a:t>
            </a:r>
            <a:r>
              <a:rPr lang="ja-JP" altLang="en-US" dirty="0" smtClean="0"/>
              <a:t>仲介者に</a:t>
            </a:r>
            <a:r>
              <a:rPr lang="ja-JP" altLang="en-US" dirty="0"/>
              <a:t>信頼を置かない。</a:t>
            </a:r>
            <a:endParaRPr lang="en-US" altLang="ja-JP" dirty="0"/>
          </a:p>
          <a:p>
            <a:pPr lvl="1"/>
            <a:r>
              <a:rPr lang="en-US" altLang="ja-JP" dirty="0"/>
              <a:t>2. </a:t>
            </a:r>
            <a:r>
              <a:rPr lang="ja-JP" altLang="en-US" dirty="0"/>
              <a:t>≠</a:t>
            </a:r>
            <a:r>
              <a:rPr lang="en-US" altLang="ja-JP" dirty="0"/>
              <a:t> </a:t>
            </a:r>
            <a:r>
              <a:rPr lang="ja-JP" altLang="en-US" dirty="0"/>
              <a:t>信頼に値しない。</a:t>
            </a:r>
          </a:p>
          <a:p>
            <a:pPr lvl="1"/>
            <a:r>
              <a:rPr lang="ja-JP" altLang="en-US" dirty="0" smtClean="0"/>
              <a:t>「</a:t>
            </a:r>
            <a:r>
              <a:rPr lang="ja-JP" altLang="en-US" dirty="0"/>
              <a:t>仲介者</a:t>
            </a:r>
            <a:r>
              <a:rPr lang="ja-JP" altLang="en-US" dirty="0" smtClean="0"/>
              <a:t>に</a:t>
            </a:r>
            <a:r>
              <a:rPr lang="ja-JP" altLang="en-US" dirty="0"/>
              <a:t>信頼を置かない」からこそ、むしろ「信頼に値する」</a:t>
            </a:r>
            <a:r>
              <a:rPr lang="ja-JP" altLang="en-US" dirty="0" smtClean="0"/>
              <a:t>。</a:t>
            </a:r>
          </a:p>
          <a:p>
            <a:r>
              <a:rPr lang="ja-JP" altLang="en-US" dirty="0" smtClean="0"/>
              <a:t>革新性 </a:t>
            </a:r>
            <a:r>
              <a:rPr lang="en-US" altLang="ja-JP" dirty="0" smtClean="0"/>
              <a:t>= </a:t>
            </a:r>
            <a:r>
              <a:rPr lang="ja-JP" altLang="en-US" dirty="0" smtClean="0"/>
              <a:t>仲介者</a:t>
            </a:r>
            <a:r>
              <a:rPr lang="ja-JP" altLang="ja-JP" dirty="0" smtClean="0"/>
              <a:t>を</a:t>
            </a:r>
            <a:r>
              <a:rPr lang="ja-JP" altLang="ja-JP" dirty="0"/>
              <a:t>排して、不特定多数の者の間で自律的に</a:t>
            </a:r>
            <a:r>
              <a:rPr lang="ja-JP" altLang="ja-JP" dirty="0" smtClean="0"/>
              <a:t>機能</a:t>
            </a:r>
            <a:r>
              <a:rPr lang="ja-JP" altLang="en-US" dirty="0" smtClean="0"/>
              <a:t>。</a:t>
            </a:r>
          </a:p>
          <a:p>
            <a:r>
              <a:rPr lang="ja-JP" altLang="en-US" dirty="0" smtClean="0"/>
              <a:t>発想のコペルニクス的転回</a:t>
            </a:r>
            <a:endParaRPr lang="en-GB" dirty="0"/>
          </a:p>
        </p:txBody>
      </p:sp>
    </p:spTree>
    <p:extLst>
      <p:ext uri="{BB962C8B-B14F-4D97-AF65-F5344CB8AC3E}">
        <p14:creationId xmlns:p14="http://schemas.microsoft.com/office/powerpoint/2010/main" val="337043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ja-JP" altLang="en-US" dirty="0" smtClean="0"/>
              <a:t>③ 信頼可能性</a:t>
            </a:r>
            <a:br>
              <a:rPr lang="ja-JP" altLang="en-US" dirty="0" smtClean="0"/>
            </a:br>
            <a:r>
              <a:rPr lang="ja-JP" altLang="en-US" dirty="0" smtClean="0"/>
              <a:t>運用者</a:t>
            </a:r>
            <a:r>
              <a:rPr lang="ja-JP" altLang="en-US" dirty="0"/>
              <a:t>不在のパブリック・ブロックチェーン</a:t>
            </a:r>
            <a:endParaRPr lang="en-GB" dirty="0"/>
          </a:p>
        </p:txBody>
      </p:sp>
      <p:sp>
        <p:nvSpPr>
          <p:cNvPr id="3" name="コンテンツ プレースホルダー 2"/>
          <p:cNvSpPr>
            <a:spLocks noGrp="1"/>
          </p:cNvSpPr>
          <p:nvPr>
            <p:ph idx="1"/>
          </p:nvPr>
        </p:nvSpPr>
        <p:spPr>
          <a:xfrm>
            <a:off x="789862" y="2079401"/>
            <a:ext cx="10515600" cy="4351338"/>
          </a:xfrm>
        </p:spPr>
        <p:txBody>
          <a:bodyPr>
            <a:normAutofit/>
          </a:bodyPr>
          <a:lstStyle/>
          <a:p>
            <a:r>
              <a:rPr lang="ja-JP" altLang="en-US" sz="3600" dirty="0"/>
              <a:t>紙媒体の有価</a:t>
            </a:r>
            <a:r>
              <a:rPr lang="ja-JP" altLang="en-US" sz="3600" dirty="0" smtClean="0"/>
              <a:t>証券も、仲介者のない相対取引 </a:t>
            </a:r>
            <a:r>
              <a:rPr lang="en-US" altLang="ja-JP" sz="3600" dirty="0" smtClean="0"/>
              <a:t>= </a:t>
            </a:r>
            <a:r>
              <a:rPr lang="ja-JP" altLang="en-US" sz="3600" dirty="0" smtClean="0"/>
              <a:t>トラストレス</a:t>
            </a:r>
          </a:p>
          <a:p>
            <a:r>
              <a:rPr lang="ja-JP" altLang="en-US" sz="3600" dirty="0" smtClean="0"/>
              <a:t>単一の債務についての複数請求を</a:t>
            </a:r>
            <a:r>
              <a:rPr lang="ja-JP" altLang="en-US" sz="3600" dirty="0"/>
              <a:t>媒体</a:t>
            </a:r>
            <a:r>
              <a:rPr lang="ja-JP" altLang="en-US" sz="3600" dirty="0" smtClean="0"/>
              <a:t>の</a:t>
            </a:r>
            <a:r>
              <a:rPr lang="ja-JP" altLang="en-US" sz="3600" dirty="0"/>
              <a:t>性質</a:t>
            </a:r>
            <a:r>
              <a:rPr lang="ja-JP" altLang="en-US" sz="3600" dirty="0" smtClean="0"/>
              <a:t>により防止</a:t>
            </a:r>
          </a:p>
          <a:p>
            <a:pPr lvl="1"/>
            <a:r>
              <a:rPr lang="ja-JP" altLang="en-US" sz="3200" dirty="0" smtClean="0"/>
              <a:t>紙媒体 ⇒ 原本の物理的占有</a:t>
            </a:r>
          </a:p>
          <a:p>
            <a:pPr lvl="1"/>
            <a:r>
              <a:rPr lang="ja-JP" altLang="en-US" sz="3200" dirty="0" smtClean="0"/>
              <a:t>ブロックチェーン ⇒ 電子的移転可能記録の特定と排他的支配</a:t>
            </a:r>
          </a:p>
        </p:txBody>
      </p:sp>
    </p:spTree>
    <p:extLst>
      <p:ext uri="{BB962C8B-B14F-4D97-AF65-F5344CB8AC3E}">
        <p14:creationId xmlns:p14="http://schemas.microsoft.com/office/powerpoint/2010/main" val="3433726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4000" dirty="0" smtClean="0"/>
              <a:t>③ 信頼可能性</a:t>
            </a:r>
            <a:br>
              <a:rPr lang="ja-JP" altLang="en-US" sz="4000" dirty="0" smtClean="0"/>
            </a:br>
            <a:r>
              <a:rPr lang="ja-JP" altLang="en-US" sz="4000" dirty="0" smtClean="0"/>
              <a:t>運用者</a:t>
            </a:r>
            <a:r>
              <a:rPr lang="ja-JP" altLang="en-US" sz="4000" dirty="0"/>
              <a:t>不在のパブリック・</a:t>
            </a:r>
            <a:r>
              <a:rPr lang="ja-JP" altLang="en-US" sz="4000" dirty="0" smtClean="0"/>
              <a:t>ブロックチェーン</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ja-JP" sz="3600" dirty="0"/>
              <a:t>「仲介者に信頼を置かない」ことは</a:t>
            </a:r>
            <a:r>
              <a:rPr lang="ja-JP" altLang="ja-JP" sz="3600" dirty="0" smtClean="0"/>
              <a:t>、</a:t>
            </a:r>
            <a:r>
              <a:rPr lang="ja-JP" altLang="en-US" sz="3600" dirty="0"/>
              <a:t>「信頼に値する仕組みである」</a:t>
            </a:r>
            <a:r>
              <a:rPr lang="ja-JP" altLang="en-US" sz="3600" dirty="0" smtClean="0"/>
              <a:t>ための</a:t>
            </a:r>
            <a:r>
              <a:rPr lang="ja-JP" altLang="ja-JP" sz="3600" dirty="0" smtClean="0"/>
              <a:t>十分</a:t>
            </a:r>
            <a:r>
              <a:rPr lang="ja-JP" altLang="ja-JP" sz="3600" dirty="0"/>
              <a:t>条件ではない</a:t>
            </a:r>
            <a:r>
              <a:rPr lang="ja-JP" altLang="ja-JP" sz="3600" dirty="0" smtClean="0"/>
              <a:t>。</a:t>
            </a:r>
            <a:endParaRPr lang="ja-JP" altLang="en-US" sz="3600" dirty="0" smtClean="0"/>
          </a:p>
          <a:p>
            <a:r>
              <a:rPr kumimoji="1" lang="ja-JP" altLang="en-US" sz="3600" dirty="0" smtClean="0"/>
              <a:t>信頼性の源泉 ⇒</a:t>
            </a:r>
            <a:r>
              <a:rPr kumimoji="1" lang="en-US" altLang="ja-JP" sz="3600" dirty="0" smtClean="0"/>
              <a:t> </a:t>
            </a:r>
            <a:r>
              <a:rPr kumimoji="1" lang="ja-JP" altLang="en-US" sz="3600" dirty="0" smtClean="0"/>
              <a:t>アルゴリズム</a:t>
            </a:r>
            <a:r>
              <a:rPr kumimoji="1" lang="en-US" altLang="ja-JP" sz="3600" dirty="0"/>
              <a:t> </a:t>
            </a:r>
            <a:r>
              <a:rPr kumimoji="1" lang="en-US" altLang="ja-JP" sz="3600" dirty="0" smtClean="0"/>
              <a:t>= </a:t>
            </a:r>
            <a:r>
              <a:rPr lang="ja-JP" altLang="ja-JP" sz="3600" dirty="0" smtClean="0"/>
              <a:t>プロトコル</a:t>
            </a:r>
            <a:r>
              <a:rPr lang="ja-JP" altLang="ja-JP" sz="3600" dirty="0"/>
              <a:t>設計とインセンティブ</a:t>
            </a:r>
            <a:r>
              <a:rPr lang="ja-JP" altLang="ja-JP" sz="3600" dirty="0" smtClean="0"/>
              <a:t>設計</a:t>
            </a:r>
            <a:r>
              <a:rPr lang="ja-JP" altLang="en-US" sz="3600" dirty="0" smtClean="0"/>
              <a:t>の</a:t>
            </a:r>
            <a:r>
              <a:rPr lang="ja-JP" altLang="ja-JP" sz="3600" dirty="0" smtClean="0"/>
              <a:t>組合せ</a:t>
            </a:r>
            <a:endParaRPr lang="ja-JP" altLang="en-US" sz="3600" dirty="0" smtClean="0"/>
          </a:p>
          <a:p>
            <a:r>
              <a:rPr lang="ja-JP" altLang="en-US" sz="3600" dirty="0" smtClean="0"/>
              <a:t>信頼性評価は</a:t>
            </a:r>
            <a:r>
              <a:rPr lang="ja-JP" altLang="en-US" sz="3600" dirty="0"/>
              <a:t>容易</a:t>
            </a:r>
            <a:r>
              <a:rPr lang="ja-JP" altLang="en-US" sz="3600" dirty="0" smtClean="0"/>
              <a:t>でない。</a:t>
            </a:r>
          </a:p>
          <a:p>
            <a:pPr lvl="1"/>
            <a:r>
              <a:rPr lang="ja-JP" altLang="en-US" sz="3200" dirty="0" smtClean="0"/>
              <a:t>プロ</a:t>
            </a:r>
            <a:r>
              <a:rPr lang="ja-JP" altLang="en-US" sz="3200" dirty="0"/>
              <a:t>トコル</a:t>
            </a:r>
            <a:r>
              <a:rPr lang="ja-JP" altLang="en-US" sz="3200" dirty="0" smtClean="0"/>
              <a:t>設計の堅牢性評価は技術的知識が必要。</a:t>
            </a:r>
          </a:p>
          <a:p>
            <a:pPr lvl="1"/>
            <a:r>
              <a:rPr lang="ja-JP" altLang="ja-JP" sz="3200" dirty="0"/>
              <a:t>インセンティブは外部要因の影響を受けて時間</a:t>
            </a:r>
            <a:r>
              <a:rPr lang="ja-JP" altLang="ja-JP" sz="3200" dirty="0" smtClean="0"/>
              <a:t>変化</a:t>
            </a:r>
            <a:r>
              <a:rPr lang="ja-JP" altLang="en-US" sz="3200" dirty="0" smtClean="0"/>
              <a:t>しうる。</a:t>
            </a:r>
            <a:endParaRPr kumimoji="1" lang="ja-JP" altLang="en-US" sz="3600" dirty="0"/>
          </a:p>
        </p:txBody>
      </p:sp>
    </p:spTree>
    <p:extLst>
      <p:ext uri="{BB962C8B-B14F-4D97-AF65-F5344CB8AC3E}">
        <p14:creationId xmlns:p14="http://schemas.microsoft.com/office/powerpoint/2010/main" val="3610674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ja-JP" altLang="en-US" dirty="0"/>
              <a:t>③ 信頼可能性</a:t>
            </a:r>
            <a:br>
              <a:rPr lang="ja-JP" altLang="en-US" dirty="0"/>
            </a:br>
            <a:r>
              <a:rPr lang="ja-JP" altLang="en-US" dirty="0" smtClean="0"/>
              <a:t>運用者</a:t>
            </a:r>
            <a:r>
              <a:rPr lang="ja-JP" altLang="en-US" dirty="0"/>
              <a:t>不在のパブリック・ブロックチェーン</a:t>
            </a:r>
            <a:endParaRPr lang="en-GB" dirty="0"/>
          </a:p>
        </p:txBody>
      </p:sp>
      <p:sp>
        <p:nvSpPr>
          <p:cNvPr id="3" name="コンテンツ プレースホルダー 2"/>
          <p:cNvSpPr>
            <a:spLocks noGrp="1"/>
          </p:cNvSpPr>
          <p:nvPr>
            <p:ph idx="1"/>
          </p:nvPr>
        </p:nvSpPr>
        <p:spPr>
          <a:xfrm>
            <a:off x="838200" y="1708727"/>
            <a:ext cx="10515600" cy="4468236"/>
          </a:xfrm>
        </p:spPr>
        <p:txBody>
          <a:bodyPr>
            <a:normAutofit fontScale="92500"/>
          </a:bodyPr>
          <a:lstStyle/>
          <a:p>
            <a:r>
              <a:rPr lang="en-US" altLang="ja-JP" dirty="0" smtClean="0"/>
              <a:t>POW</a:t>
            </a:r>
          </a:p>
          <a:p>
            <a:pPr lvl="1"/>
            <a:r>
              <a:rPr lang="ja-JP" altLang="en-US" dirty="0" smtClean="0"/>
              <a:t>ブロック</a:t>
            </a:r>
            <a:r>
              <a:rPr lang="ja-JP" altLang="en-US" dirty="0"/>
              <a:t>隠し持ち</a:t>
            </a:r>
            <a:r>
              <a:rPr lang="ja-JP" altLang="en-US" dirty="0" smtClean="0"/>
              <a:t>攻撃</a:t>
            </a:r>
          </a:p>
          <a:p>
            <a:endParaRPr lang="ja-JP" altLang="en-US" dirty="0"/>
          </a:p>
          <a:p>
            <a:endParaRPr lang="ja-JP" altLang="en-US" dirty="0" smtClean="0"/>
          </a:p>
          <a:p>
            <a:endParaRPr lang="ja-JP" altLang="en-US" dirty="0"/>
          </a:p>
          <a:p>
            <a:endParaRPr lang="ja-JP" altLang="en-US" dirty="0" smtClean="0"/>
          </a:p>
          <a:p>
            <a:pPr lvl="1"/>
            <a:endParaRPr lang="ja-JP" altLang="en-US" dirty="0" smtClean="0"/>
          </a:p>
          <a:p>
            <a:pPr lvl="1"/>
            <a:r>
              <a:rPr lang="ja-JP" altLang="ja-JP" dirty="0" smtClean="0"/>
              <a:t>環境</a:t>
            </a:r>
            <a:r>
              <a:rPr lang="ja-JP" altLang="ja-JP" dirty="0"/>
              <a:t>の変化により、攻撃を仕掛ける経済的な</a:t>
            </a:r>
            <a:r>
              <a:rPr lang="ja-JP" altLang="ja-JP" dirty="0" smtClean="0"/>
              <a:t>インセンティブ</a:t>
            </a:r>
            <a:r>
              <a:rPr lang="ja-JP" altLang="en-US" dirty="0" smtClean="0"/>
              <a:t>が高まった。</a:t>
            </a:r>
          </a:p>
          <a:p>
            <a:pPr lvl="1"/>
            <a:r>
              <a:rPr lang="ja-JP" altLang="en-US" dirty="0" smtClean="0"/>
              <a:t>実例あり。</a:t>
            </a:r>
            <a:endParaRPr lang="en-US" altLang="ja-JP" dirty="0" smtClean="0"/>
          </a:p>
          <a:p>
            <a:r>
              <a:rPr lang="ja-JP" altLang="en-US" dirty="0" smtClean="0"/>
              <a:t>他のアルゴリズムも一長一短</a:t>
            </a:r>
            <a:endParaRPr lang="en-GB" dirty="0"/>
          </a:p>
        </p:txBody>
      </p:sp>
      <p:sp>
        <p:nvSpPr>
          <p:cNvPr id="4" name="円柱 3"/>
          <p:cNvSpPr/>
          <p:nvPr/>
        </p:nvSpPr>
        <p:spPr>
          <a:xfrm rot="5400000">
            <a:off x="1949669" y="2751250"/>
            <a:ext cx="807281" cy="1948357"/>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
        <p:nvSpPr>
          <p:cNvPr id="5" name="円柱 4"/>
          <p:cNvSpPr/>
          <p:nvPr/>
        </p:nvSpPr>
        <p:spPr>
          <a:xfrm rot="2925123">
            <a:off x="3460849" y="3042091"/>
            <a:ext cx="168592" cy="750414"/>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円柱 5"/>
          <p:cNvSpPr/>
          <p:nvPr/>
        </p:nvSpPr>
        <p:spPr>
          <a:xfrm rot="5400000">
            <a:off x="4315966" y="2268957"/>
            <a:ext cx="807281" cy="1948357"/>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
        <p:nvSpPr>
          <p:cNvPr id="15" name="円柱 14"/>
          <p:cNvSpPr/>
          <p:nvPr/>
        </p:nvSpPr>
        <p:spPr>
          <a:xfrm rot="5400000">
            <a:off x="5787711" y="2956735"/>
            <a:ext cx="168592" cy="572801"/>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6" name="円柱 15"/>
          <p:cNvSpPr/>
          <p:nvPr/>
        </p:nvSpPr>
        <p:spPr>
          <a:xfrm rot="5400000">
            <a:off x="6671262" y="2268956"/>
            <a:ext cx="807281" cy="1948357"/>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
        <p:nvSpPr>
          <p:cNvPr id="14" name="円柱 13"/>
          <p:cNvSpPr/>
          <p:nvPr/>
        </p:nvSpPr>
        <p:spPr>
          <a:xfrm rot="7958177">
            <a:off x="3479148" y="3649422"/>
            <a:ext cx="135643" cy="798103"/>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1" name="円柱 20"/>
          <p:cNvSpPr/>
          <p:nvPr/>
        </p:nvSpPr>
        <p:spPr>
          <a:xfrm rot="5400000">
            <a:off x="4315966" y="3342152"/>
            <a:ext cx="807281" cy="1948357"/>
          </a:xfrm>
          <a:prstGeom prst="can">
            <a:avLst/>
          </a:prstGeom>
          <a:noFill/>
          <a:ln>
            <a:solidFill>
              <a:srgbClr val="C00000"/>
            </a:solidFill>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
        <p:nvSpPr>
          <p:cNvPr id="22" name="円柱 21"/>
          <p:cNvSpPr/>
          <p:nvPr/>
        </p:nvSpPr>
        <p:spPr>
          <a:xfrm rot="5400000">
            <a:off x="5861053" y="4029930"/>
            <a:ext cx="168592" cy="572801"/>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4" name="円柱 23"/>
          <p:cNvSpPr/>
          <p:nvPr/>
        </p:nvSpPr>
        <p:spPr>
          <a:xfrm rot="5400000">
            <a:off x="6671262" y="3342151"/>
            <a:ext cx="807281" cy="1948357"/>
          </a:xfrm>
          <a:prstGeom prst="can">
            <a:avLst/>
          </a:prstGeom>
          <a:noFill/>
          <a:ln>
            <a:solidFill>
              <a:srgbClr val="C00000"/>
            </a:solidFill>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
        <p:nvSpPr>
          <p:cNvPr id="25" name="円柱 24"/>
          <p:cNvSpPr/>
          <p:nvPr/>
        </p:nvSpPr>
        <p:spPr>
          <a:xfrm rot="5400000">
            <a:off x="8180909" y="4029931"/>
            <a:ext cx="168592" cy="572801"/>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6" name="円柱 25"/>
          <p:cNvSpPr/>
          <p:nvPr/>
        </p:nvSpPr>
        <p:spPr>
          <a:xfrm rot="5400000">
            <a:off x="9026558" y="3369860"/>
            <a:ext cx="807281" cy="1948357"/>
          </a:xfrm>
          <a:prstGeom prst="can">
            <a:avLst/>
          </a:prstGeom>
          <a:noFill/>
          <a:ln>
            <a:solidFill>
              <a:srgbClr val="C00000"/>
            </a:solidFill>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dirty="0" smtClean="0"/>
              <a:t>取引履歴</a:t>
            </a:r>
            <a:endParaRPr lang="en-GB" dirty="0"/>
          </a:p>
        </p:txBody>
      </p:sp>
    </p:spTree>
    <p:extLst>
      <p:ext uri="{BB962C8B-B14F-4D97-AF65-F5344CB8AC3E}">
        <p14:creationId xmlns:p14="http://schemas.microsoft.com/office/powerpoint/2010/main" val="1182923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6000" dirty="0" smtClean="0"/>
              <a:t>モデル法の目的と対象</a:t>
            </a:r>
            <a:endParaRPr lang="en-GB" sz="6000" dirty="0"/>
          </a:p>
        </p:txBody>
      </p:sp>
      <p:sp>
        <p:nvSpPr>
          <p:cNvPr id="3" name="コンテンツ プレースホルダー 2"/>
          <p:cNvSpPr>
            <a:spLocks noGrp="1"/>
          </p:cNvSpPr>
          <p:nvPr>
            <p:ph idx="1"/>
          </p:nvPr>
        </p:nvSpPr>
        <p:spPr/>
        <p:txBody>
          <a:bodyPr>
            <a:normAutofit fontScale="92500" lnSpcReduction="10000"/>
          </a:bodyPr>
          <a:lstStyle/>
          <a:p>
            <a:r>
              <a:rPr lang="en-GB" sz="4800" dirty="0"/>
              <a:t>Model Law on Electronic Transferable </a:t>
            </a:r>
            <a:r>
              <a:rPr lang="en-GB" sz="4800" dirty="0" smtClean="0"/>
              <a:t>Records</a:t>
            </a:r>
            <a:endParaRPr lang="ja-JP" altLang="en-US" sz="4800" dirty="0" smtClean="0"/>
          </a:p>
          <a:p>
            <a:r>
              <a:rPr lang="ja-JP" altLang="en-US" sz="4800" dirty="0" smtClean="0"/>
              <a:t>有価</a:t>
            </a:r>
            <a:r>
              <a:rPr lang="ja-JP" altLang="en-US" sz="4800" dirty="0"/>
              <a:t>証券と電子の世界を</a:t>
            </a:r>
            <a:r>
              <a:rPr lang="ja-JP" altLang="en-US" sz="4800" dirty="0" smtClean="0"/>
              <a:t>架橋</a:t>
            </a:r>
          </a:p>
          <a:p>
            <a:r>
              <a:rPr lang="ja-JP" altLang="en-US" sz="4800" dirty="0" smtClean="0"/>
              <a:t>譲渡</a:t>
            </a:r>
            <a:r>
              <a:rPr lang="ja-JP" altLang="en-US" sz="4800" dirty="0"/>
              <a:t>可能書類・</a:t>
            </a:r>
            <a:r>
              <a:rPr lang="ja-JP" altLang="en-US" sz="4800" dirty="0" smtClean="0"/>
              <a:t>証券</a:t>
            </a:r>
            <a:r>
              <a:rPr lang="en-US" altLang="ja-JP" sz="4800" dirty="0" smtClean="0"/>
              <a:t>(transferable document or instrument)</a:t>
            </a:r>
            <a:r>
              <a:rPr lang="ja-JP" altLang="en-US" sz="4800" dirty="0" smtClean="0"/>
              <a:t> </a:t>
            </a:r>
            <a:r>
              <a:rPr lang="ja-JP" altLang="en-US" sz="4800" dirty="0"/>
              <a:t>≒ 有価</a:t>
            </a:r>
            <a:r>
              <a:rPr lang="ja-JP" altLang="en-US" sz="4800" dirty="0" smtClean="0"/>
              <a:t>証券</a:t>
            </a:r>
          </a:p>
          <a:p>
            <a:r>
              <a:rPr lang="ja-JP" altLang="en-US" sz="4800" dirty="0"/>
              <a:t>改正後</a:t>
            </a:r>
            <a:r>
              <a:rPr lang="ja-JP" altLang="en-US" sz="4800" dirty="0" smtClean="0"/>
              <a:t>民法第</a:t>
            </a:r>
            <a:r>
              <a:rPr lang="en-US" altLang="ja-JP" sz="4800" dirty="0" smtClean="0"/>
              <a:t>3</a:t>
            </a:r>
            <a:r>
              <a:rPr lang="ja-JP" altLang="en-US" sz="4800" dirty="0"/>
              <a:t>編「債権</a:t>
            </a:r>
            <a:r>
              <a:rPr lang="ja-JP" altLang="en-US" sz="4800" dirty="0" smtClean="0"/>
              <a:t>」→ 第</a:t>
            </a:r>
            <a:r>
              <a:rPr lang="en-US" altLang="ja-JP" sz="4800" dirty="0" smtClean="0"/>
              <a:t>1</a:t>
            </a:r>
            <a:r>
              <a:rPr lang="ja-JP" altLang="en-US" sz="4800" dirty="0"/>
              <a:t>章「総則</a:t>
            </a:r>
            <a:r>
              <a:rPr lang="ja-JP" altLang="en-US" sz="4800" dirty="0" smtClean="0"/>
              <a:t>」→ 第七節</a:t>
            </a:r>
            <a:r>
              <a:rPr lang="ja-JP" altLang="en-US" sz="4800" dirty="0"/>
              <a:t>「有価証券」</a:t>
            </a:r>
            <a:endParaRPr lang="en-US" altLang="ja-JP" sz="4800" dirty="0" smtClean="0"/>
          </a:p>
          <a:p>
            <a:endParaRPr lang="ja-JP" altLang="en-US" sz="4800" dirty="0" smtClean="0"/>
          </a:p>
          <a:p>
            <a:endParaRPr lang="ja-JP" altLang="en-US" sz="4800" dirty="0" smtClean="0"/>
          </a:p>
          <a:p>
            <a:endParaRPr lang="en-GB" sz="4800" dirty="0"/>
          </a:p>
        </p:txBody>
      </p:sp>
    </p:spTree>
    <p:extLst>
      <p:ext uri="{BB962C8B-B14F-4D97-AF65-F5344CB8AC3E}">
        <p14:creationId xmlns:p14="http://schemas.microsoft.com/office/powerpoint/2010/main" val="153651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ja-JP" altLang="en-US" dirty="0"/>
              <a:t>③ 信頼可能性</a:t>
            </a:r>
            <a:br>
              <a:rPr lang="ja-JP" altLang="en-US" dirty="0"/>
            </a:br>
            <a:r>
              <a:rPr lang="ja-JP" altLang="en-US" dirty="0" smtClean="0"/>
              <a:t>運用者</a:t>
            </a:r>
            <a:r>
              <a:rPr lang="ja-JP" altLang="en-US" dirty="0"/>
              <a:t>不在のパブリック・ブロックチェーン</a:t>
            </a:r>
            <a:endParaRPr lang="en-GB" dirty="0"/>
          </a:p>
        </p:txBody>
      </p:sp>
      <p:sp>
        <p:nvSpPr>
          <p:cNvPr id="3" name="コンテンツ プレースホルダー 2"/>
          <p:cNvSpPr>
            <a:spLocks noGrp="1"/>
          </p:cNvSpPr>
          <p:nvPr>
            <p:ph idx="1"/>
          </p:nvPr>
        </p:nvSpPr>
        <p:spPr/>
        <p:txBody>
          <a:bodyPr>
            <a:normAutofit/>
          </a:bodyPr>
          <a:lstStyle/>
          <a:p>
            <a:r>
              <a:rPr lang="ja-JP" altLang="en-US" sz="3600" dirty="0"/>
              <a:t>紙媒体の有価</a:t>
            </a:r>
            <a:r>
              <a:rPr lang="ja-JP" altLang="en-US" sz="3600" dirty="0" smtClean="0"/>
              <a:t>証券にも脆弱性</a:t>
            </a:r>
          </a:p>
          <a:p>
            <a:pPr lvl="1"/>
            <a:r>
              <a:rPr lang="ja-JP" altLang="en-US" sz="3200" dirty="0" smtClean="0"/>
              <a:t>高性能複写機、複本発行の実務、盗用のおそれ</a:t>
            </a:r>
          </a:p>
          <a:p>
            <a:pPr lvl="1"/>
            <a:r>
              <a:rPr lang="ja-JP" altLang="en-US" sz="3200" dirty="0" smtClean="0"/>
              <a:t>法は、紙媒体の信頼可能性を認めつつ、盗用等に対処</a:t>
            </a:r>
          </a:p>
          <a:p>
            <a:r>
              <a:rPr lang="ja-JP" altLang="en-US" sz="3600" dirty="0" smtClean="0"/>
              <a:t>ある程度の</a:t>
            </a:r>
            <a:r>
              <a:rPr lang="ja-JP" altLang="ja-JP" sz="3600" dirty="0" smtClean="0"/>
              <a:t>脆弱性と</a:t>
            </a:r>
            <a:r>
              <a:rPr lang="ja-JP" altLang="en-US" sz="3600" dirty="0" smtClean="0"/>
              <a:t>は</a:t>
            </a:r>
            <a:r>
              <a:rPr lang="ja-JP" altLang="ja-JP" sz="3600" dirty="0" smtClean="0"/>
              <a:t>共生</a:t>
            </a:r>
            <a:r>
              <a:rPr lang="ja-JP" altLang="en-US" sz="3600" dirty="0" smtClean="0"/>
              <a:t>せざるを得ない。</a:t>
            </a:r>
          </a:p>
          <a:p>
            <a:r>
              <a:rPr lang="ja-JP" altLang="ja-JP" sz="3600" dirty="0" smtClean="0"/>
              <a:t>「</a:t>
            </a:r>
            <a:r>
              <a:rPr lang="ja-JP" altLang="ja-JP" sz="3600" dirty="0"/>
              <a:t>機能を果たすために相当な</a:t>
            </a:r>
            <a:r>
              <a:rPr lang="ja-JP" altLang="ja-JP" sz="3600" dirty="0" smtClean="0"/>
              <a:t>程度」</a:t>
            </a:r>
            <a:r>
              <a:rPr lang="en-GB" altLang="ja-JP" sz="3600" dirty="0" smtClean="0"/>
              <a:t>(</a:t>
            </a:r>
            <a:r>
              <a:rPr lang="ja-JP" altLang="ja-JP" sz="3600" dirty="0" smtClean="0"/>
              <a:t>モデル法第</a:t>
            </a:r>
            <a:r>
              <a:rPr lang="en-GB" altLang="ja-JP" sz="3600" dirty="0" smtClean="0"/>
              <a:t>12</a:t>
            </a:r>
            <a:r>
              <a:rPr lang="ja-JP" altLang="ja-JP" sz="3600" dirty="0"/>
              <a:t>条</a:t>
            </a:r>
            <a:r>
              <a:rPr lang="en-GB" altLang="ja-JP" sz="3600" dirty="0"/>
              <a:t>(a</a:t>
            </a:r>
            <a:r>
              <a:rPr lang="en-GB" altLang="ja-JP" sz="3600" dirty="0" smtClean="0"/>
              <a:t>))</a:t>
            </a:r>
            <a:r>
              <a:rPr lang="ja-JP" altLang="ja-JP" sz="3600" dirty="0"/>
              <a:t>の信頼</a:t>
            </a:r>
            <a:r>
              <a:rPr lang="ja-JP" altLang="ja-JP" sz="3600" dirty="0" smtClean="0"/>
              <a:t>可能性を</a:t>
            </a:r>
            <a:r>
              <a:rPr lang="ja-JP" altLang="ja-JP" sz="3600" dirty="0"/>
              <a:t>適時に</a:t>
            </a:r>
            <a:r>
              <a:rPr lang="ja-JP" altLang="ja-JP" sz="3600" dirty="0" smtClean="0"/>
              <a:t>判断</a:t>
            </a:r>
            <a:endParaRPr lang="en-GB" sz="3600" dirty="0"/>
          </a:p>
        </p:txBody>
      </p:sp>
    </p:spTree>
    <p:extLst>
      <p:ext uri="{BB962C8B-B14F-4D97-AF65-F5344CB8AC3E}">
        <p14:creationId xmlns:p14="http://schemas.microsoft.com/office/powerpoint/2010/main" val="2047552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国際私法問題</a:t>
            </a:r>
            <a:br>
              <a:rPr kumimoji="1" lang="ja-JP" altLang="en-US" dirty="0" smtClean="0"/>
            </a:br>
            <a:r>
              <a:rPr kumimoji="1" lang="ja-JP" altLang="en-US" dirty="0" smtClean="0"/>
              <a:t>仮想事例に即して</a:t>
            </a:r>
            <a:endParaRPr kumimoji="1" lang="ja-JP" altLang="en-US" dirty="0"/>
          </a:p>
        </p:txBody>
      </p:sp>
      <p:sp>
        <p:nvSpPr>
          <p:cNvPr id="3" name="コンテンツ プレースホルダー 2"/>
          <p:cNvSpPr>
            <a:spLocks noGrp="1"/>
          </p:cNvSpPr>
          <p:nvPr>
            <p:ph idx="1"/>
          </p:nvPr>
        </p:nvSpPr>
        <p:spPr/>
        <p:txBody>
          <a:bodyPr>
            <a:noAutofit/>
          </a:bodyPr>
          <a:lstStyle/>
          <a:p>
            <a:r>
              <a:rPr lang="ja-JP" altLang="ja-JP" sz="3200" dirty="0"/>
              <a:t>運送品の物権の得喪と</a:t>
            </a:r>
            <a:r>
              <a:rPr lang="ja-JP" altLang="ja-JP" sz="3200" dirty="0" smtClean="0"/>
              <a:t>効力</a:t>
            </a:r>
            <a:r>
              <a:rPr lang="en-US" altLang="ja-JP" sz="3200" dirty="0" smtClean="0"/>
              <a:t> </a:t>
            </a:r>
            <a:r>
              <a:rPr lang="ja-JP" altLang="en-US" sz="3200" dirty="0" smtClean="0"/>
              <a:t>⇒</a:t>
            </a:r>
            <a:r>
              <a:rPr lang="ja-JP" altLang="ja-JP" sz="3200" dirty="0" smtClean="0"/>
              <a:t>「</a:t>
            </a:r>
            <a:r>
              <a:rPr lang="ja-JP" altLang="ja-JP" sz="3200" dirty="0"/>
              <a:t>目的物の所在地法」</a:t>
            </a:r>
            <a:r>
              <a:rPr lang="en-GB" altLang="ja-JP" sz="3200" dirty="0" smtClean="0"/>
              <a:t>(</a:t>
            </a:r>
            <a:r>
              <a:rPr lang="ja-JP" altLang="ja-JP" sz="3200" dirty="0"/>
              <a:t>通則法</a:t>
            </a:r>
            <a:r>
              <a:rPr lang="en-GB" altLang="ja-JP" sz="3200" dirty="0"/>
              <a:t>13</a:t>
            </a:r>
            <a:r>
              <a:rPr lang="ja-JP" altLang="ja-JP" sz="3200" dirty="0"/>
              <a:t>条</a:t>
            </a:r>
            <a:r>
              <a:rPr lang="en-GB" altLang="ja-JP" sz="3200" dirty="0" smtClean="0"/>
              <a:t>)</a:t>
            </a:r>
            <a:r>
              <a:rPr lang="ja-JP" altLang="en-US" sz="3200" dirty="0" err="1" smtClean="0"/>
              <a:t>。</a:t>
            </a:r>
            <a:r>
              <a:rPr lang="ja-JP" altLang="en-US" sz="3200" dirty="0" smtClean="0"/>
              <a:t>ただし、</a:t>
            </a:r>
            <a:r>
              <a:rPr lang="ja-JP" altLang="ja-JP" sz="3200" dirty="0" smtClean="0"/>
              <a:t>運送中</a:t>
            </a:r>
            <a:r>
              <a:rPr lang="ja-JP" altLang="ja-JP" sz="3200" dirty="0"/>
              <a:t>の物については</a:t>
            </a:r>
            <a:r>
              <a:rPr lang="ja-JP" altLang="ja-JP" sz="3200" dirty="0" smtClean="0"/>
              <a:t>、仕向地法</a:t>
            </a:r>
            <a:r>
              <a:rPr lang="ja-JP" altLang="en-US" sz="3200" dirty="0" smtClean="0"/>
              <a:t>。</a:t>
            </a:r>
          </a:p>
          <a:p>
            <a:r>
              <a:rPr lang="ja-JP" altLang="ja-JP" sz="3200" dirty="0"/>
              <a:t>船荷証券の</a:t>
            </a:r>
            <a:r>
              <a:rPr lang="ja-JP" altLang="ja-JP" sz="3200" dirty="0" smtClean="0"/>
              <a:t>効力</a:t>
            </a:r>
            <a:r>
              <a:rPr lang="en-US" altLang="ja-JP" sz="3200" dirty="0" smtClean="0"/>
              <a:t> </a:t>
            </a:r>
            <a:r>
              <a:rPr lang="ja-JP" altLang="en-US" sz="3200" dirty="0" smtClean="0"/>
              <a:t>⇒ </a:t>
            </a:r>
            <a:r>
              <a:rPr lang="ja-JP" altLang="ja-JP" sz="3200" dirty="0" smtClean="0"/>
              <a:t>物権的</a:t>
            </a:r>
            <a:r>
              <a:rPr lang="ja-JP" altLang="ja-JP" sz="3200" dirty="0"/>
              <a:t>効力については目的物所在地法、債権的効力については運送品引渡請求権の</a:t>
            </a:r>
            <a:r>
              <a:rPr lang="ja-JP" altLang="ja-JP" sz="3200" dirty="0" smtClean="0"/>
              <a:t>準拠法</a:t>
            </a:r>
            <a:endParaRPr lang="en-US" altLang="ja-JP" sz="3200" dirty="0" smtClean="0"/>
          </a:p>
          <a:p>
            <a:r>
              <a:rPr lang="ja-JP" altLang="en-US" sz="3200" dirty="0" smtClean="0"/>
              <a:t>債権</a:t>
            </a:r>
            <a:r>
              <a:rPr lang="ja-JP" altLang="ja-JP" sz="3200" dirty="0" smtClean="0"/>
              <a:t>が電子</a:t>
            </a:r>
            <a:r>
              <a:rPr lang="ja-JP" altLang="ja-JP" sz="3200" dirty="0"/>
              <a:t>記録に表章され得るか、表章され得るとすると、どのような要件を充たす必要があるの</a:t>
            </a:r>
            <a:r>
              <a:rPr lang="ja-JP" altLang="ja-JP" sz="3200" dirty="0" smtClean="0"/>
              <a:t>か</a:t>
            </a:r>
            <a:r>
              <a:rPr lang="en-US" altLang="ja-JP" sz="3200" dirty="0" smtClean="0"/>
              <a:t>(</a:t>
            </a:r>
            <a:r>
              <a:rPr lang="ja-JP" altLang="en-US" sz="3200" dirty="0" smtClean="0"/>
              <a:t>モデル法の扱う問題</a:t>
            </a:r>
            <a:r>
              <a:rPr lang="en-US" altLang="ja-JP" sz="3200" dirty="0" smtClean="0"/>
              <a:t>) </a:t>
            </a:r>
            <a:r>
              <a:rPr lang="ja-JP" altLang="en-US" sz="3200" dirty="0" smtClean="0"/>
              <a:t>⇒ 当該債権の準拠法</a:t>
            </a:r>
            <a:r>
              <a:rPr lang="en-US" altLang="ja-JP" sz="3200" dirty="0" smtClean="0"/>
              <a:t>(</a:t>
            </a:r>
            <a:r>
              <a:rPr lang="ja-JP" altLang="en-US" sz="3200" dirty="0" smtClean="0"/>
              <a:t>運送品引渡請求権の場合は、運送契約の準拠法</a:t>
            </a:r>
            <a:r>
              <a:rPr lang="en-US" altLang="ja-JP" sz="3200" dirty="0" smtClean="0"/>
              <a:t>)</a:t>
            </a:r>
            <a:endParaRPr kumimoji="1" lang="ja-JP" altLang="en-US" sz="3200" dirty="0"/>
          </a:p>
        </p:txBody>
      </p:sp>
    </p:spTree>
    <p:extLst>
      <p:ext uri="{BB962C8B-B14F-4D97-AF65-F5344CB8AC3E}">
        <p14:creationId xmlns:p14="http://schemas.microsoft.com/office/powerpoint/2010/main" val="2476223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結語</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パブリック・ブロックチェーンの</a:t>
            </a:r>
            <a:r>
              <a:rPr lang="ja-JP" altLang="ja-JP" dirty="0" smtClean="0"/>
              <a:t>ユースケース</a:t>
            </a:r>
            <a:endParaRPr kumimoji="1" lang="ja-JP" altLang="en-US" dirty="0"/>
          </a:p>
        </p:txBody>
      </p:sp>
      <p:graphicFrame>
        <p:nvGraphicFramePr>
          <p:cNvPr id="4" name="コンテンツ プレースホルダー 3"/>
          <p:cNvGraphicFramePr>
            <a:graphicFrameLocks/>
          </p:cNvGraphicFramePr>
          <p:nvPr>
            <p:extLst>
              <p:ext uri="{D42A27DB-BD31-4B8C-83A1-F6EECF244321}">
                <p14:modId xmlns:p14="http://schemas.microsoft.com/office/powerpoint/2010/main" val="409811288"/>
              </p:ext>
            </p:extLst>
          </p:nvPr>
        </p:nvGraphicFramePr>
        <p:xfrm>
          <a:off x="912091" y="2472171"/>
          <a:ext cx="10515600" cy="2926080"/>
        </p:xfrm>
        <a:graphic>
          <a:graphicData uri="http://schemas.openxmlformats.org/drawingml/2006/table">
            <a:tbl>
              <a:tblPr firstRow="1" bandRow="1">
                <a:tableStyleId>{5940675A-B579-460E-94D1-54222C63F5DA}</a:tableStyleId>
              </a:tblPr>
              <a:tblGrid>
                <a:gridCol w="1886527">
                  <a:extLst>
                    <a:ext uri="{9D8B030D-6E8A-4147-A177-3AD203B41FA5}">
                      <a16:colId xmlns:a16="http://schemas.microsoft.com/office/drawing/2014/main" val="3066486517"/>
                    </a:ext>
                  </a:extLst>
                </a:gridCol>
                <a:gridCol w="5123873">
                  <a:extLst>
                    <a:ext uri="{9D8B030D-6E8A-4147-A177-3AD203B41FA5}">
                      <a16:colId xmlns:a16="http://schemas.microsoft.com/office/drawing/2014/main" val="2441341972"/>
                    </a:ext>
                  </a:extLst>
                </a:gridCol>
                <a:gridCol w="3505200">
                  <a:extLst>
                    <a:ext uri="{9D8B030D-6E8A-4147-A177-3AD203B41FA5}">
                      <a16:colId xmlns:a16="http://schemas.microsoft.com/office/drawing/2014/main" val="940038776"/>
                    </a:ext>
                  </a:extLst>
                </a:gridCol>
              </a:tblGrid>
              <a:tr h="370840">
                <a:tc>
                  <a:txBody>
                    <a:bodyPr/>
                    <a:lstStyle/>
                    <a:p>
                      <a:r>
                        <a:rPr kumimoji="1" lang="ja-JP" altLang="en-US" sz="2800" dirty="0" smtClean="0"/>
                        <a:t>仮想通貨</a:t>
                      </a:r>
                      <a:endParaRPr kumimoji="1" lang="ja-JP" altLang="en-US" sz="2800" dirty="0"/>
                    </a:p>
                  </a:txBody>
                  <a:tcPr>
                    <a:solidFill>
                      <a:schemeClr val="accent1">
                        <a:lumMod val="20000"/>
                        <a:lumOff val="80000"/>
                      </a:schemeClr>
                    </a:solidFill>
                  </a:tcPr>
                </a:tc>
                <a:tc>
                  <a:txBody>
                    <a:bodyPr/>
                    <a:lstStyle/>
                    <a:p>
                      <a:r>
                        <a:rPr kumimoji="1" lang="ja-JP" altLang="en-US" sz="2800" dirty="0" smtClean="0"/>
                        <a:t>支払手段</a:t>
                      </a:r>
                    </a:p>
                    <a:p>
                      <a:r>
                        <a:rPr kumimoji="1" lang="ja-JP" altLang="en-US" sz="2800" dirty="0" smtClean="0"/>
                        <a:t>価値の貯蔵手段</a:t>
                      </a:r>
                      <a:endParaRPr kumimoji="1" lang="ja-JP" altLang="en-US" sz="2800" dirty="0"/>
                    </a:p>
                  </a:txBody>
                  <a:tcPr/>
                </a:tc>
                <a:tc>
                  <a:txBody>
                    <a:bodyPr/>
                    <a:lstStyle/>
                    <a:p>
                      <a:r>
                        <a:rPr kumimoji="1" lang="ja-JP" altLang="en-US" sz="2800" dirty="0" smtClean="0"/>
                        <a:t>マネーロンダリング規制</a:t>
                      </a:r>
                      <a:endParaRPr kumimoji="1" lang="ja-JP" altLang="en-US" sz="2800" dirty="0"/>
                    </a:p>
                  </a:txBody>
                  <a:tcPr/>
                </a:tc>
                <a:extLst>
                  <a:ext uri="{0D108BD9-81ED-4DB2-BD59-A6C34878D82A}">
                    <a16:rowId xmlns:a16="http://schemas.microsoft.com/office/drawing/2014/main" val="458279254"/>
                  </a:ext>
                </a:extLst>
              </a:tr>
              <a:tr h="370840">
                <a:tc>
                  <a:txBody>
                    <a:bodyPr/>
                    <a:lstStyle/>
                    <a:p>
                      <a:r>
                        <a:rPr kumimoji="1" lang="en-US" altLang="ja-JP" sz="2800" dirty="0" smtClean="0"/>
                        <a:t>ICO</a:t>
                      </a:r>
                      <a:endParaRPr kumimoji="1" lang="ja-JP" altLang="en-US" sz="2800" dirty="0"/>
                    </a:p>
                  </a:txBody>
                  <a:tcPr>
                    <a:solidFill>
                      <a:schemeClr val="accent1">
                        <a:lumMod val="20000"/>
                        <a:lumOff val="80000"/>
                      </a:schemeClr>
                    </a:solidFill>
                  </a:tcPr>
                </a:tc>
                <a:tc>
                  <a:txBody>
                    <a:bodyPr/>
                    <a:lstStyle/>
                    <a:p>
                      <a:r>
                        <a:rPr kumimoji="1" lang="ja-JP" altLang="en-US" sz="2800" dirty="0" smtClean="0"/>
                        <a:t>世界中から円滑に資金調達</a:t>
                      </a:r>
                      <a:endParaRPr kumimoji="1" lang="ja-JP" altLang="en-US" sz="2800" dirty="0"/>
                    </a:p>
                  </a:txBody>
                  <a:tcPr/>
                </a:tc>
                <a:tc>
                  <a:txBody>
                    <a:bodyPr/>
                    <a:lstStyle/>
                    <a:p>
                      <a:r>
                        <a:rPr kumimoji="1" lang="ja-JP" altLang="en-US" sz="2800" dirty="0" smtClean="0"/>
                        <a:t>証券規制</a:t>
                      </a:r>
                      <a:endParaRPr kumimoji="1" lang="ja-JP" altLang="en-US" sz="2800" dirty="0"/>
                    </a:p>
                  </a:txBody>
                  <a:tcPr/>
                </a:tc>
                <a:extLst>
                  <a:ext uri="{0D108BD9-81ED-4DB2-BD59-A6C34878D82A}">
                    <a16:rowId xmlns:a16="http://schemas.microsoft.com/office/drawing/2014/main" val="4273645541"/>
                  </a:ext>
                </a:extLst>
              </a:tr>
              <a:tr h="457200">
                <a:tc rowSpan="2">
                  <a:txBody>
                    <a:bodyPr/>
                    <a:lstStyle/>
                    <a:p>
                      <a:r>
                        <a:rPr kumimoji="1" lang="ja-JP" altLang="en-US" sz="2800" dirty="0" smtClean="0"/>
                        <a:t>有価証券</a:t>
                      </a:r>
                      <a:endParaRPr kumimoji="1" lang="ja-JP" altLang="en-US" sz="2800" dirty="0"/>
                    </a:p>
                  </a:txBody>
                  <a:tcPr>
                    <a:solidFill>
                      <a:schemeClr val="accent1">
                        <a:lumMod val="20000"/>
                        <a:lumOff val="80000"/>
                      </a:schemeClr>
                    </a:solidFill>
                  </a:tcPr>
                </a:tc>
                <a:tc>
                  <a:txBody>
                    <a:bodyPr/>
                    <a:lstStyle/>
                    <a:p>
                      <a:r>
                        <a:rPr kumimoji="1" lang="ja-JP" altLang="en-US" sz="2800" dirty="0" smtClean="0"/>
                        <a:t>船荷証券</a:t>
                      </a:r>
                    </a:p>
                  </a:txBody>
                  <a:tcPr/>
                </a:tc>
                <a:tc>
                  <a:txBody>
                    <a:bodyPr/>
                    <a:lstStyle/>
                    <a:p>
                      <a:r>
                        <a:rPr kumimoji="1" lang="ja-JP" altLang="en-US" sz="2800" dirty="0" smtClean="0"/>
                        <a:t>モデル法</a:t>
                      </a:r>
                      <a:endParaRPr kumimoji="1" lang="ja-JP" altLang="en-US" sz="2800" dirty="0"/>
                    </a:p>
                  </a:txBody>
                  <a:tcPr/>
                </a:tc>
                <a:extLst>
                  <a:ext uri="{0D108BD9-81ED-4DB2-BD59-A6C34878D82A}">
                    <a16:rowId xmlns:a16="http://schemas.microsoft.com/office/drawing/2014/main" val="2127574814"/>
                  </a:ext>
                </a:extLst>
              </a:tr>
              <a:tr h="45720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smtClean="0"/>
                        <a:t>社債券、株券</a:t>
                      </a:r>
                      <a:r>
                        <a:rPr kumimoji="1" lang="en-US" altLang="ja-JP" sz="2800" dirty="0" smtClean="0"/>
                        <a:t>(</a:t>
                      </a:r>
                      <a:r>
                        <a:rPr kumimoji="1" lang="ja-JP" altLang="en-US" sz="2800" dirty="0" smtClean="0"/>
                        <a:t>セキュリティートークン</a:t>
                      </a:r>
                      <a:r>
                        <a:rPr kumimoji="1" lang="en-US" altLang="ja-JP" sz="2800" dirty="0" smtClean="0"/>
                        <a:t>)</a:t>
                      </a:r>
                      <a:endParaRPr kumimoji="1" lang="ja-JP" altLang="en-US" sz="2800" dirty="0" smtClean="0"/>
                    </a:p>
                  </a:txBody>
                  <a:tcPr/>
                </a:tc>
                <a:tc>
                  <a:txBody>
                    <a:bodyPr/>
                    <a:lstStyle/>
                    <a:p>
                      <a:r>
                        <a:rPr kumimoji="1" lang="ja-JP" altLang="en-US" sz="2800" dirty="0" smtClean="0"/>
                        <a:t>モデル法の対象外</a:t>
                      </a:r>
                      <a:endParaRPr kumimoji="1" lang="ja-JP" altLang="en-US" sz="2800" dirty="0"/>
                    </a:p>
                  </a:txBody>
                  <a:tcPr/>
                </a:tc>
                <a:extLst>
                  <a:ext uri="{0D108BD9-81ED-4DB2-BD59-A6C34878D82A}">
                    <a16:rowId xmlns:a16="http://schemas.microsoft.com/office/drawing/2014/main" val="1535239078"/>
                  </a:ext>
                </a:extLst>
              </a:tr>
            </a:tbl>
          </a:graphicData>
        </a:graphic>
      </p:graphicFrame>
    </p:spTree>
    <p:extLst>
      <p:ext uri="{BB962C8B-B14F-4D97-AF65-F5344CB8AC3E}">
        <p14:creationId xmlns:p14="http://schemas.microsoft.com/office/powerpoint/2010/main" val="184169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結語</a:t>
            </a:r>
            <a:br>
              <a:rPr kumimoji="1" lang="ja-JP" altLang="en-US" dirty="0" smtClean="0"/>
            </a:br>
            <a:r>
              <a:rPr kumimoji="1" lang="ja-JP" altLang="en-US" dirty="0"/>
              <a:t>法的な</a:t>
            </a:r>
            <a:r>
              <a:rPr kumimoji="1" lang="ja-JP" altLang="en-US" dirty="0" smtClean="0"/>
              <a:t>承認</a:t>
            </a:r>
            <a:endParaRPr kumimoji="1" lang="ja-JP" altLang="en-US" dirty="0"/>
          </a:p>
        </p:txBody>
      </p:sp>
      <p:sp>
        <p:nvSpPr>
          <p:cNvPr id="3" name="コンテンツ プレースホルダー 2"/>
          <p:cNvSpPr>
            <a:spLocks noGrp="1"/>
          </p:cNvSpPr>
          <p:nvPr>
            <p:ph idx="1"/>
          </p:nvPr>
        </p:nvSpPr>
        <p:spPr/>
        <p:txBody>
          <a:bodyPr>
            <a:normAutofit/>
          </a:bodyPr>
          <a:lstStyle/>
          <a:p>
            <a:endParaRPr lang="ja-JP" altLang="en-US" dirty="0" smtClean="0"/>
          </a:p>
          <a:p>
            <a:endParaRPr lang="ja-JP" altLang="en-US" dirty="0" smtClean="0"/>
          </a:p>
          <a:p>
            <a:endParaRPr lang="ja-JP" altLang="en-US" dirty="0" smtClean="0"/>
          </a:p>
          <a:p>
            <a:endParaRPr lang="ja-JP" altLang="en-US" dirty="0" smtClean="0"/>
          </a:p>
          <a:p>
            <a:endParaRPr lang="ja-JP" altLang="en-US" dirty="0"/>
          </a:p>
          <a:p>
            <a:endParaRPr lang="ja-JP" altLang="en-US" dirty="0" smtClean="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458593951"/>
              </p:ext>
            </p:extLst>
          </p:nvPr>
        </p:nvGraphicFramePr>
        <p:xfrm>
          <a:off x="838200" y="1952625"/>
          <a:ext cx="10605655" cy="3810000"/>
        </p:xfrm>
        <a:graphic>
          <a:graphicData uri="http://schemas.openxmlformats.org/drawingml/2006/table">
            <a:tbl>
              <a:tblPr firstRow="1" bandRow="1">
                <a:tableStyleId>{5940675A-B579-460E-94D1-54222C63F5DA}</a:tableStyleId>
              </a:tblPr>
              <a:tblGrid>
                <a:gridCol w="2843545">
                  <a:extLst>
                    <a:ext uri="{9D8B030D-6E8A-4147-A177-3AD203B41FA5}">
                      <a16:colId xmlns:a16="http://schemas.microsoft.com/office/drawing/2014/main" val="1851495415"/>
                    </a:ext>
                  </a:extLst>
                </a:gridCol>
                <a:gridCol w="1131556">
                  <a:extLst>
                    <a:ext uri="{9D8B030D-6E8A-4147-A177-3AD203B41FA5}">
                      <a16:colId xmlns:a16="http://schemas.microsoft.com/office/drawing/2014/main" val="4110659304"/>
                    </a:ext>
                  </a:extLst>
                </a:gridCol>
                <a:gridCol w="1968500">
                  <a:extLst>
                    <a:ext uri="{9D8B030D-6E8A-4147-A177-3AD203B41FA5}">
                      <a16:colId xmlns:a16="http://schemas.microsoft.com/office/drawing/2014/main" val="2859466814"/>
                    </a:ext>
                  </a:extLst>
                </a:gridCol>
                <a:gridCol w="4662054">
                  <a:extLst>
                    <a:ext uri="{9D8B030D-6E8A-4147-A177-3AD203B41FA5}">
                      <a16:colId xmlns:a16="http://schemas.microsoft.com/office/drawing/2014/main" val="3702852031"/>
                    </a:ext>
                  </a:extLst>
                </a:gridCol>
              </a:tblGrid>
              <a:tr h="680407">
                <a:tc>
                  <a:txBody>
                    <a:bodyPr/>
                    <a:lstStyle/>
                    <a:p>
                      <a:endParaRPr kumimoji="1" lang="ja-JP" altLang="en-US" sz="2000" dirty="0"/>
                    </a:p>
                  </a:txBody>
                  <a:tcPr/>
                </a:tc>
                <a:tc>
                  <a:txBody>
                    <a:bodyPr/>
                    <a:lstStyle/>
                    <a:p>
                      <a:r>
                        <a:rPr kumimoji="1" lang="ja-JP" altLang="en-US" sz="2000" dirty="0" smtClean="0"/>
                        <a:t>集中管理サーバ</a:t>
                      </a:r>
                      <a:endParaRPr kumimoji="1" lang="ja-JP" altLang="en-US" sz="2000" dirty="0"/>
                    </a:p>
                  </a:txBody>
                  <a:tcPr>
                    <a:solidFill>
                      <a:schemeClr val="accent4">
                        <a:lumMod val="60000"/>
                        <a:lumOff val="40000"/>
                      </a:schemeClr>
                    </a:solidFill>
                  </a:tcPr>
                </a:tc>
                <a:tc>
                  <a:txBody>
                    <a:bodyPr/>
                    <a:lstStyle/>
                    <a:p>
                      <a:r>
                        <a:rPr kumimoji="1" lang="ja-JP" altLang="en-US" sz="2000" dirty="0" smtClean="0"/>
                        <a:t>許可制ブロックチェーン</a:t>
                      </a:r>
                      <a:endParaRPr kumimoji="1" lang="ja-JP" altLang="en-US" sz="2000" dirty="0"/>
                    </a:p>
                  </a:txBody>
                  <a:tcPr>
                    <a:solidFill>
                      <a:schemeClr val="accent4">
                        <a:lumMod val="60000"/>
                        <a:lumOff val="40000"/>
                      </a:schemeClr>
                    </a:solidFill>
                  </a:tcPr>
                </a:tc>
                <a:tc>
                  <a:txBody>
                    <a:bodyPr/>
                    <a:lstStyle/>
                    <a:p>
                      <a:pPr algn="ctr"/>
                      <a:r>
                        <a:rPr kumimoji="1" lang="ja-JP" altLang="en-US" sz="2000" dirty="0" smtClean="0"/>
                        <a:t>パブリック・ブロックチェーン</a:t>
                      </a:r>
                      <a:endParaRPr kumimoji="1" lang="ja-JP" altLang="en-US" sz="2000" dirty="0"/>
                    </a:p>
                  </a:txBody>
                  <a:tcPr>
                    <a:solidFill>
                      <a:schemeClr val="accent4">
                        <a:lumMod val="60000"/>
                        <a:lumOff val="40000"/>
                      </a:schemeClr>
                    </a:solidFill>
                  </a:tcPr>
                </a:tc>
                <a:extLst>
                  <a:ext uri="{0D108BD9-81ED-4DB2-BD59-A6C34878D82A}">
                    <a16:rowId xmlns:a16="http://schemas.microsoft.com/office/drawing/2014/main" val="899096770"/>
                  </a:ext>
                </a:extLst>
              </a:tr>
              <a:tr h="680407">
                <a:tc>
                  <a:txBody>
                    <a:bodyPr/>
                    <a:lstStyle/>
                    <a:p>
                      <a:pPr algn="ctr"/>
                      <a:r>
                        <a:rPr kumimoji="1" lang="ja-JP" altLang="en-US" sz="2000" dirty="0" smtClean="0"/>
                        <a:t>「電子的移転可能記録」としての特定可能性</a:t>
                      </a:r>
                      <a:endParaRPr kumimoji="1" lang="ja-JP" altLang="en-US" sz="2000" dirty="0"/>
                    </a:p>
                  </a:txBody>
                  <a:tcPr>
                    <a:solidFill>
                      <a:schemeClr val="accent6">
                        <a:lumMod val="60000"/>
                        <a:lumOff val="40000"/>
                      </a:schemeClr>
                    </a:solidFill>
                  </a:tcPr>
                </a:tc>
                <a:tc>
                  <a:txBody>
                    <a:bodyPr/>
                    <a:lstStyle/>
                    <a:p>
                      <a:pPr algn="ctr"/>
                      <a:r>
                        <a:rPr kumimoji="1" lang="ja-JP" altLang="en-US" sz="2000" dirty="0" smtClean="0"/>
                        <a:t>〇</a:t>
                      </a:r>
                      <a:endParaRPr kumimoji="1" lang="ja-JP" altLang="en-US" sz="2000" dirty="0"/>
                    </a:p>
                  </a:txBody>
                  <a:tcPr/>
                </a:tc>
                <a:tc>
                  <a:txBody>
                    <a:bodyPr/>
                    <a:lstStyle/>
                    <a:p>
                      <a:pPr algn="ctr"/>
                      <a:r>
                        <a:rPr kumimoji="1" lang="ja-JP" altLang="en-US" sz="2000" dirty="0" smtClean="0"/>
                        <a:t>おそらく</a:t>
                      </a:r>
                      <a:r>
                        <a:rPr kumimoji="1" lang="ja-JP" altLang="en-US" sz="2000" dirty="0" err="1" smtClean="0"/>
                        <a:t>〇</a:t>
                      </a:r>
                      <a:endParaRPr kumimoji="1" lang="ja-JP" altLang="en-US" sz="2000" dirty="0" smtClean="0"/>
                    </a:p>
                    <a:p>
                      <a:pPr algn="ctr"/>
                      <a:endParaRPr kumimoji="1" lang="ja-JP" altLang="en-US" sz="2000" dirty="0"/>
                    </a:p>
                  </a:txBody>
                  <a:tcPr/>
                </a:tc>
                <a:tc>
                  <a:txBody>
                    <a:bodyPr/>
                    <a:lstStyle/>
                    <a:p>
                      <a:pPr algn="ctr"/>
                      <a:r>
                        <a:rPr kumimoji="1" lang="ja-JP" altLang="en-US" sz="2000" dirty="0" smtClean="0"/>
                        <a:t>分岐可能性ある場合、</a:t>
                      </a:r>
                      <a:r>
                        <a:rPr kumimoji="1" lang="en-US" altLang="ja-JP" sz="2000" dirty="0" smtClean="0"/>
                        <a:t>?</a:t>
                      </a:r>
                      <a:endParaRPr kumimoji="1" lang="ja-JP" altLang="en-US" sz="2000" dirty="0" smtClean="0"/>
                    </a:p>
                    <a:p>
                      <a:pPr algn="ctr"/>
                      <a:r>
                        <a:rPr kumimoji="1" lang="ja-JP" altLang="en-US" sz="2000" dirty="0" smtClean="0"/>
                        <a:t>私見は</a:t>
                      </a:r>
                      <a:r>
                        <a:rPr kumimoji="1" lang="ja-JP" altLang="en-US" sz="2000" dirty="0" err="1" smtClean="0"/>
                        <a:t>〇</a:t>
                      </a:r>
                      <a:endParaRPr kumimoji="1" lang="ja-JP" altLang="en-US" sz="2000" dirty="0"/>
                    </a:p>
                  </a:txBody>
                  <a:tcPr/>
                </a:tc>
                <a:extLst>
                  <a:ext uri="{0D108BD9-81ED-4DB2-BD59-A6C34878D82A}">
                    <a16:rowId xmlns:a16="http://schemas.microsoft.com/office/drawing/2014/main" val="3033286952"/>
                  </a:ext>
                </a:extLst>
              </a:tr>
              <a:tr h="680407">
                <a:tc>
                  <a:txBody>
                    <a:bodyPr/>
                    <a:lstStyle/>
                    <a:p>
                      <a:pPr algn="ctr"/>
                      <a:r>
                        <a:rPr kumimoji="1" lang="ja-JP" altLang="en-US" sz="2000" dirty="0" smtClean="0"/>
                        <a:t>排他的支配可能性</a:t>
                      </a:r>
                      <a:endParaRPr kumimoji="1" lang="ja-JP" altLang="en-US" sz="2000" dirty="0"/>
                    </a:p>
                  </a:txBody>
                  <a:tcPr>
                    <a:solidFill>
                      <a:schemeClr val="accent6">
                        <a:lumMod val="60000"/>
                        <a:lumOff val="40000"/>
                      </a:schemeClr>
                    </a:solidFill>
                  </a:tcPr>
                </a:tc>
                <a:tc>
                  <a:txBody>
                    <a:bodyPr/>
                    <a:lstStyle/>
                    <a:p>
                      <a:pPr algn="ctr"/>
                      <a:r>
                        <a:rPr kumimoji="1" lang="ja-JP" altLang="en-US" sz="2000" dirty="0" smtClean="0"/>
                        <a:t>〇</a:t>
                      </a:r>
                      <a:endParaRPr kumimoji="1" lang="ja-JP" altLang="en-US" sz="2000" dirty="0"/>
                    </a:p>
                  </a:txBody>
                  <a:tcPr/>
                </a:tc>
                <a:tc>
                  <a:txBody>
                    <a:bodyPr/>
                    <a:lstStyle/>
                    <a:p>
                      <a:pPr algn="ctr"/>
                      <a:r>
                        <a:rPr kumimoji="1" lang="en-US" altLang="ja-JP" sz="2000" dirty="0" smtClean="0"/>
                        <a:t>?</a:t>
                      </a:r>
                      <a:endParaRPr kumimoji="1" lang="ja-JP" altLang="en-US" sz="2000" dirty="0" smtClean="0"/>
                    </a:p>
                    <a:p>
                      <a:pPr algn="ctr"/>
                      <a:r>
                        <a:rPr kumimoji="1" lang="ja-JP" altLang="en-US" sz="2000" dirty="0" smtClean="0"/>
                        <a:t>私見は</a:t>
                      </a:r>
                      <a:r>
                        <a:rPr kumimoji="1" lang="ja-JP" altLang="en-US" sz="2000" dirty="0" err="1" smtClean="0"/>
                        <a:t>〇</a:t>
                      </a:r>
                      <a:endParaRPr kumimoji="1" lang="ja-JP" altLang="en-US" sz="2000" dirty="0"/>
                    </a:p>
                  </a:txBody>
                  <a:tcPr/>
                </a:tc>
                <a:tc>
                  <a:txBody>
                    <a:bodyPr/>
                    <a:lstStyle/>
                    <a:p>
                      <a:pPr algn="ctr"/>
                      <a:r>
                        <a:rPr kumimoji="1" lang="ja-JP" altLang="en-US" sz="2000" dirty="0" smtClean="0"/>
                        <a:t>東京地判は、ビットコインにつき、</a:t>
                      </a:r>
                      <a:r>
                        <a:rPr kumimoji="1" lang="en-US" altLang="ja-JP" sz="2000" dirty="0" smtClean="0"/>
                        <a:t>X</a:t>
                      </a:r>
                      <a:endParaRPr kumimoji="1" lang="ja-JP" altLang="en-US" sz="2000" dirty="0" smtClean="0"/>
                    </a:p>
                    <a:p>
                      <a:pPr algn="ctr"/>
                      <a:r>
                        <a:rPr kumimoji="1" lang="ja-JP" altLang="en-US" sz="2000" dirty="0" smtClean="0"/>
                        <a:t>私見は</a:t>
                      </a:r>
                      <a:r>
                        <a:rPr kumimoji="1" lang="ja-JP" altLang="en-US" sz="2000" dirty="0" err="1" smtClean="0"/>
                        <a:t>〇</a:t>
                      </a:r>
                      <a:endParaRPr kumimoji="1" lang="ja-JP" altLang="en-US" sz="2000" dirty="0"/>
                    </a:p>
                  </a:txBody>
                  <a:tcPr/>
                </a:tc>
                <a:extLst>
                  <a:ext uri="{0D108BD9-81ED-4DB2-BD59-A6C34878D82A}">
                    <a16:rowId xmlns:a16="http://schemas.microsoft.com/office/drawing/2014/main" val="1338258786"/>
                  </a:ext>
                </a:extLst>
              </a:tr>
              <a:tr h="680407">
                <a:tc>
                  <a:txBody>
                    <a:bodyPr/>
                    <a:lstStyle/>
                    <a:p>
                      <a:pPr algn="ctr"/>
                      <a:r>
                        <a:rPr kumimoji="1" lang="ja-JP" altLang="en-US" sz="2000" dirty="0" smtClean="0"/>
                        <a:t>信頼可能性</a:t>
                      </a:r>
                      <a:endParaRPr kumimoji="1" lang="ja-JP" altLang="en-US" sz="2000" dirty="0"/>
                    </a:p>
                  </a:txBody>
                  <a:tcPr>
                    <a:solidFill>
                      <a:schemeClr val="accent6">
                        <a:lumMod val="60000"/>
                        <a:lumOff val="40000"/>
                      </a:schemeClr>
                    </a:solidFill>
                  </a:tcPr>
                </a:tc>
                <a:tc>
                  <a:txBody>
                    <a:bodyPr/>
                    <a:lstStyle/>
                    <a:p>
                      <a:pPr algn="ctr"/>
                      <a:r>
                        <a:rPr kumimoji="1" lang="ja-JP" altLang="en-US" sz="2000" dirty="0" smtClean="0"/>
                        <a:t>〇</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 </a:t>
                      </a:r>
                      <a:endParaRPr kumimoji="1" lang="ja-JP" altLang="en-U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私見は</a:t>
                      </a:r>
                      <a:r>
                        <a:rPr kumimoji="1" lang="ja-JP" altLang="en-US" sz="2000" dirty="0" err="1" smtClean="0"/>
                        <a:t>〇</a:t>
                      </a:r>
                      <a:endParaRPr kumimoji="1" lang="ja-JP" altLang="en-US" sz="2000" dirty="0" smtClean="0"/>
                    </a:p>
                  </a:txBody>
                  <a:tcPr/>
                </a:tc>
                <a:tc>
                  <a:txBody>
                    <a:bodyPr/>
                    <a:lstStyle/>
                    <a:p>
                      <a:pPr algn="ctr"/>
                      <a:r>
                        <a:rPr kumimoji="1" lang="en-US" altLang="ja-JP" sz="2000" dirty="0" smtClean="0"/>
                        <a:t>?</a:t>
                      </a:r>
                      <a:endParaRPr kumimoji="1" lang="ja-JP" altLang="en-U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私見は△</a:t>
                      </a:r>
                      <a:r>
                        <a:rPr kumimoji="1" lang="en-US" altLang="ja-JP" sz="2000" dirty="0" smtClean="0"/>
                        <a:t>(</a:t>
                      </a:r>
                      <a:r>
                        <a:rPr kumimoji="1" lang="ja-JP" altLang="en-US" sz="2000" dirty="0" smtClean="0"/>
                        <a:t>但し、運用者が存在すれば○</a:t>
                      </a:r>
                      <a:r>
                        <a:rPr kumimoji="1" lang="en-US" altLang="ja-JP" sz="2000" dirty="0" smtClean="0"/>
                        <a:t>)</a:t>
                      </a:r>
                      <a:endParaRPr kumimoji="1" lang="ja-JP" altLang="en-US" sz="2000" dirty="0"/>
                    </a:p>
                  </a:txBody>
                  <a:tcPr/>
                </a:tc>
                <a:extLst>
                  <a:ext uri="{0D108BD9-81ED-4DB2-BD59-A6C34878D82A}">
                    <a16:rowId xmlns:a16="http://schemas.microsoft.com/office/drawing/2014/main" val="1766197220"/>
                  </a:ext>
                </a:extLst>
              </a:tr>
              <a:tr h="394204">
                <a:tc>
                  <a:txBody>
                    <a:bodyPr/>
                    <a:lstStyle/>
                    <a:p>
                      <a:pPr algn="ctr"/>
                      <a:r>
                        <a:rPr kumimoji="1" lang="ja-JP" altLang="en-US" sz="2000" dirty="0" smtClean="0"/>
                        <a:t>最終判断</a:t>
                      </a:r>
                      <a:endParaRPr kumimoji="1" lang="ja-JP" altLang="en-US" sz="2000" dirty="0"/>
                    </a:p>
                  </a:txBody>
                  <a:tcPr>
                    <a:solidFill>
                      <a:schemeClr val="accent1">
                        <a:lumMod val="60000"/>
                        <a:lumOff val="40000"/>
                      </a:schemeClr>
                    </a:solidFill>
                  </a:tcPr>
                </a:tc>
                <a:tc gridSpan="3">
                  <a:txBody>
                    <a:bodyPr/>
                    <a:lstStyle/>
                    <a:p>
                      <a:pPr algn="ctr"/>
                      <a:r>
                        <a:rPr kumimoji="1" lang="ja-JP" altLang="en-US" sz="2000" dirty="0" smtClean="0"/>
                        <a:t>個別判断による。</a:t>
                      </a:r>
                      <a:endParaRPr kumimoji="1" lang="ja-JP" altLang="en-US" sz="2000" dirty="0"/>
                    </a:p>
                  </a:txBody>
                  <a:tcPr>
                    <a:solidFill>
                      <a:schemeClr val="accent1">
                        <a:lumMod val="60000"/>
                        <a:lumOff val="4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632036571"/>
                  </a:ext>
                </a:extLst>
              </a:tr>
            </a:tbl>
          </a:graphicData>
        </a:graphic>
      </p:graphicFrame>
    </p:spTree>
    <p:extLst>
      <p:ext uri="{BB962C8B-B14F-4D97-AF65-F5344CB8AC3E}">
        <p14:creationId xmlns:p14="http://schemas.microsoft.com/office/powerpoint/2010/main" val="1361428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6000" dirty="0" smtClean="0"/>
              <a:t>仮想事例</a:t>
            </a:r>
            <a:endParaRPr lang="en-GB" sz="6000" dirty="0"/>
          </a:p>
        </p:txBody>
      </p:sp>
      <p:sp>
        <p:nvSpPr>
          <p:cNvPr id="3" name="コンテンツ プレースホルダー 2"/>
          <p:cNvSpPr>
            <a:spLocks noGrp="1"/>
          </p:cNvSpPr>
          <p:nvPr>
            <p:ph idx="1"/>
          </p:nvPr>
        </p:nvSpPr>
        <p:spPr/>
        <p:txBody>
          <a:bodyPr>
            <a:noAutofit/>
          </a:bodyPr>
          <a:lstStyle/>
          <a:p>
            <a:r>
              <a:rPr lang="ja-JP" altLang="en-US" sz="4400" dirty="0"/>
              <a:t>電子記録は、どのような要件を充たせば、法的に「船荷証券」として承認されるか</a:t>
            </a:r>
            <a:r>
              <a:rPr lang="ja-JP" altLang="en-US" sz="4400" dirty="0" smtClean="0"/>
              <a:t>。</a:t>
            </a:r>
          </a:p>
          <a:p>
            <a:r>
              <a:rPr lang="ja-JP" altLang="en-US" sz="4400" dirty="0" smtClean="0"/>
              <a:t>その</a:t>
            </a:r>
            <a:r>
              <a:rPr lang="ja-JP" altLang="en-US" sz="4400" dirty="0"/>
              <a:t>引渡しは、どのような要件を充たせば、法的に「引渡し」として承認されるか</a:t>
            </a:r>
            <a:r>
              <a:rPr lang="ja-JP" altLang="en-US" sz="4400" dirty="0" smtClean="0"/>
              <a:t>。</a:t>
            </a:r>
          </a:p>
          <a:p>
            <a:r>
              <a:rPr lang="ja-JP" altLang="en-US" sz="4400" dirty="0" smtClean="0"/>
              <a:t>電子</a:t>
            </a:r>
            <a:r>
              <a:rPr lang="ja-JP" altLang="en-US" sz="4400" dirty="0"/>
              <a:t>記録は、ブロックチェーン上のものでもよいか。</a:t>
            </a:r>
            <a:endParaRPr lang="en-GB" sz="6000" dirty="0"/>
          </a:p>
        </p:txBody>
      </p:sp>
    </p:spTree>
    <p:extLst>
      <p:ext uri="{BB962C8B-B14F-4D97-AF65-F5344CB8AC3E}">
        <p14:creationId xmlns:p14="http://schemas.microsoft.com/office/powerpoint/2010/main" val="94111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6000" dirty="0"/>
              <a:t>技術中立性と機能的等価性</a:t>
            </a:r>
            <a:endParaRPr kumimoji="1" lang="ja-JP" altLang="en-US" sz="60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705273779"/>
              </p:ext>
            </p:extLst>
          </p:nvPr>
        </p:nvGraphicFramePr>
        <p:xfrm>
          <a:off x="988291" y="3303444"/>
          <a:ext cx="10270836" cy="2471391"/>
        </p:xfrm>
        <a:graphic>
          <a:graphicData uri="http://schemas.openxmlformats.org/drawingml/2006/table">
            <a:tbl>
              <a:tblPr firstRow="1" bandRow="1">
                <a:tableStyleId>{5940675A-B579-460E-94D1-54222C63F5DA}</a:tableStyleId>
              </a:tblPr>
              <a:tblGrid>
                <a:gridCol w="2687782">
                  <a:extLst>
                    <a:ext uri="{9D8B030D-6E8A-4147-A177-3AD203B41FA5}">
                      <a16:colId xmlns:a16="http://schemas.microsoft.com/office/drawing/2014/main" val="3310374172"/>
                    </a:ext>
                  </a:extLst>
                </a:gridCol>
                <a:gridCol w="7583054">
                  <a:extLst>
                    <a:ext uri="{9D8B030D-6E8A-4147-A177-3AD203B41FA5}">
                      <a16:colId xmlns:a16="http://schemas.microsoft.com/office/drawing/2014/main" val="3621451538"/>
                    </a:ext>
                  </a:extLst>
                </a:gridCol>
              </a:tblGrid>
              <a:tr h="1160751">
                <a:tc rowSpan="2">
                  <a:txBody>
                    <a:bodyPr/>
                    <a:lstStyle/>
                    <a:p>
                      <a:r>
                        <a:rPr kumimoji="1" lang="ja-JP" altLang="en-US" sz="4000" dirty="0" smtClean="0"/>
                        <a:t>③ 方法の信頼可能性</a:t>
                      </a:r>
                      <a:endParaRPr kumimoji="1" lang="ja-JP" altLang="en-US" sz="4000" dirty="0"/>
                    </a:p>
                  </a:txBody>
                  <a:tcPr/>
                </a:tc>
                <a:tc>
                  <a:txBody>
                    <a:bodyPr/>
                    <a:lstStyle/>
                    <a:p>
                      <a:r>
                        <a:rPr kumimoji="1" lang="ja-JP" altLang="en-US" sz="4000" dirty="0" smtClean="0"/>
                        <a:t>① 電子記録の「電子的移転可能記録」としての特定可能性</a:t>
                      </a:r>
                      <a:endParaRPr kumimoji="1" lang="ja-JP" altLang="en-US" sz="4000" dirty="0"/>
                    </a:p>
                  </a:txBody>
                  <a:tcPr/>
                </a:tc>
                <a:extLst>
                  <a:ext uri="{0D108BD9-81ED-4DB2-BD59-A6C34878D82A}">
                    <a16:rowId xmlns:a16="http://schemas.microsoft.com/office/drawing/2014/main" val="3385626956"/>
                  </a:ext>
                </a:extLst>
              </a:tr>
              <a:tr h="1160751">
                <a:tc vMerge="1">
                  <a:txBody>
                    <a:bodyPr/>
                    <a:lstStyle/>
                    <a:p>
                      <a:endParaRPr kumimoji="1" lang="ja-JP" altLang="en-US"/>
                    </a:p>
                  </a:txBody>
                  <a:tcPr/>
                </a:tc>
                <a:tc>
                  <a:txBody>
                    <a:bodyPr/>
                    <a:lstStyle/>
                    <a:p>
                      <a:r>
                        <a:rPr kumimoji="1" lang="ja-JP" altLang="en-US" sz="4000" dirty="0" smtClean="0"/>
                        <a:t>②</a:t>
                      </a:r>
                      <a:r>
                        <a:rPr kumimoji="1" lang="ja-JP" altLang="en-US" sz="4000" baseline="0" dirty="0" smtClean="0"/>
                        <a:t> 電子記録の排他的支配可能性</a:t>
                      </a:r>
                      <a:endParaRPr kumimoji="1" lang="ja-JP" altLang="en-US" sz="4000" dirty="0"/>
                    </a:p>
                  </a:txBody>
                  <a:tcPr/>
                </a:tc>
                <a:extLst>
                  <a:ext uri="{0D108BD9-81ED-4DB2-BD59-A6C34878D82A}">
                    <a16:rowId xmlns:a16="http://schemas.microsoft.com/office/drawing/2014/main" val="1324063911"/>
                  </a:ext>
                </a:extLst>
              </a:tr>
            </a:tbl>
          </a:graphicData>
        </a:graphic>
      </p:graphicFrame>
      <p:sp>
        <p:nvSpPr>
          <p:cNvPr id="7" name="正方形/長方形 6"/>
          <p:cNvSpPr/>
          <p:nvPr/>
        </p:nvSpPr>
        <p:spPr>
          <a:xfrm>
            <a:off x="988291" y="2152073"/>
            <a:ext cx="9809018" cy="954107"/>
          </a:xfrm>
          <a:prstGeom prst="rect">
            <a:avLst/>
          </a:prstGeom>
        </p:spPr>
        <p:txBody>
          <a:bodyPr wrap="square">
            <a:spAutoFit/>
          </a:bodyPr>
          <a:lstStyle/>
          <a:p>
            <a:pPr marL="457200" indent="-457200">
              <a:buFont typeface="Arial" panose="020B0604020202020204" pitchFamily="34" charset="0"/>
              <a:buChar char="•"/>
            </a:pPr>
            <a:r>
              <a:rPr lang="ja-JP" altLang="en-US" sz="2800" dirty="0"/>
              <a:t>技術中立性 → ブロックチェーンも除外されていない。</a:t>
            </a:r>
          </a:p>
          <a:p>
            <a:pPr marL="457200" indent="-457200">
              <a:buFont typeface="Arial" panose="020B0604020202020204" pitchFamily="34" charset="0"/>
              <a:buChar char="•"/>
            </a:pPr>
            <a:r>
              <a:rPr lang="ja-JP" altLang="en-US" sz="2800" dirty="0"/>
              <a:t>機能的等価性 → 限定</a:t>
            </a:r>
          </a:p>
        </p:txBody>
      </p:sp>
    </p:spTree>
    <p:extLst>
      <p:ext uri="{BB962C8B-B14F-4D97-AF65-F5344CB8AC3E}">
        <p14:creationId xmlns:p14="http://schemas.microsoft.com/office/powerpoint/2010/main" val="2106769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6600" dirty="0" smtClean="0"/>
              <a:t>ブロック</a:t>
            </a:r>
            <a:r>
              <a:rPr lang="ja-JP" altLang="en-US" sz="6600" dirty="0"/>
              <a:t>チェーン</a:t>
            </a:r>
            <a:endParaRPr lang="en-GB" sz="6600" dirty="0"/>
          </a:p>
        </p:txBody>
      </p:sp>
      <p:sp>
        <p:nvSpPr>
          <p:cNvPr id="3" name="コンテンツ プレースホルダー 2"/>
          <p:cNvSpPr>
            <a:spLocks noGrp="1"/>
          </p:cNvSpPr>
          <p:nvPr>
            <p:ph idx="1"/>
          </p:nvPr>
        </p:nvSpPr>
        <p:spPr>
          <a:xfrm>
            <a:off x="838200" y="1762125"/>
            <a:ext cx="10515600" cy="3641725"/>
          </a:xfrm>
        </p:spPr>
        <p:txBody>
          <a:bodyPr/>
          <a:lstStyle/>
          <a:p>
            <a:pPr marL="0" indent="0">
              <a:buNone/>
            </a:pPr>
            <a:r>
              <a:rPr lang="ja-JP" altLang="en-US" dirty="0"/>
              <a:t>一定量の取引履歴をブロックとしてまとめ，それを鎖状につなげた構造をとる追記専用の電子</a:t>
            </a:r>
            <a:r>
              <a:rPr lang="ja-JP" altLang="en-US" dirty="0" smtClean="0"/>
              <a:t>記録簿で</a:t>
            </a:r>
            <a:r>
              <a:rPr lang="ja-JP" altLang="en-US" dirty="0"/>
              <a:t>、ネットワーク上に分散的に保持されたもの</a:t>
            </a:r>
            <a:endParaRPr lang="en-GB" dirty="0"/>
          </a:p>
        </p:txBody>
      </p:sp>
      <p:sp>
        <p:nvSpPr>
          <p:cNvPr id="4" name="円柱 3"/>
          <p:cNvSpPr/>
          <p:nvPr/>
        </p:nvSpPr>
        <p:spPr>
          <a:xfrm rot="5400000">
            <a:off x="834191" y="3168650"/>
            <a:ext cx="1862074" cy="2608326"/>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sz="2400" dirty="0" smtClean="0"/>
              <a:t>取引履歴</a:t>
            </a:r>
            <a:endParaRPr lang="en-GB" dirty="0"/>
          </a:p>
        </p:txBody>
      </p:sp>
      <p:sp>
        <p:nvSpPr>
          <p:cNvPr id="5" name="円柱 4"/>
          <p:cNvSpPr/>
          <p:nvPr/>
        </p:nvSpPr>
        <p:spPr>
          <a:xfrm rot="5400000">
            <a:off x="3018591" y="4089400"/>
            <a:ext cx="388874" cy="76682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円柱 5"/>
          <p:cNvSpPr/>
          <p:nvPr/>
        </p:nvSpPr>
        <p:spPr>
          <a:xfrm rot="5400000">
            <a:off x="3783004" y="3168650"/>
            <a:ext cx="1862074" cy="2608326"/>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sz="2400" dirty="0" smtClean="0"/>
              <a:t>取引履歴</a:t>
            </a:r>
            <a:endParaRPr lang="en-GB" sz="2400" dirty="0"/>
          </a:p>
        </p:txBody>
      </p:sp>
      <p:sp>
        <p:nvSpPr>
          <p:cNvPr id="15" name="円柱 14"/>
          <p:cNvSpPr/>
          <p:nvPr/>
        </p:nvSpPr>
        <p:spPr>
          <a:xfrm rot="5400000">
            <a:off x="5967404" y="4089400"/>
            <a:ext cx="388874" cy="76682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6" name="円柱 15"/>
          <p:cNvSpPr/>
          <p:nvPr/>
        </p:nvSpPr>
        <p:spPr>
          <a:xfrm rot="5400000">
            <a:off x="6731817" y="3168650"/>
            <a:ext cx="1862074" cy="2608326"/>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sz="2400" dirty="0" smtClean="0"/>
              <a:t>取引履歴</a:t>
            </a:r>
            <a:endParaRPr lang="en-GB" sz="2400" dirty="0"/>
          </a:p>
        </p:txBody>
      </p:sp>
      <p:sp>
        <p:nvSpPr>
          <p:cNvPr id="17" name="円柱 16"/>
          <p:cNvSpPr/>
          <p:nvPr/>
        </p:nvSpPr>
        <p:spPr>
          <a:xfrm rot="5400000">
            <a:off x="8823656" y="4089400"/>
            <a:ext cx="388874" cy="76682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8" name="円柱 17"/>
          <p:cNvSpPr/>
          <p:nvPr/>
        </p:nvSpPr>
        <p:spPr>
          <a:xfrm rot="5400000">
            <a:off x="9588069" y="3168650"/>
            <a:ext cx="1862074" cy="2608326"/>
          </a:xfrm>
          <a:prstGeom prst="can">
            <a:avLst/>
          </a:prstGeom>
          <a:solidFill>
            <a:srgbClr val="FFFF00"/>
          </a:solidFill>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ja-JP" altLang="en-US" sz="2400" dirty="0" smtClean="0"/>
              <a:t>取引履歴</a:t>
            </a:r>
            <a:endParaRPr lang="en-GB" sz="2400" dirty="0"/>
          </a:p>
        </p:txBody>
      </p:sp>
      <p:sp>
        <p:nvSpPr>
          <p:cNvPr id="19" name="右矢印 18"/>
          <p:cNvSpPr/>
          <p:nvPr/>
        </p:nvSpPr>
        <p:spPr>
          <a:xfrm>
            <a:off x="3294714" y="5817704"/>
            <a:ext cx="54469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正方形/長方形 19"/>
          <p:cNvSpPr/>
          <p:nvPr/>
        </p:nvSpPr>
        <p:spPr>
          <a:xfrm>
            <a:off x="928828" y="5612221"/>
            <a:ext cx="2140563" cy="9144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dirty="0" smtClean="0"/>
              <a:t>過去</a:t>
            </a:r>
            <a:endParaRPr lang="en-GB" sz="3200" dirty="0"/>
          </a:p>
        </p:txBody>
      </p:sp>
      <p:sp>
        <p:nvSpPr>
          <p:cNvPr id="23" name="正方形/長方形 22"/>
          <p:cNvSpPr/>
          <p:nvPr/>
        </p:nvSpPr>
        <p:spPr>
          <a:xfrm>
            <a:off x="8856316" y="5612221"/>
            <a:ext cx="2484784" cy="9144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dirty="0" smtClean="0"/>
              <a:t>未来</a:t>
            </a:r>
            <a:endParaRPr lang="en-GB" sz="3200" dirty="0"/>
          </a:p>
        </p:txBody>
      </p:sp>
    </p:spTree>
    <p:extLst>
      <p:ext uri="{BB962C8B-B14F-4D97-AF65-F5344CB8AC3E}">
        <p14:creationId xmlns:p14="http://schemas.microsoft.com/office/powerpoint/2010/main" val="960055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コンテンツ プレースホルダー 2"/>
          <p:cNvSpPr txBox="1">
            <a:spLocks/>
          </p:cNvSpPr>
          <p:nvPr/>
        </p:nvSpPr>
        <p:spPr>
          <a:xfrm>
            <a:off x="8169275" y="311151"/>
            <a:ext cx="3784600" cy="638773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dirty="0" smtClean="0"/>
              <a:t>パブリック・ブロックチェーン</a:t>
            </a:r>
            <a:endParaRPr lang="en-US" dirty="0" smtClean="0"/>
          </a:p>
          <a:p>
            <a:endParaRPr lang="en-GB" dirty="0"/>
          </a:p>
        </p:txBody>
      </p:sp>
      <p:sp>
        <p:nvSpPr>
          <p:cNvPr id="67" name="コンテンツ プレースホルダー 2"/>
          <p:cNvSpPr txBox="1">
            <a:spLocks/>
          </p:cNvSpPr>
          <p:nvPr/>
        </p:nvSpPr>
        <p:spPr>
          <a:xfrm>
            <a:off x="4240213" y="311151"/>
            <a:ext cx="3784600" cy="638773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dirty="0" smtClean="0"/>
              <a:t>許可制ブロックチェーン</a:t>
            </a:r>
            <a:endParaRPr lang="en-US" dirty="0" smtClean="0"/>
          </a:p>
          <a:p>
            <a:endParaRPr lang="en-GB" dirty="0"/>
          </a:p>
        </p:txBody>
      </p:sp>
      <p:sp>
        <p:nvSpPr>
          <p:cNvPr id="66" name="コンテンツ プレースホルダー 2"/>
          <p:cNvSpPr txBox="1">
            <a:spLocks/>
          </p:cNvSpPr>
          <p:nvPr/>
        </p:nvSpPr>
        <p:spPr>
          <a:xfrm>
            <a:off x="317501" y="311151"/>
            <a:ext cx="3784600" cy="638773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dirty="0" smtClean="0"/>
              <a:t>集中管理サーバ</a:t>
            </a:r>
            <a:endParaRPr lang="en-US" dirty="0" smtClean="0"/>
          </a:p>
          <a:p>
            <a:endParaRPr lang="en-GB" dirty="0"/>
          </a:p>
        </p:txBody>
      </p:sp>
      <p:sp>
        <p:nvSpPr>
          <p:cNvPr id="65" name="円/楕円 2"/>
          <p:cNvSpPr/>
          <p:nvPr/>
        </p:nvSpPr>
        <p:spPr>
          <a:xfrm>
            <a:off x="529431" y="1275954"/>
            <a:ext cx="3425826" cy="3594891"/>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円/楕円 2"/>
          <p:cNvSpPr/>
          <p:nvPr/>
        </p:nvSpPr>
        <p:spPr>
          <a:xfrm>
            <a:off x="4455624" y="1275954"/>
            <a:ext cx="3405675" cy="3594891"/>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円柱 9"/>
          <p:cNvSpPr/>
          <p:nvPr/>
        </p:nvSpPr>
        <p:spPr>
          <a:xfrm flipV="1">
            <a:off x="4869719" y="2139950"/>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円柱 10"/>
          <p:cNvSpPr/>
          <p:nvPr/>
        </p:nvSpPr>
        <p:spPr>
          <a:xfrm flipV="1">
            <a:off x="4869719" y="1821657"/>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円柱 11"/>
          <p:cNvSpPr/>
          <p:nvPr/>
        </p:nvSpPr>
        <p:spPr>
          <a:xfrm flipV="1">
            <a:off x="4869719" y="1510507"/>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円柱 21"/>
          <p:cNvSpPr/>
          <p:nvPr/>
        </p:nvSpPr>
        <p:spPr>
          <a:xfrm flipV="1">
            <a:off x="4863505" y="4229496"/>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円柱 22"/>
          <p:cNvSpPr/>
          <p:nvPr/>
        </p:nvSpPr>
        <p:spPr>
          <a:xfrm flipV="1">
            <a:off x="4863505" y="3911203"/>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円柱 23"/>
          <p:cNvSpPr/>
          <p:nvPr/>
        </p:nvSpPr>
        <p:spPr>
          <a:xfrm flipV="1">
            <a:off x="4863505" y="3600053"/>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楕円 28"/>
          <p:cNvSpPr/>
          <p:nvPr/>
        </p:nvSpPr>
        <p:spPr>
          <a:xfrm>
            <a:off x="6921992" y="1902087"/>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楕円 29"/>
          <p:cNvSpPr/>
          <p:nvPr/>
        </p:nvSpPr>
        <p:spPr>
          <a:xfrm>
            <a:off x="6917225" y="3928529"/>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楕円 30"/>
          <p:cNvSpPr/>
          <p:nvPr/>
        </p:nvSpPr>
        <p:spPr>
          <a:xfrm>
            <a:off x="5177325" y="3932379"/>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楕円 31"/>
          <p:cNvSpPr/>
          <p:nvPr/>
        </p:nvSpPr>
        <p:spPr>
          <a:xfrm>
            <a:off x="5177325" y="1902087"/>
            <a:ext cx="247650" cy="2603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直線矢印コネクタ 33"/>
          <p:cNvCxnSpPr/>
          <p:nvPr/>
        </p:nvCxnSpPr>
        <p:spPr>
          <a:xfrm flipV="1">
            <a:off x="5493606" y="2032262"/>
            <a:ext cx="1315191" cy="139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03868" y="2299456"/>
            <a:ext cx="37182" cy="14879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V="1">
            <a:off x="5529994" y="2223598"/>
            <a:ext cx="1431680" cy="15779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5505144" y="4044552"/>
            <a:ext cx="13319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5299075" y="2248310"/>
            <a:ext cx="2480" cy="15073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flipV="1">
            <a:off x="5446017" y="2248310"/>
            <a:ext cx="1448984" cy="1599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楕円 46"/>
          <p:cNvSpPr/>
          <p:nvPr/>
        </p:nvSpPr>
        <p:spPr>
          <a:xfrm>
            <a:off x="7477953" y="4967055"/>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48" name="楕円 47"/>
          <p:cNvSpPr/>
          <p:nvPr/>
        </p:nvSpPr>
        <p:spPr>
          <a:xfrm>
            <a:off x="4653631" y="4970625"/>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51" name="楕円 50"/>
          <p:cNvSpPr/>
          <p:nvPr/>
        </p:nvSpPr>
        <p:spPr>
          <a:xfrm>
            <a:off x="964605" y="3850533"/>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楕円 51"/>
          <p:cNvSpPr/>
          <p:nvPr/>
        </p:nvSpPr>
        <p:spPr>
          <a:xfrm>
            <a:off x="1685033" y="4355702"/>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楕円 52"/>
          <p:cNvSpPr/>
          <p:nvPr/>
        </p:nvSpPr>
        <p:spPr>
          <a:xfrm>
            <a:off x="3158673" y="3847966"/>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楕円 53"/>
          <p:cNvSpPr/>
          <p:nvPr/>
        </p:nvSpPr>
        <p:spPr>
          <a:xfrm>
            <a:off x="2584450" y="4355702"/>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楕円 54"/>
          <p:cNvSpPr/>
          <p:nvPr/>
        </p:nvSpPr>
        <p:spPr>
          <a:xfrm>
            <a:off x="2118519" y="2469357"/>
            <a:ext cx="247650" cy="2603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直線矢印コネクタ 55"/>
          <p:cNvCxnSpPr/>
          <p:nvPr/>
        </p:nvCxnSpPr>
        <p:spPr>
          <a:xfrm>
            <a:off x="2286649" y="2815594"/>
            <a:ext cx="396875" cy="1469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H="1">
            <a:off x="1873737" y="2815594"/>
            <a:ext cx="329424" cy="14231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a:off x="1264430" y="2815630"/>
            <a:ext cx="850915" cy="996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2437039" y="2813311"/>
            <a:ext cx="718622" cy="9784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円柱 43"/>
          <p:cNvSpPr/>
          <p:nvPr/>
        </p:nvSpPr>
        <p:spPr>
          <a:xfrm flipV="1">
            <a:off x="1878807" y="1437429"/>
            <a:ext cx="661988" cy="865239"/>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正方形/長方形 1"/>
          <p:cNvSpPr/>
          <p:nvPr/>
        </p:nvSpPr>
        <p:spPr>
          <a:xfrm>
            <a:off x="5060830" y="1570193"/>
            <a:ext cx="914400" cy="32476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運用者</a:t>
            </a:r>
            <a:endParaRPr lang="en-GB" dirty="0"/>
          </a:p>
        </p:txBody>
      </p:sp>
      <p:sp>
        <p:nvSpPr>
          <p:cNvPr id="46" name="正方形/長方形 45"/>
          <p:cNvSpPr/>
          <p:nvPr/>
        </p:nvSpPr>
        <p:spPr>
          <a:xfrm>
            <a:off x="2443389" y="2422244"/>
            <a:ext cx="914400" cy="32476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管理者</a:t>
            </a:r>
            <a:endParaRPr lang="en-GB" dirty="0"/>
          </a:p>
        </p:txBody>
      </p:sp>
      <p:sp>
        <p:nvSpPr>
          <p:cNvPr id="61" name="楕円 60"/>
          <p:cNvSpPr/>
          <p:nvPr/>
        </p:nvSpPr>
        <p:spPr>
          <a:xfrm>
            <a:off x="6626440" y="5153817"/>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62" name="楕円 61"/>
          <p:cNvSpPr/>
          <p:nvPr/>
        </p:nvSpPr>
        <p:spPr>
          <a:xfrm>
            <a:off x="5505144" y="5153817"/>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64" name="円柱 63"/>
          <p:cNvSpPr/>
          <p:nvPr/>
        </p:nvSpPr>
        <p:spPr>
          <a:xfrm flipV="1">
            <a:off x="7288700" y="4229496"/>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円柱 68"/>
          <p:cNvSpPr/>
          <p:nvPr/>
        </p:nvSpPr>
        <p:spPr>
          <a:xfrm flipV="1">
            <a:off x="7288700" y="3911203"/>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円柱 69"/>
          <p:cNvSpPr/>
          <p:nvPr/>
        </p:nvSpPr>
        <p:spPr>
          <a:xfrm flipV="1">
            <a:off x="7288700" y="3600053"/>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円柱 70"/>
          <p:cNvSpPr/>
          <p:nvPr/>
        </p:nvSpPr>
        <p:spPr>
          <a:xfrm flipV="1">
            <a:off x="7282837" y="2135216"/>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円柱 71"/>
          <p:cNvSpPr/>
          <p:nvPr/>
        </p:nvSpPr>
        <p:spPr>
          <a:xfrm flipV="1">
            <a:off x="7282837" y="1816923"/>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円柱 72"/>
          <p:cNvSpPr/>
          <p:nvPr/>
        </p:nvSpPr>
        <p:spPr>
          <a:xfrm flipV="1">
            <a:off x="7282837" y="1505773"/>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楕円 73"/>
          <p:cNvSpPr/>
          <p:nvPr/>
        </p:nvSpPr>
        <p:spPr>
          <a:xfrm>
            <a:off x="3539419" y="4967055"/>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5" name="楕円 74"/>
          <p:cNvSpPr/>
          <p:nvPr/>
        </p:nvSpPr>
        <p:spPr>
          <a:xfrm>
            <a:off x="501549" y="4967055"/>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6" name="楕円 75"/>
          <p:cNvSpPr/>
          <p:nvPr/>
        </p:nvSpPr>
        <p:spPr>
          <a:xfrm>
            <a:off x="2672754" y="5147665"/>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楕円 76"/>
          <p:cNvSpPr/>
          <p:nvPr/>
        </p:nvSpPr>
        <p:spPr>
          <a:xfrm>
            <a:off x="1551458" y="5147665"/>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8" name="円柱 77"/>
          <p:cNvSpPr/>
          <p:nvPr/>
        </p:nvSpPr>
        <p:spPr>
          <a:xfrm flipV="1">
            <a:off x="8719019" y="2148615"/>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円柱 78"/>
          <p:cNvSpPr/>
          <p:nvPr/>
        </p:nvSpPr>
        <p:spPr>
          <a:xfrm flipV="1">
            <a:off x="8719019" y="1830322"/>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円柱 79"/>
          <p:cNvSpPr/>
          <p:nvPr/>
        </p:nvSpPr>
        <p:spPr>
          <a:xfrm flipV="1">
            <a:off x="8719019" y="1519172"/>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円柱 80"/>
          <p:cNvSpPr/>
          <p:nvPr/>
        </p:nvSpPr>
        <p:spPr>
          <a:xfrm flipV="1">
            <a:off x="8712805" y="4238161"/>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円柱 81"/>
          <p:cNvSpPr/>
          <p:nvPr/>
        </p:nvSpPr>
        <p:spPr>
          <a:xfrm flipV="1">
            <a:off x="8712805" y="3919868"/>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円柱 82"/>
          <p:cNvSpPr/>
          <p:nvPr/>
        </p:nvSpPr>
        <p:spPr>
          <a:xfrm flipV="1">
            <a:off x="8712805" y="3608718"/>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楕円 83"/>
          <p:cNvSpPr/>
          <p:nvPr/>
        </p:nvSpPr>
        <p:spPr>
          <a:xfrm>
            <a:off x="10766525" y="3937194"/>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楕円 84"/>
          <p:cNvSpPr/>
          <p:nvPr/>
        </p:nvSpPr>
        <p:spPr>
          <a:xfrm>
            <a:off x="9026625" y="3941044"/>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楕円 85"/>
          <p:cNvSpPr/>
          <p:nvPr/>
        </p:nvSpPr>
        <p:spPr>
          <a:xfrm>
            <a:off x="9026625" y="1910752"/>
            <a:ext cx="247650" cy="2603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直線矢印コネクタ 86"/>
          <p:cNvCxnSpPr/>
          <p:nvPr/>
        </p:nvCxnSpPr>
        <p:spPr>
          <a:xfrm flipV="1">
            <a:off x="9342906" y="2040927"/>
            <a:ext cx="1315191" cy="139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853168" y="2308121"/>
            <a:ext cx="37182" cy="14879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V="1">
            <a:off x="9379294" y="2232263"/>
            <a:ext cx="1431680" cy="15779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V="1">
            <a:off x="9354444" y="4053217"/>
            <a:ext cx="13319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9148375" y="2256975"/>
            <a:ext cx="2480" cy="15073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H="1" flipV="1">
            <a:off x="9295317" y="2256975"/>
            <a:ext cx="1448984" cy="1599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楕円 92"/>
          <p:cNvSpPr/>
          <p:nvPr/>
        </p:nvSpPr>
        <p:spPr>
          <a:xfrm>
            <a:off x="11167062" y="5017490"/>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4" name="楕円 93"/>
          <p:cNvSpPr/>
          <p:nvPr/>
        </p:nvSpPr>
        <p:spPr>
          <a:xfrm>
            <a:off x="8668355" y="4967055"/>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5" name="楕円 94"/>
          <p:cNvSpPr/>
          <p:nvPr/>
        </p:nvSpPr>
        <p:spPr>
          <a:xfrm>
            <a:off x="10475740" y="5162482"/>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6" name="楕円 95"/>
          <p:cNvSpPr/>
          <p:nvPr/>
        </p:nvSpPr>
        <p:spPr>
          <a:xfrm>
            <a:off x="9354444" y="5162482"/>
            <a:ext cx="247650" cy="2603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7" name="円柱 96"/>
          <p:cNvSpPr/>
          <p:nvPr/>
        </p:nvSpPr>
        <p:spPr>
          <a:xfrm flipV="1">
            <a:off x="11138000" y="4238161"/>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円柱 97"/>
          <p:cNvSpPr/>
          <p:nvPr/>
        </p:nvSpPr>
        <p:spPr>
          <a:xfrm flipV="1">
            <a:off x="11138000" y="3919868"/>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円柱 98"/>
          <p:cNvSpPr/>
          <p:nvPr/>
        </p:nvSpPr>
        <p:spPr>
          <a:xfrm flipV="1">
            <a:off x="11138000" y="3608718"/>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円柱 99"/>
          <p:cNvSpPr/>
          <p:nvPr/>
        </p:nvSpPr>
        <p:spPr>
          <a:xfrm flipV="1">
            <a:off x="11132137" y="2143881"/>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円柱 100"/>
          <p:cNvSpPr/>
          <p:nvPr/>
        </p:nvSpPr>
        <p:spPr>
          <a:xfrm flipV="1">
            <a:off x="11132137" y="1825588"/>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円柱 101"/>
          <p:cNvSpPr/>
          <p:nvPr/>
        </p:nvSpPr>
        <p:spPr>
          <a:xfrm flipV="1">
            <a:off x="11132137" y="1514438"/>
            <a:ext cx="158750" cy="311150"/>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楕円 102"/>
          <p:cNvSpPr/>
          <p:nvPr/>
        </p:nvSpPr>
        <p:spPr>
          <a:xfrm>
            <a:off x="10744301" y="1909059"/>
            <a:ext cx="247650" cy="260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テキスト ボックス 3"/>
          <p:cNvSpPr txBox="1"/>
          <p:nvPr/>
        </p:nvSpPr>
        <p:spPr>
          <a:xfrm>
            <a:off x="8418512" y="5725024"/>
            <a:ext cx="3315617" cy="923330"/>
          </a:xfrm>
          <a:prstGeom prst="rect">
            <a:avLst/>
          </a:prstGeom>
          <a:noFill/>
        </p:spPr>
        <p:txBody>
          <a:bodyPr wrap="square" rtlCol="0">
            <a:spAutoFit/>
          </a:bodyPr>
          <a:lstStyle/>
          <a:p>
            <a:r>
              <a:rPr kumimoji="1" lang="ja-JP" altLang="en-US" dirty="0" smtClean="0"/>
              <a:t>分権度の低いアルゴリズムもあり、中には、特定の運用者を観念できるものもあり。</a:t>
            </a:r>
            <a:endParaRPr kumimoji="1" lang="ja-JP" altLang="en-US" dirty="0"/>
          </a:p>
        </p:txBody>
      </p:sp>
      <p:sp>
        <p:nvSpPr>
          <p:cNvPr id="5" name="テキスト ボックス 4"/>
          <p:cNvSpPr txBox="1"/>
          <p:nvPr/>
        </p:nvSpPr>
        <p:spPr>
          <a:xfrm>
            <a:off x="4315085" y="5724480"/>
            <a:ext cx="3634443" cy="646331"/>
          </a:xfrm>
          <a:prstGeom prst="rect">
            <a:avLst/>
          </a:prstGeom>
          <a:noFill/>
        </p:spPr>
        <p:txBody>
          <a:bodyPr wrap="square" rtlCol="0">
            <a:spAutoFit/>
          </a:bodyPr>
          <a:lstStyle/>
          <a:p>
            <a:r>
              <a:rPr kumimoji="1" lang="ja-JP" altLang="en-US" dirty="0"/>
              <a:t>管理</a:t>
            </a:r>
            <a:r>
              <a:rPr kumimoji="1" lang="ja-JP" altLang="en-US" dirty="0" smtClean="0"/>
              <a:t>者≠運用者</a:t>
            </a:r>
            <a:r>
              <a:rPr kumimoji="1" lang="en-US" altLang="ja-JP" dirty="0" smtClean="0"/>
              <a:t>(</a:t>
            </a:r>
            <a:r>
              <a:rPr kumimoji="1" lang="ja-JP" altLang="en-US" dirty="0" smtClean="0"/>
              <a:t>∵追加</a:t>
            </a:r>
            <a:r>
              <a:rPr kumimoji="1" lang="ja-JP" altLang="en-US" dirty="0" smtClean="0"/>
              <a:t>提案されたブロックが分散的に検証される</a:t>
            </a:r>
            <a:r>
              <a:rPr kumimoji="1" lang="en-US" altLang="ja-JP" dirty="0" smtClean="0"/>
              <a:t>)</a:t>
            </a:r>
            <a:endParaRPr kumimoji="1" lang="ja-JP" altLang="en-US" dirty="0"/>
          </a:p>
        </p:txBody>
      </p:sp>
    </p:spTree>
    <p:extLst>
      <p:ext uri="{BB962C8B-B14F-4D97-AF65-F5344CB8AC3E}">
        <p14:creationId xmlns:p14="http://schemas.microsoft.com/office/powerpoint/2010/main" val="3966494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lgn="ctr"/>
            <a:r>
              <a:rPr lang="ja-JP" altLang="en-US" dirty="0"/>
              <a:t>ブロックチェーンの</a:t>
            </a:r>
            <a:r>
              <a:rPr lang="ja-JP" altLang="en-US" dirty="0" smtClean="0"/>
              <a:t>メリットと革新性</a:t>
            </a:r>
            <a:endParaRPr lang="en-GB"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924136131"/>
              </p:ext>
            </p:extLst>
          </p:nvPr>
        </p:nvGraphicFramePr>
        <p:xfrm>
          <a:off x="838200" y="1825622"/>
          <a:ext cx="10515600" cy="4012405"/>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4942688"/>
                    </a:ext>
                  </a:extLst>
                </a:gridCol>
                <a:gridCol w="5257800">
                  <a:extLst>
                    <a:ext uri="{9D8B030D-6E8A-4147-A177-3AD203B41FA5}">
                      <a16:colId xmlns:a16="http://schemas.microsoft.com/office/drawing/2014/main" val="2870108571"/>
                    </a:ext>
                  </a:extLst>
                </a:gridCol>
              </a:tblGrid>
              <a:tr h="650878">
                <a:tc>
                  <a:txBody>
                    <a:bodyPr/>
                    <a:lstStyle/>
                    <a:p>
                      <a:pPr algn="ctr"/>
                      <a:r>
                        <a:rPr lang="ja-JP" altLang="en-US" sz="2800" dirty="0" smtClean="0"/>
                        <a:t>分散台帳として</a:t>
                      </a:r>
                    </a:p>
                  </a:txBody>
                  <a:tcPr/>
                </a:tc>
                <a:tc>
                  <a:txBody>
                    <a:bodyPr/>
                    <a:lstStyle/>
                    <a:p>
                      <a:pPr algn="ctr"/>
                      <a:r>
                        <a:rPr lang="ja-JP" altLang="en-US" sz="2800" dirty="0" smtClean="0"/>
                        <a:t>パブリック・ブロックチェーン</a:t>
                      </a:r>
                      <a:endParaRPr lang="en-GB" sz="2800" dirty="0"/>
                    </a:p>
                  </a:txBody>
                  <a:tcPr/>
                </a:tc>
                <a:extLst>
                  <a:ext uri="{0D108BD9-81ED-4DB2-BD59-A6C34878D82A}">
                    <a16:rowId xmlns:a16="http://schemas.microsoft.com/office/drawing/2014/main" val="4063346460"/>
                  </a:ext>
                </a:extLst>
              </a:tr>
              <a:tr h="752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技術的・経済的メリット</a:t>
                      </a:r>
                      <a:r>
                        <a:rPr lang="en-US" altLang="ja-JP" sz="2800" dirty="0" smtClean="0"/>
                        <a:t>(</a:t>
                      </a:r>
                      <a:r>
                        <a:rPr lang="ja-JP" altLang="en-US" sz="2800" dirty="0" smtClean="0"/>
                        <a:t>分権度が高いほど大きい</a:t>
                      </a:r>
                      <a:r>
                        <a:rPr lang="en-US" altLang="ja-JP" sz="2800" dirty="0" smtClean="0"/>
                        <a:t>)</a:t>
                      </a:r>
                      <a:endParaRPr lang="en-GB" sz="2800" dirty="0" smtClean="0"/>
                    </a:p>
                  </a:txBody>
                  <a:tcPr/>
                </a:tc>
                <a:tc>
                  <a:txBody>
                    <a:bodyPr/>
                    <a:lstStyle/>
                    <a:p>
                      <a:r>
                        <a:rPr lang="ja-JP" altLang="en-US" sz="2800" dirty="0" smtClean="0"/>
                        <a:t>「インターネット以来の革命」</a:t>
                      </a:r>
                      <a:endParaRPr lang="en-GB" sz="2800" dirty="0"/>
                    </a:p>
                  </a:txBody>
                  <a:tcPr/>
                </a:tc>
                <a:extLst>
                  <a:ext uri="{0D108BD9-81ED-4DB2-BD59-A6C34878D82A}">
                    <a16:rowId xmlns:a16="http://schemas.microsoft.com/office/drawing/2014/main" val="2593604921"/>
                  </a:ext>
                </a:extLst>
              </a:tr>
              <a:tr h="2416647">
                <a:tc>
                  <a:txBody>
                    <a:bodyPr/>
                    <a:lstStyle/>
                    <a:p>
                      <a:r>
                        <a:rPr lang="ja-JP" altLang="en-US" sz="2800" dirty="0" smtClean="0"/>
                        <a:t>ダウンタイムがなく</a:t>
                      </a:r>
                      <a:r>
                        <a:rPr lang="en-GB" sz="2800" dirty="0" smtClean="0"/>
                        <a:t>(</a:t>
                      </a:r>
                      <a:r>
                        <a:rPr lang="ja-JP" altLang="en-US" sz="2800" dirty="0" smtClean="0"/>
                        <a:t>高可用性</a:t>
                      </a:r>
                      <a:r>
                        <a:rPr lang="en-GB" sz="2800" dirty="0" smtClean="0"/>
                        <a:t>)</a:t>
                      </a:r>
                      <a:r>
                        <a:rPr lang="ja-JP" altLang="en-US" sz="2800" dirty="0" err="1" smtClean="0"/>
                        <a:t>、</a:t>
                      </a:r>
                      <a:r>
                        <a:rPr lang="ja-JP" altLang="en-US" sz="2800" dirty="0" smtClean="0"/>
                        <a:t>バックアップ費用が節約でき、監査が容易。改竄耐性や改竄検出性、攻撃耐性、障害耐性も。</a:t>
                      </a:r>
                    </a:p>
                    <a:p>
                      <a:r>
                        <a:rPr lang="ja-JP" altLang="en-US" sz="2800" dirty="0" smtClean="0"/>
                        <a:t>　　　　高速・大量処理。</a:t>
                      </a:r>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万人に開かれているにもかかわらず、特定の第三者を介在させることなく、オンライン上での価値移転を史上初めて可能にした。</a:t>
                      </a:r>
                    </a:p>
                  </a:txBody>
                  <a:tcPr/>
                </a:tc>
                <a:extLst>
                  <a:ext uri="{0D108BD9-81ED-4DB2-BD59-A6C34878D82A}">
                    <a16:rowId xmlns:a16="http://schemas.microsoft.com/office/drawing/2014/main" val="3452775396"/>
                  </a:ext>
                </a:extLst>
              </a:tr>
            </a:tbl>
          </a:graphicData>
        </a:graphic>
      </p:graphicFrame>
      <p:sp>
        <p:nvSpPr>
          <p:cNvPr id="3" name="左右矢印 2"/>
          <p:cNvSpPr/>
          <p:nvPr/>
        </p:nvSpPr>
        <p:spPr>
          <a:xfrm>
            <a:off x="977900" y="5200650"/>
            <a:ext cx="1216152" cy="41275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2292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dirty="0"/>
              <a:t>パブリック・ブロックチェーン</a:t>
            </a:r>
            <a:r>
              <a:rPr lang="ja-JP" altLang="en-US" dirty="0" smtClean="0"/>
              <a:t>の可能性</a:t>
            </a:r>
            <a:r>
              <a:rPr lang="ja-JP" altLang="en-US" dirty="0"/>
              <a:t/>
            </a:r>
            <a:br>
              <a:rPr lang="ja-JP" altLang="en-US" dirty="0"/>
            </a:br>
            <a:r>
              <a:rPr lang="ja-JP" altLang="en-US" dirty="0"/>
              <a:t>例　船荷証券の電子化</a:t>
            </a:r>
            <a:endParaRPr lang="en-GB"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705330166"/>
              </p:ext>
            </p:extLst>
          </p:nvPr>
        </p:nvGraphicFramePr>
        <p:xfrm>
          <a:off x="838200" y="1568449"/>
          <a:ext cx="10274298" cy="4968240"/>
        </p:xfrm>
        <a:graphic>
          <a:graphicData uri="http://schemas.openxmlformats.org/drawingml/2006/table">
            <a:tbl>
              <a:tblPr firstRow="1" bandRow="1">
                <a:tableStyleId>{5C22544A-7EE6-4342-B048-85BDC9FD1C3A}</a:tableStyleId>
              </a:tblPr>
              <a:tblGrid>
                <a:gridCol w="1479550">
                  <a:extLst>
                    <a:ext uri="{9D8B030D-6E8A-4147-A177-3AD203B41FA5}">
                      <a16:colId xmlns:a16="http://schemas.microsoft.com/office/drawing/2014/main" val="1116583236"/>
                    </a:ext>
                  </a:extLst>
                </a:gridCol>
                <a:gridCol w="3657598">
                  <a:extLst>
                    <a:ext uri="{9D8B030D-6E8A-4147-A177-3AD203B41FA5}">
                      <a16:colId xmlns:a16="http://schemas.microsoft.com/office/drawing/2014/main" val="1449249131"/>
                    </a:ext>
                  </a:extLst>
                </a:gridCol>
                <a:gridCol w="2568575">
                  <a:extLst>
                    <a:ext uri="{9D8B030D-6E8A-4147-A177-3AD203B41FA5}">
                      <a16:colId xmlns:a16="http://schemas.microsoft.com/office/drawing/2014/main" val="75948987"/>
                    </a:ext>
                  </a:extLst>
                </a:gridCol>
                <a:gridCol w="2568575">
                  <a:extLst>
                    <a:ext uri="{9D8B030D-6E8A-4147-A177-3AD203B41FA5}">
                      <a16:colId xmlns:a16="http://schemas.microsoft.com/office/drawing/2014/main" val="3789040226"/>
                    </a:ext>
                  </a:extLst>
                </a:gridCol>
              </a:tblGrid>
              <a:tr h="1121788">
                <a:tc>
                  <a:txBody>
                    <a:bodyPr/>
                    <a:lstStyle/>
                    <a:p>
                      <a:pPr algn="ctr"/>
                      <a:endParaRPr lang="en-GB" sz="2800" dirty="0"/>
                    </a:p>
                  </a:txBody>
                  <a:tcPr>
                    <a:lnR w="12700" cap="flat" cmpd="sng" algn="ctr">
                      <a:solidFill>
                        <a:schemeClr val="tx1"/>
                      </a:solidFill>
                      <a:prstDash val="solid"/>
                      <a:round/>
                      <a:headEnd type="none" w="med" len="med"/>
                      <a:tailEnd type="none" w="med" len="med"/>
                    </a:lnR>
                  </a:tcPr>
                </a:tc>
                <a:tc>
                  <a:txBody>
                    <a:bodyPr/>
                    <a:lstStyle/>
                    <a:p>
                      <a:pPr algn="ctr"/>
                      <a:r>
                        <a:rPr lang="ja-JP" altLang="en-US" sz="2800" dirty="0" smtClean="0"/>
                        <a:t>集中管理サーバ</a:t>
                      </a:r>
                    </a:p>
                    <a:p>
                      <a:pPr algn="ctr"/>
                      <a:r>
                        <a:rPr lang="en-US" sz="2800" dirty="0" smtClean="0"/>
                        <a:t>(</a:t>
                      </a:r>
                      <a:r>
                        <a:rPr lang="ja-JP" altLang="en-US" sz="2800" dirty="0" smtClean="0"/>
                        <a:t>従来の試み</a:t>
                      </a:r>
                      <a:r>
                        <a:rPr lang="en-US" sz="2800" dirty="0" smtClean="0"/>
                        <a:t>)</a:t>
                      </a:r>
                      <a:endParaRPr lang="en-GB" sz="2800" dirty="0"/>
                    </a:p>
                  </a:txBody>
                  <a:tcPr>
                    <a:lnL w="12700" cap="flat" cmpd="sng" algn="ctr">
                      <a:solidFill>
                        <a:schemeClr val="tx1"/>
                      </a:solidFill>
                      <a:prstDash val="solid"/>
                      <a:round/>
                      <a:headEnd type="none" w="med" len="med"/>
                      <a:tailEnd type="none" w="med" len="med"/>
                    </a:lnL>
                  </a:tcPr>
                </a:tc>
                <a:tc>
                  <a:txBody>
                    <a:bodyPr/>
                    <a:lstStyle/>
                    <a:p>
                      <a:pPr algn="ctr"/>
                      <a:r>
                        <a:rPr lang="ja-JP" altLang="en-US" sz="2800" dirty="0" smtClean="0"/>
                        <a:t>許可制ブロックチェーン</a:t>
                      </a:r>
                      <a:endParaRPr lang="en-GB" sz="2800" dirty="0"/>
                    </a:p>
                  </a:txBody>
                  <a:tcPr/>
                </a:tc>
                <a:tc>
                  <a:txBody>
                    <a:bodyPr/>
                    <a:lstStyle/>
                    <a:p>
                      <a:pPr algn="ctr"/>
                      <a:r>
                        <a:rPr lang="ja-JP" altLang="en-US" sz="2800" dirty="0" smtClean="0"/>
                        <a:t>パブリック・ブロックチェーン</a:t>
                      </a:r>
                      <a:endParaRPr lang="en-GB" sz="2800" dirty="0"/>
                    </a:p>
                  </a:txBody>
                  <a:tcPr/>
                </a:tc>
                <a:extLst>
                  <a:ext uri="{0D108BD9-81ED-4DB2-BD59-A6C34878D82A}">
                    <a16:rowId xmlns:a16="http://schemas.microsoft.com/office/drawing/2014/main" val="1557469833"/>
                  </a:ext>
                </a:extLst>
              </a:tr>
              <a:tr h="1819789">
                <a:tc>
                  <a:txBody>
                    <a:bodyPr/>
                    <a:lstStyle/>
                    <a:p>
                      <a:pPr marL="457200" lvl="1" indent="0">
                        <a:buFont typeface="Arial" panose="020B0604020202020204" pitchFamily="34" charset="0"/>
                        <a:buNone/>
                      </a:pPr>
                      <a:r>
                        <a:rPr lang="ja-JP" altLang="en-US" sz="2800" dirty="0" smtClean="0"/>
                        <a:t>技術</a:t>
                      </a:r>
                      <a:endParaRPr lang="en-GB" sz="2800" dirty="0"/>
                    </a:p>
                  </a:txBody>
                  <a:tcPr>
                    <a:lnR w="12700" cap="flat" cmpd="sng" algn="ctr">
                      <a:solidFill>
                        <a:schemeClr val="tx1"/>
                      </a:solidFill>
                      <a:prstDash val="solid"/>
                      <a:round/>
                      <a:headEnd type="none" w="med" len="med"/>
                      <a:tailEnd type="none" w="med" len="med"/>
                    </a:lnR>
                  </a:tcPr>
                </a:tc>
                <a:tc>
                  <a:txBody>
                    <a:bodyPr/>
                    <a:lstStyle/>
                    <a:p>
                      <a:pPr marL="914400" lvl="1" indent="-457200" algn="l">
                        <a:buFont typeface="Arial" panose="020B0604020202020204" pitchFamily="34" charset="0"/>
                        <a:buChar char="•"/>
                      </a:pPr>
                      <a:r>
                        <a:rPr lang="ja-JP" altLang="en-US" sz="2800" dirty="0" smtClean="0"/>
                        <a:t>閉鎖的で利便性に欠ける。</a:t>
                      </a:r>
                    </a:p>
                    <a:p>
                      <a:pPr marL="914400" lvl="1" indent="-457200" algn="l">
                        <a:buFont typeface="Arial" panose="020B0604020202020204" pitchFamily="34" charset="0"/>
                        <a:buChar char="•"/>
                      </a:pPr>
                      <a:r>
                        <a:rPr lang="ja-JP" altLang="en-US" sz="2800" dirty="0" smtClean="0"/>
                        <a:t>管理者への取引情報集積に対する懸念。</a:t>
                      </a:r>
                      <a:endParaRPr lang="en-GB" sz="2800" dirty="0"/>
                    </a:p>
                  </a:txBody>
                  <a:tcPr>
                    <a:lnL w="12700" cap="flat" cmpd="sng" algn="ctr">
                      <a:solidFill>
                        <a:schemeClr val="tx1"/>
                      </a:solidFill>
                      <a:prstDash val="solid"/>
                      <a:round/>
                      <a:headEnd type="none" w="med" len="med"/>
                      <a:tailEnd type="none" w="med" len="med"/>
                    </a:lnL>
                  </a:tcPr>
                </a:tc>
                <a:tc>
                  <a:txBody>
                    <a:bodyPr/>
                    <a:lstStyle/>
                    <a:p>
                      <a:pPr algn="l"/>
                      <a:r>
                        <a:rPr lang="ja-JP" altLang="en-US" sz="2800" dirty="0" smtClean="0"/>
                        <a:t>左と大差なし</a:t>
                      </a:r>
                      <a:endParaRPr lang="en-GB" sz="2800" dirty="0"/>
                    </a:p>
                  </a:txBody>
                  <a:tcPr/>
                </a:tc>
                <a:tc>
                  <a:txBody>
                    <a:bodyPr/>
                    <a:lstStyle/>
                    <a:p>
                      <a:pPr marL="285750" indent="-285750" algn="l">
                        <a:buFont typeface="Arial" panose="020B0604020202020204" pitchFamily="34" charset="0"/>
                        <a:buChar char="•"/>
                      </a:pPr>
                      <a:r>
                        <a:rPr lang="ja-JP" altLang="en-US" sz="2800" dirty="0" smtClean="0"/>
                        <a:t>万人に開放</a:t>
                      </a:r>
                    </a:p>
                    <a:p>
                      <a:pPr marL="285750" indent="-285750" algn="l">
                        <a:buFont typeface="Arial" panose="020B0604020202020204" pitchFamily="34" charset="0"/>
                        <a:buChar char="•"/>
                      </a:pPr>
                      <a:r>
                        <a:rPr lang="ja-JP" altLang="en-US" sz="2800" dirty="0" smtClean="0"/>
                        <a:t>管理者不在</a:t>
                      </a:r>
                      <a:endParaRPr lang="en-GB" sz="2800" dirty="0"/>
                    </a:p>
                  </a:txBody>
                  <a:tcPr/>
                </a:tc>
                <a:extLst>
                  <a:ext uri="{0D108BD9-81ED-4DB2-BD59-A6C34878D82A}">
                    <a16:rowId xmlns:a16="http://schemas.microsoft.com/office/drawing/2014/main" val="965521036"/>
                  </a:ext>
                </a:extLst>
              </a:tr>
              <a:tr h="1121788">
                <a:tc>
                  <a:txBody>
                    <a:bodyPr/>
                    <a:lstStyle/>
                    <a:p>
                      <a:pPr marL="457200" lvl="1" indent="0">
                        <a:buFont typeface="Arial" panose="020B0604020202020204" pitchFamily="34" charset="0"/>
                        <a:buNone/>
                      </a:pPr>
                      <a:r>
                        <a:rPr lang="ja-JP" altLang="en-US" sz="2800" dirty="0" smtClean="0"/>
                        <a:t>法</a:t>
                      </a:r>
                      <a:endParaRPr lang="en-GB" sz="2800" dirty="0"/>
                    </a:p>
                  </a:txBody>
                  <a:tcPr>
                    <a:lnR w="12700" cap="flat" cmpd="sng" algn="ctr">
                      <a:solidFill>
                        <a:schemeClr val="tx1"/>
                      </a:solidFill>
                      <a:prstDash val="solid"/>
                      <a:round/>
                      <a:headEnd type="none" w="med" len="med"/>
                      <a:tailEnd type="none" w="med" len="med"/>
                    </a:lnR>
                  </a:tcPr>
                </a:tc>
                <a:tc gridSpan="3">
                  <a:txBody>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2800" kern="1200" dirty="0" smtClean="0">
                          <a:solidFill>
                            <a:schemeClr val="tx1"/>
                          </a:solidFill>
                          <a:effectLst/>
                          <a:latin typeface="+mn-lt"/>
                          <a:ea typeface="+mn-ea"/>
                          <a:cs typeface="+mn-cs"/>
                        </a:rPr>
                        <a:t>電子記録によって表現された船荷証券が法的に「船荷証券」として承認されることが課題</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2800" kern="1200" dirty="0" smtClean="0">
                          <a:solidFill>
                            <a:schemeClr val="tx1"/>
                          </a:solidFill>
                          <a:effectLst/>
                          <a:latin typeface="+mn-lt"/>
                          <a:ea typeface="+mn-ea"/>
                          <a:cs typeface="+mn-cs"/>
                        </a:rPr>
                        <a:t>広く各国での承認が必要</a:t>
                      </a:r>
                      <a:endParaRPr lang="en-GB" sz="2800" dirty="0" smtClean="0"/>
                    </a:p>
                  </a:txBody>
                  <a:tcPr>
                    <a:lnL w="12700" cap="flat" cmpd="sng" algn="ctr">
                      <a:solidFill>
                        <a:schemeClr val="tx1"/>
                      </a:solidFill>
                      <a:prstDash val="solid"/>
                      <a:round/>
                      <a:headEnd type="none" w="med" len="med"/>
                      <a:tailEnd type="none" w="med" len="med"/>
                    </a:lnL>
                  </a:tcPr>
                </a:tc>
                <a:tc hMerge="1">
                  <a:txBody>
                    <a:bodyPr/>
                    <a:lstStyle/>
                    <a:p>
                      <a:pPr algn="l"/>
                      <a:endParaRPr lang="en-GB" sz="2800" dirty="0"/>
                    </a:p>
                  </a:txBody>
                  <a:tcPr/>
                </a:tc>
                <a:tc hMerge="1">
                  <a:txBody>
                    <a:bodyPr/>
                    <a:lstStyle/>
                    <a:p>
                      <a:pPr marL="285750" indent="-285750" algn="l">
                        <a:buFont typeface="Arial" panose="020B0604020202020204" pitchFamily="34" charset="0"/>
                        <a:buChar char="•"/>
                      </a:pPr>
                      <a:endParaRPr lang="en-GB" sz="2800" dirty="0"/>
                    </a:p>
                  </a:txBody>
                  <a:tcPr/>
                </a:tc>
                <a:extLst>
                  <a:ext uri="{0D108BD9-81ED-4DB2-BD59-A6C34878D82A}">
                    <a16:rowId xmlns:a16="http://schemas.microsoft.com/office/drawing/2014/main" val="43375576"/>
                  </a:ext>
                </a:extLst>
              </a:tr>
            </a:tbl>
          </a:graphicData>
        </a:graphic>
      </p:graphicFrame>
    </p:spTree>
    <p:extLst>
      <p:ext uri="{BB962C8B-B14F-4D97-AF65-F5344CB8AC3E}">
        <p14:creationId xmlns:p14="http://schemas.microsoft.com/office/powerpoint/2010/main" val="2030363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dirty="0" smtClean="0"/>
              <a:t>①「</a:t>
            </a:r>
            <a:r>
              <a:rPr lang="ja-JP" altLang="en-US" dirty="0"/>
              <a:t>電子的移転可能記録</a:t>
            </a:r>
            <a:r>
              <a:rPr lang="ja-JP" altLang="en-US" dirty="0" smtClean="0"/>
              <a:t>」の</a:t>
            </a:r>
            <a:r>
              <a:rPr lang="ja-JP" altLang="en-US" dirty="0"/>
              <a:t>特定可能性</a:t>
            </a:r>
            <a:endParaRPr lang="en-GB" sz="40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606041665"/>
              </p:ext>
            </p:extLst>
          </p:nvPr>
        </p:nvGraphicFramePr>
        <p:xfrm>
          <a:off x="838200" y="1476373"/>
          <a:ext cx="10515600" cy="4572000"/>
        </p:xfrm>
        <a:graphic>
          <a:graphicData uri="http://schemas.openxmlformats.org/drawingml/2006/table">
            <a:tbl>
              <a:tblPr firstRow="1" bandRow="1">
                <a:tableStyleId>{5C22544A-7EE6-4342-B048-85BDC9FD1C3A}</a:tableStyleId>
              </a:tblPr>
              <a:tblGrid>
                <a:gridCol w="1111250">
                  <a:extLst>
                    <a:ext uri="{9D8B030D-6E8A-4147-A177-3AD203B41FA5}">
                      <a16:colId xmlns:a16="http://schemas.microsoft.com/office/drawing/2014/main" val="498776514"/>
                    </a:ext>
                  </a:extLst>
                </a:gridCol>
                <a:gridCol w="2160732">
                  <a:extLst>
                    <a:ext uri="{9D8B030D-6E8A-4147-A177-3AD203B41FA5}">
                      <a16:colId xmlns:a16="http://schemas.microsoft.com/office/drawing/2014/main" val="3564182104"/>
                    </a:ext>
                  </a:extLst>
                </a:gridCol>
                <a:gridCol w="4138468">
                  <a:extLst>
                    <a:ext uri="{9D8B030D-6E8A-4147-A177-3AD203B41FA5}">
                      <a16:colId xmlns:a16="http://schemas.microsoft.com/office/drawing/2014/main" val="1941792107"/>
                    </a:ext>
                  </a:extLst>
                </a:gridCol>
                <a:gridCol w="3105150">
                  <a:extLst>
                    <a:ext uri="{9D8B030D-6E8A-4147-A177-3AD203B41FA5}">
                      <a16:colId xmlns:a16="http://schemas.microsoft.com/office/drawing/2014/main" val="3908215095"/>
                    </a:ext>
                  </a:extLst>
                </a:gridCol>
              </a:tblGrid>
              <a:tr h="3524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smtClean="0"/>
                        <a:t>集中管理サーバ</a:t>
                      </a:r>
                    </a:p>
                    <a:p>
                      <a:endParaRPr lang="en-GB" sz="2400" dirty="0"/>
                    </a:p>
                  </a:txBody>
                  <a:tcPr/>
                </a:tc>
                <a:tc gridSpan="3">
                  <a:txBody>
                    <a:bodyPr/>
                    <a:lstStyle/>
                    <a:p>
                      <a:pPr algn="ctr"/>
                      <a:r>
                        <a:rPr lang="ja-JP" altLang="en-US" sz="2400" dirty="0" smtClean="0"/>
                        <a:t>分散台帳</a:t>
                      </a:r>
                      <a:endParaRPr lang="en-GB" sz="2400" dirty="0"/>
                    </a:p>
                  </a:txBody>
                  <a:tcPr/>
                </a:tc>
                <a:tc hMerge="1">
                  <a:txBody>
                    <a:bodyPr/>
                    <a:lstStyle/>
                    <a:p>
                      <a:endParaRPr lang="en-GB" dirty="0"/>
                    </a:p>
                  </a:txBody>
                  <a:tcPr/>
                </a:tc>
                <a:tc hMerge="1">
                  <a:txBody>
                    <a:bodyPr/>
                    <a:lstStyle/>
                    <a:p>
                      <a:endParaRPr lang="en-GB"/>
                    </a:p>
                  </a:txBody>
                  <a:tcPr/>
                </a:tc>
                <a:extLst>
                  <a:ext uri="{0D108BD9-81ED-4DB2-BD59-A6C34878D82A}">
                    <a16:rowId xmlns:a16="http://schemas.microsoft.com/office/drawing/2014/main" val="2162423957"/>
                  </a:ext>
                </a:extLst>
              </a:tr>
              <a:tr h="873127">
                <a:tc vMerge="1">
                  <a:txBody>
                    <a:bodyPr/>
                    <a:lstStyle/>
                    <a:p>
                      <a:endParaRPr lang="en-GB"/>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smtClean="0"/>
                        <a:t>許可制ブロックチェーン</a:t>
                      </a:r>
                      <a:endParaRPr lang="en-GB" sz="24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smtClean="0"/>
                        <a:t>パブリック・ブロックチェーン</a:t>
                      </a:r>
                      <a:endParaRPr lang="en-GB" sz="2400" dirty="0" smtClean="0"/>
                    </a:p>
                    <a:p>
                      <a:endParaRPr lang="en-GB" sz="2400" dirty="0"/>
                    </a:p>
                  </a:txBody>
                  <a:tcPr/>
                </a:tc>
                <a:tc hMerge="1">
                  <a:txBody>
                    <a:bodyPr/>
                    <a:lstStyle/>
                    <a:p>
                      <a:endParaRPr lang="en-GB"/>
                    </a:p>
                  </a:txBody>
                  <a:tcPr/>
                </a:tc>
                <a:extLst>
                  <a:ext uri="{0D108BD9-81ED-4DB2-BD59-A6C34878D82A}">
                    <a16:rowId xmlns:a16="http://schemas.microsoft.com/office/drawing/2014/main" val="3311197815"/>
                  </a:ext>
                </a:extLst>
              </a:tr>
              <a:tr h="407195">
                <a:tc rowSpan="3">
                  <a:txBody>
                    <a:bodyPr/>
                    <a:lstStyle/>
                    <a:p>
                      <a:r>
                        <a:rPr lang="ja-JP" altLang="en-US" sz="2400" dirty="0" smtClean="0"/>
                        <a:t>管理者によって、一意性の確保が可能であり、〇</a:t>
                      </a:r>
                      <a:endParaRPr lang="en-GB" sz="2400" dirty="0"/>
                    </a:p>
                  </a:txBody>
                  <a:tcPr/>
                </a:tc>
                <a:tc rowSpan="3">
                  <a:txBody>
                    <a:bodyPr/>
                    <a:lstStyle/>
                    <a:p>
                      <a:r>
                        <a:rPr lang="ja-JP" altLang="en-US" sz="2400" dirty="0" smtClean="0"/>
                        <a:t>運用者によって、または限定された参加者の多数決により、一意性の確保が可能であり、おそらく</a:t>
                      </a:r>
                      <a:r>
                        <a:rPr lang="ja-JP" altLang="en-US" sz="2400" dirty="0" err="1" smtClean="0"/>
                        <a:t>〇</a:t>
                      </a:r>
                      <a:endParaRPr lang="en-GB" sz="2400" dirty="0"/>
                    </a:p>
                  </a:txBody>
                  <a:tcPr/>
                </a:tc>
                <a:tc gridSpan="2">
                  <a:txBody>
                    <a:bodyPr/>
                    <a:lstStyle/>
                    <a:p>
                      <a:r>
                        <a:rPr lang="ja-JP" altLang="en-US" sz="2400" dirty="0" smtClean="0"/>
                        <a:t>アルゴリズムにより、同期が可能</a:t>
                      </a:r>
                      <a:endParaRPr lang="en-GB" sz="2400" dirty="0"/>
                    </a:p>
                  </a:txBody>
                  <a:tcPr/>
                </a:tc>
                <a:tc hMerge="1">
                  <a:txBody>
                    <a:bodyPr/>
                    <a:lstStyle/>
                    <a:p>
                      <a:endParaRPr lang="en-GB"/>
                    </a:p>
                  </a:txBody>
                  <a:tcPr/>
                </a:tc>
                <a:extLst>
                  <a:ext uri="{0D108BD9-81ED-4DB2-BD59-A6C34878D82A}">
                    <a16:rowId xmlns:a16="http://schemas.microsoft.com/office/drawing/2014/main" val="4022874494"/>
                  </a:ext>
                </a:extLst>
              </a:tr>
              <a:tr h="426641">
                <a:tc vMerge="1">
                  <a:txBody>
                    <a:bodyPr/>
                    <a:lstStyle/>
                    <a:p>
                      <a:endParaRPr lang="en-GB"/>
                    </a:p>
                  </a:txBody>
                  <a:tcPr/>
                </a:tc>
                <a:tc vMerge="1">
                  <a:txBody>
                    <a:bodyPr/>
                    <a:lstStyle/>
                    <a:p>
                      <a:endParaRPr lang="en-GB"/>
                    </a:p>
                  </a:txBody>
                  <a:tcPr/>
                </a:tc>
                <a:tc>
                  <a:txBody>
                    <a:bodyPr/>
                    <a:lstStyle/>
                    <a:p>
                      <a:pPr algn="ctr"/>
                      <a:r>
                        <a:rPr lang="en-US" altLang="ja-JP" sz="2400" dirty="0" smtClean="0"/>
                        <a:t>(</a:t>
                      </a:r>
                      <a:r>
                        <a:rPr lang="ja-JP" altLang="en-US" sz="2400" dirty="0" smtClean="0"/>
                        <a:t>分岐可能性により</a:t>
                      </a:r>
                      <a:r>
                        <a:rPr lang="en-US" altLang="ja-JP" sz="2400" dirty="0" smtClean="0"/>
                        <a:t>)</a:t>
                      </a:r>
                      <a:r>
                        <a:rPr lang="ja-JP" altLang="en-US" sz="2400" dirty="0" smtClean="0"/>
                        <a:t>確率的なファイナリティしか得られないアルゴリズム</a:t>
                      </a:r>
                      <a:endParaRPr lang="en-GB" sz="2400" dirty="0"/>
                    </a:p>
                  </a:txBody>
                  <a:tcPr/>
                </a:tc>
                <a:tc>
                  <a:txBody>
                    <a:bodyPr/>
                    <a:lstStyle/>
                    <a:p>
                      <a:pPr algn="ctr"/>
                      <a:r>
                        <a:rPr lang="ja-JP" altLang="en-US" sz="2400" kern="1200" dirty="0" smtClean="0">
                          <a:solidFill>
                            <a:schemeClr val="dk1"/>
                          </a:solidFill>
                          <a:effectLst/>
                          <a:latin typeface="+mn-lt"/>
                          <a:ea typeface="+mn-ea"/>
                          <a:cs typeface="+mn-cs"/>
                        </a:rPr>
                        <a:t>１ブロックごとにファイナリティが得られるアルゴリズム</a:t>
                      </a:r>
                      <a:endParaRPr lang="en-GB" sz="2400" dirty="0"/>
                    </a:p>
                  </a:txBody>
                  <a:tcPr/>
                </a:tc>
                <a:extLst>
                  <a:ext uri="{0D108BD9-81ED-4DB2-BD59-A6C34878D82A}">
                    <a16:rowId xmlns:a16="http://schemas.microsoft.com/office/drawing/2014/main" val="2791688145"/>
                  </a:ext>
                </a:extLst>
              </a:tr>
              <a:tr h="426641">
                <a:tc vMerge="1">
                  <a:txBody>
                    <a:bodyPr/>
                    <a:lstStyle/>
                    <a:p>
                      <a:endParaRPr lang="en-GB"/>
                    </a:p>
                  </a:txBody>
                  <a:tcPr/>
                </a:tc>
                <a:tc vMerge="1">
                  <a:txBody>
                    <a:bodyPr/>
                    <a:lstStyle/>
                    <a:p>
                      <a:endParaRPr lang="en-GB"/>
                    </a:p>
                  </a:txBody>
                  <a:tcPr/>
                </a:tc>
                <a:tc>
                  <a:txBody>
                    <a:bodyPr/>
                    <a:lstStyle/>
                    <a:p>
                      <a:r>
                        <a:rPr lang="ja-JP" altLang="en-US" sz="2400" kern="1200" dirty="0" smtClean="0">
                          <a:solidFill>
                            <a:schemeClr val="dk1"/>
                          </a:solidFill>
                          <a:effectLst/>
                          <a:latin typeface="+mn-lt"/>
                          <a:ea typeface="+mn-ea"/>
                          <a:cs typeface="+mn-cs"/>
                        </a:rPr>
                        <a:t>実務的に十分な数の確認を経た電子記録を一意的な記録とみなすことで、〇</a:t>
                      </a:r>
                      <a:r>
                        <a:rPr lang="en-US" altLang="ja-JP" sz="2400" kern="1200" dirty="0" smtClean="0">
                          <a:solidFill>
                            <a:schemeClr val="dk1"/>
                          </a:solidFill>
                          <a:effectLst/>
                          <a:latin typeface="+mn-lt"/>
                          <a:ea typeface="+mn-ea"/>
                          <a:cs typeface="+mn-cs"/>
                        </a:rPr>
                        <a:t>(</a:t>
                      </a:r>
                      <a:r>
                        <a:rPr lang="ja-JP" altLang="en-US" sz="2400" kern="1200" dirty="0" smtClean="0">
                          <a:solidFill>
                            <a:schemeClr val="dk1"/>
                          </a:solidFill>
                          <a:effectLst/>
                          <a:latin typeface="+mn-lt"/>
                          <a:ea typeface="+mn-ea"/>
                          <a:cs typeface="+mn-cs"/>
                        </a:rPr>
                        <a:t>私見</a:t>
                      </a:r>
                      <a:r>
                        <a:rPr lang="en-US" altLang="ja-JP" sz="2400" kern="1200" dirty="0" smtClean="0">
                          <a:solidFill>
                            <a:schemeClr val="dk1"/>
                          </a:solidFill>
                          <a:effectLst/>
                          <a:latin typeface="+mn-lt"/>
                          <a:ea typeface="+mn-ea"/>
                          <a:cs typeface="+mn-cs"/>
                        </a:rPr>
                        <a:t>)</a:t>
                      </a:r>
                      <a:endParaRPr lang="en-GB" sz="2400" dirty="0"/>
                    </a:p>
                  </a:txBody>
                  <a:tcPr/>
                </a:tc>
                <a:tc>
                  <a:txBody>
                    <a:bodyPr/>
                    <a:lstStyle/>
                    <a:p>
                      <a:r>
                        <a:rPr lang="ja-JP" altLang="en-US" sz="2400" dirty="0" smtClean="0"/>
                        <a:t>一意性あり、おそらく</a:t>
                      </a:r>
                      <a:r>
                        <a:rPr lang="ja-JP" altLang="en-US" sz="2400" dirty="0" err="1" smtClean="0"/>
                        <a:t>〇</a:t>
                      </a:r>
                      <a:endParaRPr lang="en-GB" sz="2400" dirty="0"/>
                    </a:p>
                  </a:txBody>
                  <a:tcPr/>
                </a:tc>
                <a:extLst>
                  <a:ext uri="{0D108BD9-81ED-4DB2-BD59-A6C34878D82A}">
                    <a16:rowId xmlns:a16="http://schemas.microsoft.com/office/drawing/2014/main" val="2480347757"/>
                  </a:ext>
                </a:extLst>
              </a:tr>
            </a:tbl>
          </a:graphicData>
        </a:graphic>
      </p:graphicFrame>
    </p:spTree>
    <p:extLst>
      <p:ext uri="{BB962C8B-B14F-4D97-AF65-F5344CB8AC3E}">
        <p14:creationId xmlns:p14="http://schemas.microsoft.com/office/powerpoint/2010/main" val="998318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2020</TotalTime>
  <Words>1482</Words>
  <Application>Microsoft Office PowerPoint</Application>
  <PresentationFormat>ワイド画面</PresentationFormat>
  <Paragraphs>210</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游ゴシック Light</vt:lpstr>
      <vt:lpstr>Arial</vt:lpstr>
      <vt:lpstr>Calibri</vt:lpstr>
      <vt:lpstr>Calibri Light</vt:lpstr>
      <vt:lpstr>Office テーマ</vt:lpstr>
      <vt:lpstr>UNCITRALモデル法とブロックチェーン</vt:lpstr>
      <vt:lpstr>モデル法の目的と対象</vt:lpstr>
      <vt:lpstr>仮想事例</vt:lpstr>
      <vt:lpstr>技術中立性と機能的等価性</vt:lpstr>
      <vt:lpstr>ブロックチェーン</vt:lpstr>
      <vt:lpstr>PowerPoint プレゼンテーション</vt:lpstr>
      <vt:lpstr>ブロックチェーンのメリットと革新性</vt:lpstr>
      <vt:lpstr>パブリック・ブロックチェーンの可能性 例　船荷証券の電子化</vt:lpstr>
      <vt:lpstr>①「電子的移転可能記録」の特定可能性</vt:lpstr>
      <vt:lpstr>分岐</vt:lpstr>
      <vt:lpstr>② 排他的支配可能性</vt:lpstr>
      <vt:lpstr>② 排他的支配可能性 東京地判の論拠</vt:lpstr>
      <vt:lpstr>③ 信頼可能性</vt:lpstr>
      <vt:lpstr>③ 信頼可能性 バーレーン電子的移転可能記録法</vt:lpstr>
      <vt:lpstr>③ 信頼可能性 現行法のアプローチ</vt:lpstr>
      <vt:lpstr>③ 信頼可能性 運用者不在のパブリック・ブロックチェーン</vt:lpstr>
      <vt:lpstr>③ 信頼可能性 運用者不在のパブリック・ブロックチェーン</vt:lpstr>
      <vt:lpstr>③ 信頼可能性 運用者不在のパブリック・ブロックチェーン</vt:lpstr>
      <vt:lpstr>③ 信頼可能性 運用者不在のパブリック・ブロックチェーン</vt:lpstr>
      <vt:lpstr>③ 信頼可能性 運用者不在のパブリック・ブロックチェーン</vt:lpstr>
      <vt:lpstr>国際私法問題 仮想事例に即して</vt:lpstr>
      <vt:lpstr>結語</vt:lpstr>
      <vt:lpstr>結語 法的な承認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モデル法とブロックチェーン</dc:title>
  <dc:creator>Koji Takahashi</dc:creator>
  <cp:lastModifiedBy>Koji Takahashi</cp:lastModifiedBy>
  <cp:revision>308</cp:revision>
  <cp:lastPrinted>2019-03-15T08:40:28Z</cp:lastPrinted>
  <dcterms:created xsi:type="dcterms:W3CDTF">2019-02-23T11:56:11Z</dcterms:created>
  <dcterms:modified xsi:type="dcterms:W3CDTF">2019-03-16T13:04:43Z</dcterms:modified>
</cp:coreProperties>
</file>