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6" r:id="rId5"/>
    <p:sldId id="277" r:id="rId6"/>
    <p:sldId id="278" r:id="rId7"/>
    <p:sldId id="284" r:id="rId8"/>
    <p:sldId id="288" r:id="rId9"/>
    <p:sldId id="281" r:id="rId10"/>
    <p:sldId id="280" r:id="rId11"/>
    <p:sldId id="289" r:id="rId12"/>
    <p:sldId id="287" r:id="rId13"/>
    <p:sldId id="279" r:id="rId14"/>
    <p:sldId id="290"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D5E7FAD-FBB8-617B-63F6-A0A8AB7AAD40}" name="Gurunathan,Latika" initials="Gu" userId="S::lg873@drexel.edu::e565c65c-8b6c-4478-a8ff-45c31407b73a" providerId="AD"/>
  <p188:author id="{B60061F0-A418-B45F-D521-AC759862D159}" name="Muralidhar,Mirudula" initials="M" userId="S::mm5729@drexel.edu::0dfde877-ef50-40ab-ad0c-04acd37acac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Ankit" userId="3091f98b-a485-44b1-ae8d-376788bfcc9e" providerId="ADAL" clId="{C0769306-1788-4ABF-8BC4-0B2A8ECB1F3E}"/>
    <pc:docChg chg="custSel modSld">
      <pc:chgData name="Akash,Ankit" userId="3091f98b-a485-44b1-ae8d-376788bfcc9e" providerId="ADAL" clId="{C0769306-1788-4ABF-8BC4-0B2A8ECB1F3E}" dt="2025-07-17T05:52:56.313" v="9" actId="1076"/>
      <pc:docMkLst>
        <pc:docMk/>
      </pc:docMkLst>
      <pc:sldChg chg="delSp modSp mod">
        <pc:chgData name="Akash,Ankit" userId="3091f98b-a485-44b1-ae8d-376788bfcc9e" providerId="ADAL" clId="{C0769306-1788-4ABF-8BC4-0B2A8ECB1F3E}" dt="2025-07-17T05:52:56.313" v="9" actId="1076"/>
        <pc:sldMkLst>
          <pc:docMk/>
          <pc:sldMk cId="2806257027" sldId="256"/>
        </pc:sldMkLst>
        <pc:spChg chg="mod">
          <ac:chgData name="Akash,Ankit" userId="3091f98b-a485-44b1-ae8d-376788bfcc9e" providerId="ADAL" clId="{C0769306-1788-4ABF-8BC4-0B2A8ECB1F3E}" dt="2025-07-17T05:52:56.313" v="9" actId="1076"/>
          <ac:spMkLst>
            <pc:docMk/>
            <pc:sldMk cId="2806257027" sldId="256"/>
            <ac:spMk id="6" creationId="{C60D1C26-5FA4-D4E4-C4A6-CDD057BD3A68}"/>
          </ac:spMkLst>
        </pc:spChg>
        <pc:spChg chg="del">
          <ac:chgData name="Akash,Ankit" userId="3091f98b-a485-44b1-ae8d-376788bfcc9e" providerId="ADAL" clId="{C0769306-1788-4ABF-8BC4-0B2A8ECB1F3E}" dt="2025-07-17T05:52:22.479" v="4" actId="478"/>
          <ac:spMkLst>
            <pc:docMk/>
            <pc:sldMk cId="2806257027" sldId="256"/>
            <ac:spMk id="8" creationId="{B17B62BA-DE95-8A0F-11EB-F42095F4DBD7}"/>
          </ac:spMkLst>
        </pc:spChg>
      </pc:sldChg>
    </pc:docChg>
  </pc:docChgLst>
  <pc:docChgLst>
    <pc:chgData name="Akash,Ankit" userId="3091f98b-a485-44b1-ae8d-376788bfcc9e" providerId="ADAL" clId="{ECC8A379-8978-4206-923B-344B36A4BFEF}"/>
    <pc:docChg chg="undo custSel modSld">
      <pc:chgData name="Akash,Ankit" userId="3091f98b-a485-44b1-ae8d-376788bfcc9e" providerId="ADAL" clId="{ECC8A379-8978-4206-923B-344B36A4BFEF}" dt="2024-03-24T03:04:37.219" v="218" actId="1076"/>
      <pc:docMkLst>
        <pc:docMk/>
      </pc:docMkLst>
      <pc:sldChg chg="addSp modSp mod modAnim">
        <pc:chgData name="Akash,Ankit" userId="3091f98b-a485-44b1-ae8d-376788bfcc9e" providerId="ADAL" clId="{ECC8A379-8978-4206-923B-344B36A4BFEF}" dt="2024-03-24T03:04:37.219" v="218" actId="1076"/>
        <pc:sldMkLst>
          <pc:docMk/>
          <pc:sldMk cId="2806257027" sldId="256"/>
        </pc:sldMkLst>
      </pc:sldChg>
      <pc:sldChg chg="modSp mod">
        <pc:chgData name="Akash,Ankit" userId="3091f98b-a485-44b1-ae8d-376788bfcc9e" providerId="ADAL" clId="{ECC8A379-8978-4206-923B-344B36A4BFEF}" dt="2024-03-24T02:52:16.579" v="17" actId="123"/>
        <pc:sldMkLst>
          <pc:docMk/>
          <pc:sldMk cId="1401741552" sldId="277"/>
        </pc:sldMkLst>
      </pc:sldChg>
      <pc:sldChg chg="modSp mod">
        <pc:chgData name="Akash,Ankit" userId="3091f98b-a485-44b1-ae8d-376788bfcc9e" providerId="ADAL" clId="{ECC8A379-8978-4206-923B-344B36A4BFEF}" dt="2024-03-24T02:52:42.089" v="19" actId="2711"/>
        <pc:sldMkLst>
          <pc:docMk/>
          <pc:sldMk cId="756165146" sldId="278"/>
        </pc:sldMkLst>
      </pc:sldChg>
      <pc:sldChg chg="modSp mod">
        <pc:chgData name="Akash,Ankit" userId="3091f98b-a485-44b1-ae8d-376788bfcc9e" providerId="ADAL" clId="{ECC8A379-8978-4206-923B-344B36A4BFEF}" dt="2024-03-24T02:58:22.577" v="135" actId="20577"/>
        <pc:sldMkLst>
          <pc:docMk/>
          <pc:sldMk cId="462168095" sldId="279"/>
        </pc:sldMkLst>
      </pc:sldChg>
      <pc:sldChg chg="modSp mod">
        <pc:chgData name="Akash,Ankit" userId="3091f98b-a485-44b1-ae8d-376788bfcc9e" providerId="ADAL" clId="{ECC8A379-8978-4206-923B-344B36A4BFEF}" dt="2024-03-24T02:57:23.518" v="125" actId="20577"/>
        <pc:sldMkLst>
          <pc:docMk/>
          <pc:sldMk cId="4070064889" sldId="280"/>
        </pc:sldMkLst>
      </pc:sldChg>
      <pc:sldChg chg="modSp mod">
        <pc:chgData name="Akash,Ankit" userId="3091f98b-a485-44b1-ae8d-376788bfcc9e" providerId="ADAL" clId="{ECC8A379-8978-4206-923B-344B36A4BFEF}" dt="2024-03-24T02:57:01.306" v="123" actId="20577"/>
        <pc:sldMkLst>
          <pc:docMk/>
          <pc:sldMk cId="317178870" sldId="281"/>
        </pc:sldMkLst>
      </pc:sldChg>
      <pc:sldChg chg="modSp mod">
        <pc:chgData name="Akash,Ankit" userId="3091f98b-a485-44b1-ae8d-376788bfcc9e" providerId="ADAL" clId="{ECC8A379-8978-4206-923B-344B36A4BFEF}" dt="2024-03-24T02:54:22.742" v="105" actId="6549"/>
        <pc:sldMkLst>
          <pc:docMk/>
          <pc:sldMk cId="506372556" sldId="284"/>
        </pc:sldMkLst>
      </pc:sldChg>
      <pc:sldChg chg="modSp mod">
        <pc:chgData name="Akash,Ankit" userId="3091f98b-a485-44b1-ae8d-376788bfcc9e" providerId="ADAL" clId="{ECC8A379-8978-4206-923B-344B36A4BFEF}" dt="2024-03-24T02:59:03.855" v="136" actId="1076"/>
        <pc:sldMkLst>
          <pc:docMk/>
          <pc:sldMk cId="3834092888" sldId="287"/>
        </pc:sldMkLst>
      </pc:sldChg>
      <pc:sldChg chg="modSp mod">
        <pc:chgData name="Akash,Ankit" userId="3091f98b-a485-44b1-ae8d-376788bfcc9e" providerId="ADAL" clId="{ECC8A379-8978-4206-923B-344B36A4BFEF}" dt="2024-03-24T02:55:39.101" v="114" actId="255"/>
        <pc:sldMkLst>
          <pc:docMk/>
          <pc:sldMk cId="364653737" sldId="288"/>
        </pc:sldMkLst>
      </pc:sldChg>
      <pc:sldChg chg="modSp mod">
        <pc:chgData name="Akash,Ankit" userId="3091f98b-a485-44b1-ae8d-376788bfcc9e" providerId="ADAL" clId="{ECC8A379-8978-4206-923B-344B36A4BFEF}" dt="2024-03-24T02:57:38.695" v="127" actId="255"/>
        <pc:sldMkLst>
          <pc:docMk/>
          <pc:sldMk cId="3234279161" sldId="289"/>
        </pc:sldMkLst>
      </pc:sldChg>
      <pc:sldChg chg="modSp mod">
        <pc:chgData name="Akash,Ankit" userId="3091f98b-a485-44b1-ae8d-376788bfcc9e" providerId="ADAL" clId="{ECC8A379-8978-4206-923B-344B36A4BFEF}" dt="2024-03-24T02:59:34.524" v="138" actId="255"/>
        <pc:sldMkLst>
          <pc:docMk/>
          <pc:sldMk cId="4063111997"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1FA44-CE66-4022-A78A-7243D557EC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170D8C-6D12-4BC9-8127-EC41A1D9EFEA}">
      <dgm:prSet custT="1"/>
      <dgm:spPr/>
      <dgm:t>
        <a:bodyPr/>
        <a:lstStyle/>
        <a:p>
          <a:r>
            <a:rPr lang="en-US" sz="2000" b="1" dirty="0"/>
            <a:t>Three different algorithms are chosen:</a:t>
          </a:r>
          <a:endParaRPr lang="en-US" sz="2000" dirty="0"/>
        </a:p>
      </dgm:t>
    </dgm:pt>
    <dgm:pt modelId="{42786522-4C33-4D30-94C3-AADF74FA74F6}" type="parTrans" cxnId="{DF76E3FE-F84F-459F-81D1-CE5567FFB969}">
      <dgm:prSet/>
      <dgm:spPr/>
      <dgm:t>
        <a:bodyPr/>
        <a:lstStyle/>
        <a:p>
          <a:endParaRPr lang="en-US"/>
        </a:p>
      </dgm:t>
    </dgm:pt>
    <dgm:pt modelId="{5047C9BB-DA7E-4D71-956C-75C1BF192D09}" type="sibTrans" cxnId="{DF76E3FE-F84F-459F-81D1-CE5567FFB969}">
      <dgm:prSet/>
      <dgm:spPr/>
      <dgm:t>
        <a:bodyPr/>
        <a:lstStyle/>
        <a:p>
          <a:endParaRPr lang="en-US"/>
        </a:p>
      </dgm:t>
    </dgm:pt>
    <dgm:pt modelId="{8B8E39D3-C521-4FA1-9734-F913B8997453}">
      <dgm:prSet custT="1"/>
      <dgm:spPr/>
      <dgm:t>
        <a:bodyPr/>
        <a:lstStyle/>
        <a:p>
          <a:r>
            <a:rPr lang="en-US" sz="1900" b="1" dirty="0"/>
            <a:t>Linear Regression</a:t>
          </a:r>
          <a:r>
            <a:rPr lang="en-US" sz="1900" dirty="0"/>
            <a:t>:</a:t>
          </a:r>
        </a:p>
      </dgm:t>
    </dgm:pt>
    <dgm:pt modelId="{AE18E30A-BB7A-447F-BF0D-00011BA2CC92}" type="parTrans" cxnId="{584314D1-F219-4E11-B0DA-DA2E0EECC60C}">
      <dgm:prSet/>
      <dgm:spPr/>
      <dgm:t>
        <a:bodyPr/>
        <a:lstStyle/>
        <a:p>
          <a:endParaRPr lang="en-US"/>
        </a:p>
      </dgm:t>
    </dgm:pt>
    <dgm:pt modelId="{5BBD373B-A811-4C6C-BDD0-718C80937702}" type="sibTrans" cxnId="{584314D1-F219-4E11-B0DA-DA2E0EECC60C}">
      <dgm:prSet/>
      <dgm:spPr/>
      <dgm:t>
        <a:bodyPr/>
        <a:lstStyle/>
        <a:p>
          <a:endParaRPr lang="en-US"/>
        </a:p>
      </dgm:t>
    </dgm:pt>
    <dgm:pt modelId="{321C7BD7-52F9-4127-8046-A08D6187BDA9}">
      <dgm:prSet custT="1"/>
      <dgm:spPr/>
      <dgm:t>
        <a:bodyPr/>
        <a:lstStyle/>
        <a:p>
          <a:r>
            <a:rPr lang="en-US" sz="1900" dirty="0"/>
            <a:t>Simple and interpretable model.</a:t>
          </a:r>
        </a:p>
      </dgm:t>
    </dgm:pt>
    <dgm:pt modelId="{73776BBB-AC33-4065-AB3F-FEA4F0226B60}" type="parTrans" cxnId="{7F817370-95E1-497F-878D-6A05C04DA08E}">
      <dgm:prSet/>
      <dgm:spPr/>
      <dgm:t>
        <a:bodyPr/>
        <a:lstStyle/>
        <a:p>
          <a:endParaRPr lang="en-US"/>
        </a:p>
      </dgm:t>
    </dgm:pt>
    <dgm:pt modelId="{62D4EF47-228E-4B51-B698-7C529DE40C23}" type="sibTrans" cxnId="{7F817370-95E1-497F-878D-6A05C04DA08E}">
      <dgm:prSet/>
      <dgm:spPr/>
      <dgm:t>
        <a:bodyPr/>
        <a:lstStyle/>
        <a:p>
          <a:endParaRPr lang="en-US"/>
        </a:p>
      </dgm:t>
    </dgm:pt>
    <dgm:pt modelId="{96738193-3542-4D3A-B155-15CB55CB42F2}">
      <dgm:prSet custT="1"/>
      <dgm:spPr/>
      <dgm:t>
        <a:bodyPr/>
        <a:lstStyle/>
        <a:p>
          <a:r>
            <a:rPr lang="en-US" sz="1900" dirty="0"/>
            <a:t>Works well with linear relationships between features and target variable.</a:t>
          </a:r>
        </a:p>
      </dgm:t>
    </dgm:pt>
    <dgm:pt modelId="{4DC31F63-B5D7-4EB2-BF54-C16E495D8190}" type="parTrans" cxnId="{167B7620-BB0A-4273-85CD-13F3522F3AC7}">
      <dgm:prSet/>
      <dgm:spPr/>
      <dgm:t>
        <a:bodyPr/>
        <a:lstStyle/>
        <a:p>
          <a:endParaRPr lang="en-US"/>
        </a:p>
      </dgm:t>
    </dgm:pt>
    <dgm:pt modelId="{EF6F688C-E173-4101-B36A-C7E34D88716C}" type="sibTrans" cxnId="{167B7620-BB0A-4273-85CD-13F3522F3AC7}">
      <dgm:prSet/>
      <dgm:spPr/>
      <dgm:t>
        <a:bodyPr/>
        <a:lstStyle/>
        <a:p>
          <a:endParaRPr lang="en-US"/>
        </a:p>
      </dgm:t>
    </dgm:pt>
    <dgm:pt modelId="{5661E0A2-69C6-4D44-9854-D66511825446}">
      <dgm:prSet custT="1"/>
      <dgm:spPr/>
      <dgm:t>
        <a:bodyPr/>
        <a:lstStyle/>
        <a:p>
          <a:r>
            <a:rPr lang="en-US" sz="1900" b="1" dirty="0"/>
            <a:t>Random Forest Regression</a:t>
          </a:r>
          <a:r>
            <a:rPr lang="en-US" sz="1900" dirty="0"/>
            <a:t>:</a:t>
          </a:r>
        </a:p>
      </dgm:t>
    </dgm:pt>
    <dgm:pt modelId="{DD9D13D5-EBA9-454A-B4A7-EC622EB656FF}" type="parTrans" cxnId="{6073AF20-0982-4030-BEA6-142AA834681A}">
      <dgm:prSet/>
      <dgm:spPr/>
      <dgm:t>
        <a:bodyPr/>
        <a:lstStyle/>
        <a:p>
          <a:endParaRPr lang="en-US"/>
        </a:p>
      </dgm:t>
    </dgm:pt>
    <dgm:pt modelId="{40F53A21-A34E-4615-AE85-961C081EA4E0}" type="sibTrans" cxnId="{6073AF20-0982-4030-BEA6-142AA834681A}">
      <dgm:prSet/>
      <dgm:spPr/>
      <dgm:t>
        <a:bodyPr/>
        <a:lstStyle/>
        <a:p>
          <a:endParaRPr lang="en-US"/>
        </a:p>
      </dgm:t>
    </dgm:pt>
    <dgm:pt modelId="{B2F7842B-FA27-4860-BACD-DC2366DB0A02}">
      <dgm:prSet custT="1"/>
      <dgm:spPr/>
      <dgm:t>
        <a:bodyPr/>
        <a:lstStyle/>
        <a:p>
          <a:r>
            <a:rPr lang="en-US" sz="1900" dirty="0"/>
            <a:t>Ensemble learning method.</a:t>
          </a:r>
        </a:p>
      </dgm:t>
    </dgm:pt>
    <dgm:pt modelId="{AE5E8977-63AE-47A7-A8E9-04C02428B498}" type="parTrans" cxnId="{0494C33D-566E-4A1E-BF1E-E9CE4620B4D2}">
      <dgm:prSet/>
      <dgm:spPr/>
      <dgm:t>
        <a:bodyPr/>
        <a:lstStyle/>
        <a:p>
          <a:endParaRPr lang="en-US"/>
        </a:p>
      </dgm:t>
    </dgm:pt>
    <dgm:pt modelId="{BA01AAF8-5725-4054-9085-6C4E427B67FA}" type="sibTrans" cxnId="{0494C33D-566E-4A1E-BF1E-E9CE4620B4D2}">
      <dgm:prSet/>
      <dgm:spPr/>
      <dgm:t>
        <a:bodyPr/>
        <a:lstStyle/>
        <a:p>
          <a:endParaRPr lang="en-US"/>
        </a:p>
      </dgm:t>
    </dgm:pt>
    <dgm:pt modelId="{5470356F-F82E-45FB-AF45-071BFCF581ED}">
      <dgm:prSet custT="1"/>
      <dgm:spPr/>
      <dgm:t>
        <a:bodyPr/>
        <a:lstStyle/>
        <a:p>
          <a:r>
            <a:rPr lang="en-US" sz="1900" dirty="0"/>
            <a:t>Handles non-linear relationships and interactions between features effectively.</a:t>
          </a:r>
        </a:p>
      </dgm:t>
    </dgm:pt>
    <dgm:pt modelId="{1A55C82A-3DBF-485C-BA9B-0BCD38F9A946}" type="parTrans" cxnId="{B1ADE058-7D93-4586-B961-62BE043B4A7B}">
      <dgm:prSet/>
      <dgm:spPr/>
      <dgm:t>
        <a:bodyPr/>
        <a:lstStyle/>
        <a:p>
          <a:endParaRPr lang="en-US"/>
        </a:p>
      </dgm:t>
    </dgm:pt>
    <dgm:pt modelId="{3AC61DEE-746F-49CC-B3B5-A98A2758AEF9}" type="sibTrans" cxnId="{B1ADE058-7D93-4586-B961-62BE043B4A7B}">
      <dgm:prSet/>
      <dgm:spPr/>
      <dgm:t>
        <a:bodyPr/>
        <a:lstStyle/>
        <a:p>
          <a:endParaRPr lang="en-US"/>
        </a:p>
      </dgm:t>
    </dgm:pt>
    <dgm:pt modelId="{1AD9F835-C007-4F48-B627-DA4D26873247}">
      <dgm:prSet custT="1"/>
      <dgm:spPr/>
      <dgm:t>
        <a:bodyPr/>
        <a:lstStyle/>
        <a:p>
          <a:r>
            <a:rPr lang="en-US" sz="1900"/>
            <a:t>Less prone to overfitting compared to individual decision trees.</a:t>
          </a:r>
        </a:p>
      </dgm:t>
    </dgm:pt>
    <dgm:pt modelId="{98EDEDEE-61AF-4489-8CF0-DEA4253CD603}" type="parTrans" cxnId="{C53DF81D-40ED-4E17-B73B-240683B63683}">
      <dgm:prSet/>
      <dgm:spPr/>
      <dgm:t>
        <a:bodyPr/>
        <a:lstStyle/>
        <a:p>
          <a:endParaRPr lang="en-US"/>
        </a:p>
      </dgm:t>
    </dgm:pt>
    <dgm:pt modelId="{425CE5A2-6E30-42A8-829F-D543708FDA52}" type="sibTrans" cxnId="{C53DF81D-40ED-4E17-B73B-240683B63683}">
      <dgm:prSet/>
      <dgm:spPr/>
      <dgm:t>
        <a:bodyPr/>
        <a:lstStyle/>
        <a:p>
          <a:endParaRPr lang="en-US"/>
        </a:p>
      </dgm:t>
    </dgm:pt>
    <dgm:pt modelId="{57FD4E0E-420F-4B83-802A-6716493BC927}">
      <dgm:prSet custT="1"/>
      <dgm:spPr/>
      <dgm:t>
        <a:bodyPr/>
        <a:lstStyle/>
        <a:p>
          <a:r>
            <a:rPr lang="en-US" sz="1900" b="1" dirty="0"/>
            <a:t>OLS Regression</a:t>
          </a:r>
          <a:r>
            <a:rPr lang="en-US" sz="1900" dirty="0"/>
            <a:t>:</a:t>
          </a:r>
        </a:p>
      </dgm:t>
    </dgm:pt>
    <dgm:pt modelId="{2CDD5543-1242-4376-9B03-B5831F4DC9A9}" type="parTrans" cxnId="{9D1A831F-05C1-428D-A3F0-2F61CD752954}">
      <dgm:prSet/>
      <dgm:spPr/>
      <dgm:t>
        <a:bodyPr/>
        <a:lstStyle/>
        <a:p>
          <a:endParaRPr lang="en-US"/>
        </a:p>
      </dgm:t>
    </dgm:pt>
    <dgm:pt modelId="{DAF1AAA7-504D-4AFC-B768-98AEAF9006C7}" type="sibTrans" cxnId="{9D1A831F-05C1-428D-A3F0-2F61CD752954}">
      <dgm:prSet/>
      <dgm:spPr/>
      <dgm:t>
        <a:bodyPr/>
        <a:lstStyle/>
        <a:p>
          <a:endParaRPr lang="en-US"/>
        </a:p>
      </dgm:t>
    </dgm:pt>
    <dgm:pt modelId="{92451FFE-B5FD-445A-8B79-CD0B60E1CCDE}">
      <dgm:prSet custT="1"/>
      <dgm:spPr/>
      <dgm:t>
        <a:bodyPr/>
        <a:lstStyle/>
        <a:p>
          <a:r>
            <a:rPr lang="en-US" sz="1900"/>
            <a:t>Ordinary Least Squares regression.</a:t>
          </a:r>
        </a:p>
      </dgm:t>
    </dgm:pt>
    <dgm:pt modelId="{519B4D37-90FC-461E-8B33-DC1ADAFEFA48}" type="parTrans" cxnId="{70860553-CE91-4793-B338-1FF28E2794C8}">
      <dgm:prSet/>
      <dgm:spPr/>
      <dgm:t>
        <a:bodyPr/>
        <a:lstStyle/>
        <a:p>
          <a:endParaRPr lang="en-US"/>
        </a:p>
      </dgm:t>
    </dgm:pt>
    <dgm:pt modelId="{D3175D7F-1F3E-404E-808B-C15E11BE9D92}" type="sibTrans" cxnId="{70860553-CE91-4793-B338-1FF28E2794C8}">
      <dgm:prSet/>
      <dgm:spPr/>
      <dgm:t>
        <a:bodyPr/>
        <a:lstStyle/>
        <a:p>
          <a:endParaRPr lang="en-US"/>
        </a:p>
      </dgm:t>
    </dgm:pt>
    <dgm:pt modelId="{9557D9EE-92BE-4B9D-800C-7F0BCBAFF7A1}">
      <dgm:prSet custT="1"/>
      <dgm:spPr/>
      <dgm:t>
        <a:bodyPr/>
        <a:lstStyle/>
        <a:p>
          <a:r>
            <a:rPr lang="en-US" sz="1900" dirty="0"/>
            <a:t>Provides coefficients for each feature, allowing interpretation of their impact on the target variable.</a:t>
          </a:r>
        </a:p>
      </dgm:t>
    </dgm:pt>
    <dgm:pt modelId="{D4475DF2-C436-4C01-995F-F7362C1A4302}" type="parTrans" cxnId="{7B30767F-885C-4B04-B828-5601B04C1DF2}">
      <dgm:prSet/>
      <dgm:spPr/>
      <dgm:t>
        <a:bodyPr/>
        <a:lstStyle/>
        <a:p>
          <a:endParaRPr lang="en-US"/>
        </a:p>
      </dgm:t>
    </dgm:pt>
    <dgm:pt modelId="{9F04EA58-1152-4F92-A8C3-E6FF7E7B5CBE}" type="sibTrans" cxnId="{7B30767F-885C-4B04-B828-5601B04C1DF2}">
      <dgm:prSet/>
      <dgm:spPr/>
      <dgm:t>
        <a:bodyPr/>
        <a:lstStyle/>
        <a:p>
          <a:endParaRPr lang="en-US"/>
        </a:p>
      </dgm:t>
    </dgm:pt>
    <dgm:pt modelId="{36C38D89-2FCB-47F2-AC7E-6A7672171823}">
      <dgm:prSet custT="1"/>
      <dgm:spPr/>
      <dgm:t>
        <a:bodyPr/>
        <a:lstStyle/>
        <a:p>
          <a:r>
            <a:rPr lang="en-US" sz="2000" b="1" dirty="0"/>
            <a:t>Reasons for Selection:</a:t>
          </a:r>
          <a:endParaRPr lang="en-US" sz="2000" dirty="0"/>
        </a:p>
      </dgm:t>
    </dgm:pt>
    <dgm:pt modelId="{11C8B487-B0E0-4604-9781-EF853D3794EE}" type="parTrans" cxnId="{7FFC6249-14E0-4422-9C50-75DA3048567F}">
      <dgm:prSet/>
      <dgm:spPr/>
      <dgm:t>
        <a:bodyPr/>
        <a:lstStyle/>
        <a:p>
          <a:endParaRPr lang="en-US"/>
        </a:p>
      </dgm:t>
    </dgm:pt>
    <dgm:pt modelId="{218486EC-7FBE-436A-A41A-7D1A159C5F86}" type="sibTrans" cxnId="{7FFC6249-14E0-4422-9C50-75DA3048567F}">
      <dgm:prSet/>
      <dgm:spPr/>
      <dgm:t>
        <a:bodyPr/>
        <a:lstStyle/>
        <a:p>
          <a:endParaRPr lang="en-US"/>
        </a:p>
      </dgm:t>
    </dgm:pt>
    <dgm:pt modelId="{7E62C8FC-619E-4469-A9D5-0BEF59792F3D}">
      <dgm:prSet custT="1"/>
      <dgm:spPr/>
      <dgm:t>
        <a:bodyPr/>
        <a:lstStyle/>
        <a:p>
          <a:r>
            <a:rPr lang="en-US" sz="1900" dirty="0"/>
            <a:t>Linear Regression and OLS Regression for their simplicity and interpretability.</a:t>
          </a:r>
        </a:p>
      </dgm:t>
    </dgm:pt>
    <dgm:pt modelId="{3FCC7F71-10A5-47CD-AC61-473B8082352B}" type="parTrans" cxnId="{509498C7-F209-43F7-8D15-A3C19BBA1951}">
      <dgm:prSet/>
      <dgm:spPr/>
      <dgm:t>
        <a:bodyPr/>
        <a:lstStyle/>
        <a:p>
          <a:endParaRPr lang="en-US"/>
        </a:p>
      </dgm:t>
    </dgm:pt>
    <dgm:pt modelId="{B35B14DF-24AA-4AD3-A59D-C079E446E5A8}" type="sibTrans" cxnId="{509498C7-F209-43F7-8D15-A3C19BBA1951}">
      <dgm:prSet/>
      <dgm:spPr/>
      <dgm:t>
        <a:bodyPr/>
        <a:lstStyle/>
        <a:p>
          <a:endParaRPr lang="en-US"/>
        </a:p>
      </dgm:t>
    </dgm:pt>
    <dgm:pt modelId="{6841EA14-9190-4A27-B650-E5966DD4BC42}">
      <dgm:prSet custT="1"/>
      <dgm:spPr/>
      <dgm:t>
        <a:bodyPr/>
        <a:lstStyle/>
        <a:p>
          <a:r>
            <a:rPr lang="en-US" sz="1900" dirty="0"/>
            <a:t>Random Forest Regressor for its ability to capture complex relationships and handle non-linear data patterns.</a:t>
          </a:r>
        </a:p>
      </dgm:t>
    </dgm:pt>
    <dgm:pt modelId="{2C8DF10A-54CA-447F-8BE2-B86EEAD6BFB2}" type="parTrans" cxnId="{0B4039F4-452A-4917-A414-26D2CAD6677F}">
      <dgm:prSet/>
      <dgm:spPr/>
      <dgm:t>
        <a:bodyPr/>
        <a:lstStyle/>
        <a:p>
          <a:endParaRPr lang="en-US"/>
        </a:p>
      </dgm:t>
    </dgm:pt>
    <dgm:pt modelId="{DED8DE20-6DB5-41FD-84FE-91F2A3167912}" type="sibTrans" cxnId="{0B4039F4-452A-4917-A414-26D2CAD6677F}">
      <dgm:prSet/>
      <dgm:spPr/>
      <dgm:t>
        <a:bodyPr/>
        <a:lstStyle/>
        <a:p>
          <a:endParaRPr lang="en-US"/>
        </a:p>
      </dgm:t>
    </dgm:pt>
    <dgm:pt modelId="{893ACE04-5C84-4A7C-BBAC-C3F84553D0B3}" type="pres">
      <dgm:prSet presAssocID="{92E1FA44-CE66-4022-A78A-7243D557ECF9}" presName="linear" presStyleCnt="0">
        <dgm:presLayoutVars>
          <dgm:animLvl val="lvl"/>
          <dgm:resizeHandles val="exact"/>
        </dgm:presLayoutVars>
      </dgm:prSet>
      <dgm:spPr/>
    </dgm:pt>
    <dgm:pt modelId="{5AAA2700-5D66-468E-B244-8EF63AE8FDD8}" type="pres">
      <dgm:prSet presAssocID="{3B170D8C-6D12-4BC9-8127-EC41A1D9EFEA}" presName="parentText" presStyleLbl="node1" presStyleIdx="0" presStyleCnt="2" custLinFactNeighborY="-502">
        <dgm:presLayoutVars>
          <dgm:chMax val="0"/>
          <dgm:bulletEnabled val="1"/>
        </dgm:presLayoutVars>
      </dgm:prSet>
      <dgm:spPr/>
    </dgm:pt>
    <dgm:pt modelId="{875EDDD1-C864-40BB-9F00-50950B0AF543}" type="pres">
      <dgm:prSet presAssocID="{3B170D8C-6D12-4BC9-8127-EC41A1D9EFEA}" presName="childText" presStyleLbl="revTx" presStyleIdx="0" presStyleCnt="2">
        <dgm:presLayoutVars>
          <dgm:bulletEnabled val="1"/>
        </dgm:presLayoutVars>
      </dgm:prSet>
      <dgm:spPr/>
    </dgm:pt>
    <dgm:pt modelId="{B8B79D06-AB96-4BA6-AD80-E1638A761390}" type="pres">
      <dgm:prSet presAssocID="{36C38D89-2FCB-47F2-AC7E-6A7672171823}" presName="parentText" presStyleLbl="node1" presStyleIdx="1" presStyleCnt="2">
        <dgm:presLayoutVars>
          <dgm:chMax val="0"/>
          <dgm:bulletEnabled val="1"/>
        </dgm:presLayoutVars>
      </dgm:prSet>
      <dgm:spPr/>
    </dgm:pt>
    <dgm:pt modelId="{8544B081-D431-4D2E-B279-2E9523A95417}" type="pres">
      <dgm:prSet presAssocID="{36C38D89-2FCB-47F2-AC7E-6A7672171823}" presName="childText" presStyleLbl="revTx" presStyleIdx="1" presStyleCnt="2">
        <dgm:presLayoutVars>
          <dgm:bulletEnabled val="1"/>
        </dgm:presLayoutVars>
      </dgm:prSet>
      <dgm:spPr/>
    </dgm:pt>
  </dgm:ptLst>
  <dgm:cxnLst>
    <dgm:cxn modelId="{099C4E18-92B4-40B3-ABB3-ECA3397CED73}" type="presOf" srcId="{6841EA14-9190-4A27-B650-E5966DD4BC42}" destId="{8544B081-D431-4D2E-B279-2E9523A95417}" srcOrd="0" destOrd="1" presId="urn:microsoft.com/office/officeart/2005/8/layout/vList2"/>
    <dgm:cxn modelId="{2446A219-F871-44DF-A6C5-E672E50747BD}" type="presOf" srcId="{92E1FA44-CE66-4022-A78A-7243D557ECF9}" destId="{893ACE04-5C84-4A7C-BBAC-C3F84553D0B3}" srcOrd="0" destOrd="0" presId="urn:microsoft.com/office/officeart/2005/8/layout/vList2"/>
    <dgm:cxn modelId="{C53DF81D-40ED-4E17-B73B-240683B63683}" srcId="{5661E0A2-69C6-4D44-9854-D66511825446}" destId="{1AD9F835-C007-4F48-B627-DA4D26873247}" srcOrd="2" destOrd="0" parTransId="{98EDEDEE-61AF-4489-8CF0-DEA4253CD603}" sibTransId="{425CE5A2-6E30-42A8-829F-D543708FDA52}"/>
    <dgm:cxn modelId="{9D1A831F-05C1-428D-A3F0-2F61CD752954}" srcId="{3B170D8C-6D12-4BC9-8127-EC41A1D9EFEA}" destId="{57FD4E0E-420F-4B83-802A-6716493BC927}" srcOrd="2" destOrd="0" parTransId="{2CDD5543-1242-4376-9B03-B5831F4DC9A9}" sibTransId="{DAF1AAA7-504D-4AFC-B768-98AEAF9006C7}"/>
    <dgm:cxn modelId="{167B7620-BB0A-4273-85CD-13F3522F3AC7}" srcId="{8B8E39D3-C521-4FA1-9734-F913B8997453}" destId="{96738193-3542-4D3A-B155-15CB55CB42F2}" srcOrd="1" destOrd="0" parTransId="{4DC31F63-B5D7-4EB2-BF54-C16E495D8190}" sibTransId="{EF6F688C-E173-4101-B36A-C7E34D88716C}"/>
    <dgm:cxn modelId="{6073AF20-0982-4030-BEA6-142AA834681A}" srcId="{3B170D8C-6D12-4BC9-8127-EC41A1D9EFEA}" destId="{5661E0A2-69C6-4D44-9854-D66511825446}" srcOrd="1" destOrd="0" parTransId="{DD9D13D5-EBA9-454A-B4A7-EC622EB656FF}" sibTransId="{40F53A21-A34E-4615-AE85-961C081EA4E0}"/>
    <dgm:cxn modelId="{B35AD325-73CB-4E54-B7DC-45DE2575C2F0}" type="presOf" srcId="{7E62C8FC-619E-4469-A9D5-0BEF59792F3D}" destId="{8544B081-D431-4D2E-B279-2E9523A95417}" srcOrd="0" destOrd="0" presId="urn:microsoft.com/office/officeart/2005/8/layout/vList2"/>
    <dgm:cxn modelId="{4051C53A-A533-4AFF-AA7C-83CA327D1A7F}" type="presOf" srcId="{8B8E39D3-C521-4FA1-9734-F913B8997453}" destId="{875EDDD1-C864-40BB-9F00-50950B0AF543}" srcOrd="0" destOrd="0" presId="urn:microsoft.com/office/officeart/2005/8/layout/vList2"/>
    <dgm:cxn modelId="{0494C33D-566E-4A1E-BF1E-E9CE4620B4D2}" srcId="{5661E0A2-69C6-4D44-9854-D66511825446}" destId="{B2F7842B-FA27-4860-BACD-DC2366DB0A02}" srcOrd="0" destOrd="0" parTransId="{AE5E8977-63AE-47A7-A8E9-04C02428B498}" sibTransId="{BA01AAF8-5725-4054-9085-6C4E427B67FA}"/>
    <dgm:cxn modelId="{92AB1E5E-4276-4A11-8077-45668E6028FC}" type="presOf" srcId="{1AD9F835-C007-4F48-B627-DA4D26873247}" destId="{875EDDD1-C864-40BB-9F00-50950B0AF543}" srcOrd="0" destOrd="6" presId="urn:microsoft.com/office/officeart/2005/8/layout/vList2"/>
    <dgm:cxn modelId="{9BF3F461-EB8F-4804-876E-69D06B33339B}" type="presOf" srcId="{9557D9EE-92BE-4B9D-800C-7F0BCBAFF7A1}" destId="{875EDDD1-C864-40BB-9F00-50950B0AF543}" srcOrd="0" destOrd="9" presId="urn:microsoft.com/office/officeart/2005/8/layout/vList2"/>
    <dgm:cxn modelId="{40D6B946-D757-477D-9091-073B2218E76E}" type="presOf" srcId="{36C38D89-2FCB-47F2-AC7E-6A7672171823}" destId="{B8B79D06-AB96-4BA6-AD80-E1638A761390}" srcOrd="0" destOrd="0" presId="urn:microsoft.com/office/officeart/2005/8/layout/vList2"/>
    <dgm:cxn modelId="{7FFC6249-14E0-4422-9C50-75DA3048567F}" srcId="{92E1FA44-CE66-4022-A78A-7243D557ECF9}" destId="{36C38D89-2FCB-47F2-AC7E-6A7672171823}" srcOrd="1" destOrd="0" parTransId="{11C8B487-B0E0-4604-9781-EF853D3794EE}" sibTransId="{218486EC-7FBE-436A-A41A-7D1A159C5F86}"/>
    <dgm:cxn modelId="{995AB34E-E819-44CC-9E33-2364CF99A228}" type="presOf" srcId="{B2F7842B-FA27-4860-BACD-DC2366DB0A02}" destId="{875EDDD1-C864-40BB-9F00-50950B0AF543}" srcOrd="0" destOrd="4" presId="urn:microsoft.com/office/officeart/2005/8/layout/vList2"/>
    <dgm:cxn modelId="{7F817370-95E1-497F-878D-6A05C04DA08E}" srcId="{8B8E39D3-C521-4FA1-9734-F913B8997453}" destId="{321C7BD7-52F9-4127-8046-A08D6187BDA9}" srcOrd="0" destOrd="0" parTransId="{73776BBB-AC33-4065-AB3F-FEA4F0226B60}" sibTransId="{62D4EF47-228E-4B51-B698-7C529DE40C23}"/>
    <dgm:cxn modelId="{22295051-1F43-452C-BDCB-A05A82C7AE61}" type="presOf" srcId="{3B170D8C-6D12-4BC9-8127-EC41A1D9EFEA}" destId="{5AAA2700-5D66-468E-B244-8EF63AE8FDD8}" srcOrd="0" destOrd="0" presId="urn:microsoft.com/office/officeart/2005/8/layout/vList2"/>
    <dgm:cxn modelId="{70860553-CE91-4793-B338-1FF28E2794C8}" srcId="{57FD4E0E-420F-4B83-802A-6716493BC927}" destId="{92451FFE-B5FD-445A-8B79-CD0B60E1CCDE}" srcOrd="0" destOrd="0" parTransId="{519B4D37-90FC-461E-8B33-DC1ADAFEFA48}" sibTransId="{D3175D7F-1F3E-404E-808B-C15E11BE9D92}"/>
    <dgm:cxn modelId="{D8021B57-3123-430E-92D0-94A2D01EA8B2}" type="presOf" srcId="{57FD4E0E-420F-4B83-802A-6716493BC927}" destId="{875EDDD1-C864-40BB-9F00-50950B0AF543}" srcOrd="0" destOrd="7" presId="urn:microsoft.com/office/officeart/2005/8/layout/vList2"/>
    <dgm:cxn modelId="{B1ADE058-7D93-4586-B961-62BE043B4A7B}" srcId="{5661E0A2-69C6-4D44-9854-D66511825446}" destId="{5470356F-F82E-45FB-AF45-071BFCF581ED}" srcOrd="1" destOrd="0" parTransId="{1A55C82A-3DBF-485C-BA9B-0BCD38F9A946}" sibTransId="{3AC61DEE-746F-49CC-B3B5-A98A2758AEF9}"/>
    <dgm:cxn modelId="{7B30767F-885C-4B04-B828-5601B04C1DF2}" srcId="{57FD4E0E-420F-4B83-802A-6716493BC927}" destId="{9557D9EE-92BE-4B9D-800C-7F0BCBAFF7A1}" srcOrd="1" destOrd="0" parTransId="{D4475DF2-C436-4C01-995F-F7362C1A4302}" sibTransId="{9F04EA58-1152-4F92-A8C3-E6FF7E7B5CBE}"/>
    <dgm:cxn modelId="{E1097E8C-3C93-41EA-ABB5-1D20FB3F5C51}" type="presOf" srcId="{5661E0A2-69C6-4D44-9854-D66511825446}" destId="{875EDDD1-C864-40BB-9F00-50950B0AF543}" srcOrd="0" destOrd="3" presId="urn:microsoft.com/office/officeart/2005/8/layout/vList2"/>
    <dgm:cxn modelId="{636DC28E-DBE1-4EA3-9041-334A2994B4D5}" type="presOf" srcId="{96738193-3542-4D3A-B155-15CB55CB42F2}" destId="{875EDDD1-C864-40BB-9F00-50950B0AF543}" srcOrd="0" destOrd="2" presId="urn:microsoft.com/office/officeart/2005/8/layout/vList2"/>
    <dgm:cxn modelId="{56688E95-327F-4BE1-87AB-EDB4E4F0ECEF}" type="presOf" srcId="{321C7BD7-52F9-4127-8046-A08D6187BDA9}" destId="{875EDDD1-C864-40BB-9F00-50950B0AF543}" srcOrd="0" destOrd="1" presId="urn:microsoft.com/office/officeart/2005/8/layout/vList2"/>
    <dgm:cxn modelId="{2340A1B7-3CCE-48B5-8BD4-4DB2A74D641B}" type="presOf" srcId="{92451FFE-B5FD-445A-8B79-CD0B60E1CCDE}" destId="{875EDDD1-C864-40BB-9F00-50950B0AF543}" srcOrd="0" destOrd="8" presId="urn:microsoft.com/office/officeart/2005/8/layout/vList2"/>
    <dgm:cxn modelId="{509498C7-F209-43F7-8D15-A3C19BBA1951}" srcId="{36C38D89-2FCB-47F2-AC7E-6A7672171823}" destId="{7E62C8FC-619E-4469-A9D5-0BEF59792F3D}" srcOrd="0" destOrd="0" parTransId="{3FCC7F71-10A5-47CD-AC61-473B8082352B}" sibTransId="{B35B14DF-24AA-4AD3-A59D-C079E446E5A8}"/>
    <dgm:cxn modelId="{8617DECE-B936-43B2-A37C-D7C6759D9538}" type="presOf" srcId="{5470356F-F82E-45FB-AF45-071BFCF581ED}" destId="{875EDDD1-C864-40BB-9F00-50950B0AF543}" srcOrd="0" destOrd="5" presId="urn:microsoft.com/office/officeart/2005/8/layout/vList2"/>
    <dgm:cxn modelId="{584314D1-F219-4E11-B0DA-DA2E0EECC60C}" srcId="{3B170D8C-6D12-4BC9-8127-EC41A1D9EFEA}" destId="{8B8E39D3-C521-4FA1-9734-F913B8997453}" srcOrd="0" destOrd="0" parTransId="{AE18E30A-BB7A-447F-BF0D-00011BA2CC92}" sibTransId="{5BBD373B-A811-4C6C-BDD0-718C80937702}"/>
    <dgm:cxn modelId="{0B4039F4-452A-4917-A414-26D2CAD6677F}" srcId="{36C38D89-2FCB-47F2-AC7E-6A7672171823}" destId="{6841EA14-9190-4A27-B650-E5966DD4BC42}" srcOrd="1" destOrd="0" parTransId="{2C8DF10A-54CA-447F-8BE2-B86EEAD6BFB2}" sibTransId="{DED8DE20-6DB5-41FD-84FE-91F2A3167912}"/>
    <dgm:cxn modelId="{DF76E3FE-F84F-459F-81D1-CE5567FFB969}" srcId="{92E1FA44-CE66-4022-A78A-7243D557ECF9}" destId="{3B170D8C-6D12-4BC9-8127-EC41A1D9EFEA}" srcOrd="0" destOrd="0" parTransId="{42786522-4C33-4D30-94C3-AADF74FA74F6}" sibTransId="{5047C9BB-DA7E-4D71-956C-75C1BF192D09}"/>
    <dgm:cxn modelId="{63AAB3EF-7C97-4101-8C41-5D37F9C51F0C}" type="presParOf" srcId="{893ACE04-5C84-4A7C-BBAC-C3F84553D0B3}" destId="{5AAA2700-5D66-468E-B244-8EF63AE8FDD8}" srcOrd="0" destOrd="0" presId="urn:microsoft.com/office/officeart/2005/8/layout/vList2"/>
    <dgm:cxn modelId="{E0999B83-1F1B-4A3B-9514-E5F6CD242AB2}" type="presParOf" srcId="{893ACE04-5C84-4A7C-BBAC-C3F84553D0B3}" destId="{875EDDD1-C864-40BB-9F00-50950B0AF543}" srcOrd="1" destOrd="0" presId="urn:microsoft.com/office/officeart/2005/8/layout/vList2"/>
    <dgm:cxn modelId="{117E18DE-011B-45FD-8DD7-32F8F059B31A}" type="presParOf" srcId="{893ACE04-5C84-4A7C-BBAC-C3F84553D0B3}" destId="{B8B79D06-AB96-4BA6-AD80-E1638A761390}" srcOrd="2" destOrd="0" presId="urn:microsoft.com/office/officeart/2005/8/layout/vList2"/>
    <dgm:cxn modelId="{62FB07BC-4F02-4994-BC71-A6A5A1C314B0}" type="presParOf" srcId="{893ACE04-5C84-4A7C-BBAC-C3F84553D0B3}" destId="{8544B081-D431-4D2E-B279-2E9523A9541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A2700-5D66-468E-B244-8EF63AE8FDD8}">
      <dsp:nvSpPr>
        <dsp:cNvPr id="0" name=""/>
        <dsp:cNvSpPr/>
      </dsp:nvSpPr>
      <dsp:spPr>
        <a:xfrm>
          <a:off x="0" y="2700"/>
          <a:ext cx="10560844" cy="580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Three different algorithms are chosen:</a:t>
          </a:r>
          <a:endParaRPr lang="en-US" sz="2000" kern="1200" dirty="0"/>
        </a:p>
      </dsp:txBody>
      <dsp:txXfrm>
        <a:off x="28329" y="31029"/>
        <a:ext cx="10504186" cy="523662"/>
      </dsp:txXfrm>
    </dsp:sp>
    <dsp:sp modelId="{875EDDD1-C864-40BB-9F00-50950B0AF543}">
      <dsp:nvSpPr>
        <dsp:cNvPr id="0" name=""/>
        <dsp:cNvSpPr/>
      </dsp:nvSpPr>
      <dsp:spPr>
        <a:xfrm>
          <a:off x="0" y="597516"/>
          <a:ext cx="10560844" cy="2887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307" tIns="24130" rIns="135128" bIns="24130" numCol="1" spcCol="1270" anchor="t" anchorCtr="0">
          <a:noAutofit/>
        </a:bodyPr>
        <a:lstStyle/>
        <a:p>
          <a:pPr marL="171450" lvl="1" indent="-171450" algn="l" defTabSz="844550">
            <a:lnSpc>
              <a:spcPct val="90000"/>
            </a:lnSpc>
            <a:spcBef>
              <a:spcPct val="0"/>
            </a:spcBef>
            <a:spcAft>
              <a:spcPct val="20000"/>
            </a:spcAft>
            <a:buChar char="•"/>
          </a:pPr>
          <a:r>
            <a:rPr lang="en-US" sz="1900" b="1" kern="1200" dirty="0"/>
            <a:t>Linear Regression</a:t>
          </a:r>
          <a:r>
            <a:rPr lang="en-US" sz="1900" kern="1200" dirty="0"/>
            <a:t>:</a:t>
          </a:r>
        </a:p>
        <a:p>
          <a:pPr marL="342900" lvl="2" indent="-171450" algn="l" defTabSz="844550">
            <a:lnSpc>
              <a:spcPct val="90000"/>
            </a:lnSpc>
            <a:spcBef>
              <a:spcPct val="0"/>
            </a:spcBef>
            <a:spcAft>
              <a:spcPct val="20000"/>
            </a:spcAft>
            <a:buChar char="•"/>
          </a:pPr>
          <a:r>
            <a:rPr lang="en-US" sz="1900" kern="1200" dirty="0"/>
            <a:t>Simple and interpretable model.</a:t>
          </a:r>
        </a:p>
        <a:p>
          <a:pPr marL="342900" lvl="2" indent="-171450" algn="l" defTabSz="844550">
            <a:lnSpc>
              <a:spcPct val="90000"/>
            </a:lnSpc>
            <a:spcBef>
              <a:spcPct val="0"/>
            </a:spcBef>
            <a:spcAft>
              <a:spcPct val="20000"/>
            </a:spcAft>
            <a:buChar char="•"/>
          </a:pPr>
          <a:r>
            <a:rPr lang="en-US" sz="1900" kern="1200" dirty="0"/>
            <a:t>Works well with linear relationships between features and target variable.</a:t>
          </a:r>
        </a:p>
        <a:p>
          <a:pPr marL="171450" lvl="1" indent="-171450" algn="l" defTabSz="844550">
            <a:lnSpc>
              <a:spcPct val="90000"/>
            </a:lnSpc>
            <a:spcBef>
              <a:spcPct val="0"/>
            </a:spcBef>
            <a:spcAft>
              <a:spcPct val="20000"/>
            </a:spcAft>
            <a:buChar char="•"/>
          </a:pPr>
          <a:r>
            <a:rPr lang="en-US" sz="1900" b="1" kern="1200" dirty="0"/>
            <a:t>Random Forest Regression</a:t>
          </a:r>
          <a:r>
            <a:rPr lang="en-US" sz="1900" kern="1200" dirty="0"/>
            <a:t>:</a:t>
          </a:r>
        </a:p>
        <a:p>
          <a:pPr marL="342900" lvl="2" indent="-171450" algn="l" defTabSz="844550">
            <a:lnSpc>
              <a:spcPct val="90000"/>
            </a:lnSpc>
            <a:spcBef>
              <a:spcPct val="0"/>
            </a:spcBef>
            <a:spcAft>
              <a:spcPct val="20000"/>
            </a:spcAft>
            <a:buChar char="•"/>
          </a:pPr>
          <a:r>
            <a:rPr lang="en-US" sz="1900" kern="1200" dirty="0"/>
            <a:t>Ensemble learning method.</a:t>
          </a:r>
        </a:p>
        <a:p>
          <a:pPr marL="342900" lvl="2" indent="-171450" algn="l" defTabSz="844550">
            <a:lnSpc>
              <a:spcPct val="90000"/>
            </a:lnSpc>
            <a:spcBef>
              <a:spcPct val="0"/>
            </a:spcBef>
            <a:spcAft>
              <a:spcPct val="20000"/>
            </a:spcAft>
            <a:buChar char="•"/>
          </a:pPr>
          <a:r>
            <a:rPr lang="en-US" sz="1900" kern="1200" dirty="0"/>
            <a:t>Handles non-linear relationships and interactions between features effectively.</a:t>
          </a:r>
        </a:p>
        <a:p>
          <a:pPr marL="342900" lvl="2" indent="-171450" algn="l" defTabSz="844550">
            <a:lnSpc>
              <a:spcPct val="90000"/>
            </a:lnSpc>
            <a:spcBef>
              <a:spcPct val="0"/>
            </a:spcBef>
            <a:spcAft>
              <a:spcPct val="20000"/>
            </a:spcAft>
            <a:buChar char="•"/>
          </a:pPr>
          <a:r>
            <a:rPr lang="en-US" sz="1900" kern="1200"/>
            <a:t>Less prone to overfitting compared to individual decision trees.</a:t>
          </a:r>
        </a:p>
        <a:p>
          <a:pPr marL="171450" lvl="1" indent="-171450" algn="l" defTabSz="844550">
            <a:lnSpc>
              <a:spcPct val="90000"/>
            </a:lnSpc>
            <a:spcBef>
              <a:spcPct val="0"/>
            </a:spcBef>
            <a:spcAft>
              <a:spcPct val="20000"/>
            </a:spcAft>
            <a:buChar char="•"/>
          </a:pPr>
          <a:r>
            <a:rPr lang="en-US" sz="1900" b="1" kern="1200" dirty="0"/>
            <a:t>OLS Regression</a:t>
          </a:r>
          <a:r>
            <a:rPr lang="en-US" sz="1900" kern="1200" dirty="0"/>
            <a:t>:</a:t>
          </a:r>
        </a:p>
        <a:p>
          <a:pPr marL="342900" lvl="2" indent="-171450" algn="l" defTabSz="844550">
            <a:lnSpc>
              <a:spcPct val="90000"/>
            </a:lnSpc>
            <a:spcBef>
              <a:spcPct val="0"/>
            </a:spcBef>
            <a:spcAft>
              <a:spcPct val="20000"/>
            </a:spcAft>
            <a:buChar char="•"/>
          </a:pPr>
          <a:r>
            <a:rPr lang="en-US" sz="1900" kern="1200"/>
            <a:t>Ordinary Least Squares regression.</a:t>
          </a:r>
        </a:p>
        <a:p>
          <a:pPr marL="342900" lvl="2" indent="-171450" algn="l" defTabSz="844550">
            <a:lnSpc>
              <a:spcPct val="90000"/>
            </a:lnSpc>
            <a:spcBef>
              <a:spcPct val="0"/>
            </a:spcBef>
            <a:spcAft>
              <a:spcPct val="20000"/>
            </a:spcAft>
            <a:buChar char="•"/>
          </a:pPr>
          <a:r>
            <a:rPr lang="en-US" sz="1900" kern="1200" dirty="0"/>
            <a:t>Provides coefficients for each feature, allowing interpretation of their impact on the target variable.</a:t>
          </a:r>
        </a:p>
      </dsp:txBody>
      <dsp:txXfrm>
        <a:off x="0" y="597516"/>
        <a:ext cx="10560844" cy="2887649"/>
      </dsp:txXfrm>
    </dsp:sp>
    <dsp:sp modelId="{B8B79D06-AB96-4BA6-AD80-E1638A761390}">
      <dsp:nvSpPr>
        <dsp:cNvPr id="0" name=""/>
        <dsp:cNvSpPr/>
      </dsp:nvSpPr>
      <dsp:spPr>
        <a:xfrm>
          <a:off x="0" y="3485166"/>
          <a:ext cx="10560844" cy="580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Reasons for Selection:</a:t>
          </a:r>
          <a:endParaRPr lang="en-US" sz="2000" kern="1200" dirty="0"/>
        </a:p>
      </dsp:txBody>
      <dsp:txXfrm>
        <a:off x="28329" y="3513495"/>
        <a:ext cx="10504186" cy="523662"/>
      </dsp:txXfrm>
    </dsp:sp>
    <dsp:sp modelId="{8544B081-D431-4D2E-B279-2E9523A95417}">
      <dsp:nvSpPr>
        <dsp:cNvPr id="0" name=""/>
        <dsp:cNvSpPr/>
      </dsp:nvSpPr>
      <dsp:spPr>
        <a:xfrm>
          <a:off x="0" y="4065486"/>
          <a:ext cx="10560844" cy="818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307" tIns="24130" rIns="135128" bIns="2413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Linear Regression and OLS Regression for their simplicity and interpretability.</a:t>
          </a:r>
        </a:p>
        <a:p>
          <a:pPr marL="171450" lvl="1" indent="-171450" algn="l" defTabSz="844550">
            <a:lnSpc>
              <a:spcPct val="90000"/>
            </a:lnSpc>
            <a:spcBef>
              <a:spcPct val="0"/>
            </a:spcBef>
            <a:spcAft>
              <a:spcPct val="20000"/>
            </a:spcAft>
            <a:buChar char="•"/>
          </a:pPr>
          <a:r>
            <a:rPr lang="en-US" sz="1900" kern="1200" dirty="0"/>
            <a:t>Random Forest Regressor for its ability to capture complex relationships and handle non-linear data patterns.</a:t>
          </a:r>
        </a:p>
      </dsp:txBody>
      <dsp:txXfrm>
        <a:off x="0" y="4065486"/>
        <a:ext cx="10560844" cy="81816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C2E9B8-0487-42E4-B571-744A3D775783}" type="datetime1">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2E32D-1E84-43FD-8158-FFFE757EB0E8}" type="datetime1">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85C470-CD19-455C-B830-6D252EAD7FE5}" type="datetime1">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53B1A3-0AEF-4064-A724-D27D660C8653}" type="datetime1">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D5D0F2-BF66-4A24-9384-A0129B196518}" type="datetime1">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318A6C-4F6B-48D2-BDB0-D7413B3FDB0A}" type="datetime1">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7/17/2025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sz="3900">
                <a:solidFill>
                  <a:srgbClr val="FFFFFF"/>
                </a:solidFill>
              </a:rPr>
              <a:t>Predictive modeling for flight delays </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464625" y="4657444"/>
            <a:ext cx="1631375" cy="514816"/>
          </a:xfrm>
        </p:spPr>
        <p:txBody>
          <a:bodyPr anchor="t">
            <a:normAutofit/>
          </a:bodyPr>
          <a:lstStyle/>
          <a:p>
            <a:r>
              <a:rPr lang="en-US" u="sng" dirty="0">
                <a:solidFill>
                  <a:srgbClr val="FFFFFF"/>
                </a:solidFill>
              </a:rPr>
              <a:t>Presented By</a:t>
            </a:r>
            <a:r>
              <a:rPr lang="en-US" dirty="0">
                <a:solidFill>
                  <a:srgbClr val="FFFFFF"/>
                </a:solidFill>
              </a:rPr>
              <a:t>-</a:t>
            </a:r>
          </a:p>
        </p:txBody>
      </p:sp>
      <p:cxnSp>
        <p:nvCxnSpPr>
          <p:cNvPr id="32" name="Straight Connector 31">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C60D1C26-5FA4-D4E4-C4A6-CDD057BD3A68}"/>
              </a:ext>
            </a:extLst>
          </p:cNvPr>
          <p:cNvSpPr txBox="1"/>
          <p:nvPr/>
        </p:nvSpPr>
        <p:spPr>
          <a:xfrm>
            <a:off x="4464624" y="4914852"/>
            <a:ext cx="2517474" cy="369332"/>
          </a:xfrm>
          <a:prstGeom prst="rect">
            <a:avLst/>
          </a:prstGeom>
          <a:noFill/>
        </p:spPr>
        <p:txBody>
          <a:bodyPr wrap="square">
            <a:spAutoFit/>
          </a:bodyPr>
          <a:lstStyle/>
          <a:p>
            <a:r>
              <a:rPr lang="en-US" dirty="0">
                <a:solidFill>
                  <a:schemeClr val="bg1"/>
                </a:solidFill>
              </a:rPr>
              <a:t>Ankit Akash​</a:t>
            </a:r>
          </a:p>
        </p:txBody>
      </p:sp>
    </p:spTree>
    <p:extLst>
      <p:ext uri="{BB962C8B-B14F-4D97-AF65-F5344CB8AC3E}">
        <p14:creationId xmlns:p14="http://schemas.microsoft.com/office/powerpoint/2010/main" val="280625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8803-74BF-34DB-287A-95A96F6223E9}"/>
              </a:ext>
            </a:extLst>
          </p:cNvPr>
          <p:cNvSpPr>
            <a:spLocks noGrp="1"/>
          </p:cNvSpPr>
          <p:nvPr>
            <p:ph type="title"/>
          </p:nvPr>
        </p:nvSpPr>
        <p:spPr>
          <a:xfrm>
            <a:off x="868618" y="585216"/>
            <a:ext cx="9720072" cy="1499616"/>
          </a:xfrm>
        </p:spPr>
        <p:txBody>
          <a:bodyPr/>
          <a:lstStyle/>
          <a:p>
            <a:r>
              <a:rPr lang="en-US"/>
              <a:t>Result</a:t>
            </a:r>
          </a:p>
        </p:txBody>
      </p:sp>
      <p:sp>
        <p:nvSpPr>
          <p:cNvPr id="3" name="Content Placeholder 2">
            <a:extLst>
              <a:ext uri="{FF2B5EF4-FFF2-40B4-BE49-F238E27FC236}">
                <a16:creationId xmlns:a16="http://schemas.microsoft.com/office/drawing/2014/main" id="{86936258-BBC1-A8F5-168E-93553048C22B}"/>
              </a:ext>
            </a:extLst>
          </p:cNvPr>
          <p:cNvSpPr>
            <a:spLocks noGrp="1"/>
          </p:cNvSpPr>
          <p:nvPr>
            <p:ph idx="1"/>
          </p:nvPr>
        </p:nvSpPr>
        <p:spPr>
          <a:xfrm>
            <a:off x="915271" y="2089209"/>
            <a:ext cx="6180046" cy="4023360"/>
          </a:xfrm>
        </p:spPr>
        <p:txBody>
          <a:bodyPr vert="horz" lIns="45720" tIns="45720" rIns="45720" bIns="45720" rtlCol="0" anchor="t">
            <a:normAutofit/>
          </a:bodyPr>
          <a:lstStyle/>
          <a:p>
            <a:pPr marL="0" indent="0" algn="just">
              <a:buNone/>
            </a:pPr>
            <a:r>
              <a:rPr lang="en-US" sz="2000" dirty="0"/>
              <a:t>The one that worked the best was </a:t>
            </a:r>
            <a:r>
              <a:rPr lang="en-US" sz="2000" b="1" dirty="0"/>
              <a:t>OLS Regression using </a:t>
            </a:r>
            <a:r>
              <a:rPr lang="en-US" sz="2000" b="1" dirty="0" err="1"/>
              <a:t>statsmodel</a:t>
            </a:r>
            <a:r>
              <a:rPr lang="en-US" sz="2000" b="1" dirty="0"/>
              <a:t> </a:t>
            </a:r>
            <a:r>
              <a:rPr lang="en-US" sz="2000" dirty="0"/>
              <a:t>with R-squared score: 0.999971.  </a:t>
            </a:r>
            <a:endParaRPr lang="en-US" dirty="0"/>
          </a:p>
          <a:p>
            <a:pPr marL="0" indent="0" algn="just">
              <a:buNone/>
            </a:pPr>
            <a:r>
              <a:rPr lang="en-US" sz="2000" dirty="0"/>
              <a:t>This output obtained from this algorithm has</a:t>
            </a:r>
          </a:p>
          <a:p>
            <a:pPr marL="264795" lvl="1" indent="-91440" algn="just">
              <a:buFont typeface="Arial" panose="020B0604020202020204" pitchFamily="34" charset="0"/>
              <a:buChar char="•"/>
            </a:pPr>
            <a:r>
              <a:rPr lang="en-US" sz="2000" dirty="0"/>
              <a:t>    Low Mean-squared error</a:t>
            </a:r>
          </a:p>
          <a:p>
            <a:pPr marL="264795" lvl="1" indent="-91440" algn="just">
              <a:buFont typeface="Arial" panose="020B0604020202020204" pitchFamily="34" charset="0"/>
              <a:buChar char="•"/>
            </a:pPr>
            <a:r>
              <a:rPr lang="en-US" sz="2000" dirty="0"/>
              <a:t>    High R-squared value </a:t>
            </a:r>
          </a:p>
          <a:p>
            <a:pPr marL="264795" lvl="1" indent="-91440" algn="just">
              <a:buFont typeface="Arial" panose="020B0604020202020204" pitchFamily="34" charset="0"/>
              <a:buChar char="•"/>
            </a:pPr>
            <a:r>
              <a:rPr lang="en-US" sz="2000" dirty="0"/>
              <a:t>    Statistically significant coefficients, as the independent variables have low-p values</a:t>
            </a:r>
          </a:p>
        </p:txBody>
      </p:sp>
      <p:pic>
        <p:nvPicPr>
          <p:cNvPr id="6" name="Picture 5" descr="A screenshot of a computer screen&#10;&#10;Description automatically generated">
            <a:extLst>
              <a:ext uri="{FF2B5EF4-FFF2-40B4-BE49-F238E27FC236}">
                <a16:creationId xmlns:a16="http://schemas.microsoft.com/office/drawing/2014/main" id="{E25D39E7-59DE-4AF8-A0A0-07D0E3F0C2F9}"/>
              </a:ext>
            </a:extLst>
          </p:cNvPr>
          <p:cNvPicPr>
            <a:picLocks noChangeAspect="1"/>
          </p:cNvPicPr>
          <p:nvPr/>
        </p:nvPicPr>
        <p:blipFill rotWithShape="1">
          <a:blip r:embed="rId2"/>
          <a:srcRect l="18884" r="2638" b="41296"/>
          <a:stretch/>
        </p:blipFill>
        <p:spPr>
          <a:xfrm>
            <a:off x="7797956" y="2087348"/>
            <a:ext cx="3988483" cy="2254271"/>
          </a:xfrm>
          <a:prstGeom prst="rect">
            <a:avLst/>
          </a:prstGeom>
          <a:ln w="127000" cap="rnd">
            <a:solidFill>
              <a:srgbClr val="FFFFFF"/>
            </a:solidFill>
          </a:ln>
          <a:effectLst>
            <a:outerShdw blurRad="76200" dist="88900" dir="10500000" sx="97000" sy="23000" kx="900000" algn="br" rotWithShape="0">
              <a:srgbClr val="2683C6">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descr="A screenshot of a computer screen&#10;&#10;Description automatically generated">
            <a:extLst>
              <a:ext uri="{FF2B5EF4-FFF2-40B4-BE49-F238E27FC236}">
                <a16:creationId xmlns:a16="http://schemas.microsoft.com/office/drawing/2014/main" id="{FB58F70E-F062-658E-5A63-21384369BE0A}"/>
              </a:ext>
            </a:extLst>
          </p:cNvPr>
          <p:cNvPicPr>
            <a:picLocks noChangeAspect="1"/>
          </p:cNvPicPr>
          <p:nvPr/>
        </p:nvPicPr>
        <p:blipFill rotWithShape="1">
          <a:blip r:embed="rId2"/>
          <a:srcRect l="18654" t="69636" r="3058" b="1619"/>
          <a:stretch/>
        </p:blipFill>
        <p:spPr>
          <a:xfrm>
            <a:off x="7801844" y="5003164"/>
            <a:ext cx="3978765" cy="1103817"/>
          </a:xfrm>
          <a:prstGeom prst="rect">
            <a:avLst/>
          </a:prstGeom>
          <a:ln w="127000" cap="rnd">
            <a:solidFill>
              <a:srgbClr val="FFFFFF"/>
            </a:solidFill>
          </a:ln>
          <a:effectLst>
            <a:outerShdw blurRad="76200" dist="88900" dir="10500000" sx="97000" sy="23000" kx="900000" algn="br" rotWithShape="0">
              <a:srgbClr val="2683C6">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6216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EDC2-2A20-C8EF-0FDB-858053ACAAC2}"/>
              </a:ext>
            </a:extLst>
          </p:cNvPr>
          <p:cNvSpPr>
            <a:spLocks noGrp="1"/>
          </p:cNvSpPr>
          <p:nvPr>
            <p:ph type="title"/>
          </p:nvPr>
        </p:nvSpPr>
        <p:spPr>
          <a:xfrm>
            <a:off x="871728" y="616966"/>
            <a:ext cx="9720072" cy="1499616"/>
          </a:xfrm>
        </p:spPr>
        <p:txBody>
          <a:bodyPr/>
          <a:lstStyle/>
          <a:p>
            <a:r>
              <a:rPr lang="en-US"/>
              <a:t>Conclusion</a:t>
            </a:r>
          </a:p>
        </p:txBody>
      </p:sp>
      <p:sp>
        <p:nvSpPr>
          <p:cNvPr id="3" name="Content Placeholder 2">
            <a:extLst>
              <a:ext uri="{FF2B5EF4-FFF2-40B4-BE49-F238E27FC236}">
                <a16:creationId xmlns:a16="http://schemas.microsoft.com/office/drawing/2014/main" id="{DC301A2C-5872-B0EC-8615-70CCC88C4983}"/>
              </a:ext>
            </a:extLst>
          </p:cNvPr>
          <p:cNvSpPr>
            <a:spLocks noGrp="1"/>
          </p:cNvSpPr>
          <p:nvPr>
            <p:ph idx="1"/>
          </p:nvPr>
        </p:nvSpPr>
        <p:spPr>
          <a:xfrm>
            <a:off x="1001013" y="2116582"/>
            <a:ext cx="10189973" cy="4023360"/>
          </a:xfrm>
        </p:spPr>
        <p:txBody>
          <a:bodyPr vert="horz" lIns="45720" tIns="45720" rIns="45720" bIns="45720" rtlCol="0" anchor="t">
            <a:normAutofit/>
          </a:bodyPr>
          <a:lstStyle/>
          <a:p>
            <a:pPr marL="0" indent="0" algn="just">
              <a:buNone/>
            </a:pPr>
            <a:r>
              <a:rPr lang="en-US" sz="2000" dirty="0">
                <a:solidFill>
                  <a:srgbClr val="0D0D0D"/>
                </a:solidFill>
                <a:ea typeface="+mn-lt"/>
                <a:cs typeface="+mn-lt"/>
              </a:rPr>
              <a:t>In summary, accurately predicting flight delays is crucial for airlines. Predictive modeling helps them anticipate and manage disruptions, reducing financial losses and improving the passenger experience. By investing in these models, airlines can optimize resources, enhance operational efficiency, and stay competitive in today's customer-focused market. In essence, accurate flight delay prediction is not just about avoiding problems; it's about ensuring smooth operations and satisfied customers.</a:t>
            </a:r>
            <a:endParaRPr lang="en-US" sz="2000" dirty="0"/>
          </a:p>
          <a:p>
            <a:pPr marL="0" indent="0" algn="just">
              <a:lnSpc>
                <a:spcPct val="80000"/>
              </a:lnSpc>
              <a:buNone/>
            </a:pPr>
            <a:r>
              <a:rPr lang="en-US" sz="2000" b="1" dirty="0">
                <a:solidFill>
                  <a:srgbClr val="000000"/>
                </a:solidFill>
                <a:ea typeface="+mn-lt"/>
                <a:cs typeface="+mn-lt"/>
              </a:rPr>
              <a:t>Applications:</a:t>
            </a:r>
          </a:p>
          <a:p>
            <a:pPr algn="just">
              <a:lnSpc>
                <a:spcPct val="80000"/>
              </a:lnSpc>
              <a:buFont typeface="Arial" panose="020B0602020104020603" pitchFamily="34" charset="0"/>
              <a:buChar char="•"/>
            </a:pPr>
            <a:r>
              <a:rPr lang="en-US" sz="2000" dirty="0">
                <a:solidFill>
                  <a:srgbClr val="000000"/>
                </a:solidFill>
                <a:ea typeface="+mn-lt"/>
                <a:cs typeface="+mn-lt"/>
              </a:rPr>
              <a:t> Predict flight delay.</a:t>
            </a:r>
            <a:endParaRPr lang="en-US" sz="2000" dirty="0"/>
          </a:p>
          <a:p>
            <a:pPr algn="just">
              <a:lnSpc>
                <a:spcPct val="80000"/>
              </a:lnSpc>
              <a:buFont typeface="Arial" panose="020B0602020104020603" pitchFamily="34" charset="0"/>
              <a:buChar char="•"/>
            </a:pPr>
            <a:r>
              <a:rPr lang="en-US" sz="2000" dirty="0">
                <a:solidFill>
                  <a:srgbClr val="000000"/>
                </a:solidFill>
                <a:ea typeface="+mn-lt"/>
                <a:cs typeface="+mn-lt"/>
              </a:rPr>
              <a:t> To provide an efficient strategy to tackle with the Airline’s yield management systems.</a:t>
            </a:r>
            <a:endParaRPr lang="en-US" sz="2000" dirty="0"/>
          </a:p>
          <a:p>
            <a:pPr algn="just">
              <a:buFont typeface="Arial" panose="020B0602020104020603" pitchFamily="34" charset="0"/>
              <a:buChar char="•"/>
            </a:pPr>
            <a:r>
              <a:rPr lang="en-US" sz="2000" dirty="0">
                <a:solidFill>
                  <a:srgbClr val="000000"/>
                </a:solidFill>
                <a:ea typeface="+mn-lt"/>
                <a:cs typeface="+mn-lt"/>
              </a:rPr>
              <a:t> Same model can be used to predict the delay of other transportation.</a:t>
            </a:r>
            <a:endParaRPr lang="en-US" sz="2000" dirty="0"/>
          </a:p>
        </p:txBody>
      </p:sp>
    </p:spTree>
    <p:extLst>
      <p:ext uri="{BB962C8B-B14F-4D97-AF65-F5344CB8AC3E}">
        <p14:creationId xmlns:p14="http://schemas.microsoft.com/office/powerpoint/2010/main" val="406311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2" name="Straight Connector 31">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14F1B03-4D2F-943D-EC59-38F612A62AD6}"/>
              </a:ext>
            </a:extLst>
          </p:cNvPr>
          <p:cNvSpPr txBox="1"/>
          <p:nvPr/>
        </p:nvSpPr>
        <p:spPr>
          <a:xfrm>
            <a:off x="4713224" y="1105351"/>
            <a:ext cx="6353967" cy="302398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80000"/>
              </a:lnSpc>
              <a:spcBef>
                <a:spcPct val="0"/>
              </a:spcBef>
              <a:spcAft>
                <a:spcPts val="600"/>
              </a:spcAft>
              <a:buClr>
                <a:schemeClr val="accent1"/>
              </a:buClr>
            </a:pPr>
            <a:r>
              <a:rPr lang="en-US" sz="4800" cap="all" spc="200">
                <a:solidFill>
                  <a:srgbClr val="FFFFFF"/>
                </a:solidFill>
                <a:latin typeface="+mj-lt"/>
                <a:ea typeface="+mj-ea"/>
                <a:cs typeface="+mj-cs"/>
              </a:rPr>
              <a:t>THANK YOU</a:t>
            </a:r>
          </a:p>
        </p:txBody>
      </p:sp>
      <p:cxnSp>
        <p:nvCxnSpPr>
          <p:cNvPr id="43" name="Straight Connector 42">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9083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899577" y="740841"/>
            <a:ext cx="8018272" cy="1175766"/>
          </a:xfrm>
        </p:spPr>
        <p:txBody>
          <a:bodyPr>
            <a:normAutofit/>
          </a:bodyPr>
          <a:lstStyle/>
          <a:p>
            <a:r>
              <a:rPr lang="en-US"/>
              <a:t>Defining the problem </a:t>
            </a:r>
          </a:p>
        </p:txBody>
      </p:sp>
      <p:sp>
        <p:nvSpPr>
          <p:cNvPr id="4" name="Content Placeholder 3">
            <a:extLst>
              <a:ext uri="{FF2B5EF4-FFF2-40B4-BE49-F238E27FC236}">
                <a16:creationId xmlns:a16="http://schemas.microsoft.com/office/drawing/2014/main" id="{68741F74-CF44-8258-E31C-7871FAAA167F}"/>
              </a:ext>
            </a:extLst>
          </p:cNvPr>
          <p:cNvSpPr>
            <a:spLocks noGrp="1"/>
          </p:cNvSpPr>
          <p:nvPr>
            <p:ph idx="1"/>
          </p:nvPr>
        </p:nvSpPr>
        <p:spPr>
          <a:xfrm>
            <a:off x="946567" y="1853691"/>
            <a:ext cx="8275160" cy="4881696"/>
          </a:xfrm>
        </p:spPr>
        <p:txBody>
          <a:bodyPr vert="horz" lIns="45720" tIns="45720" rIns="45720" bIns="45720" rtlCol="0" anchor="t">
            <a:noAutofit/>
          </a:bodyPr>
          <a:lstStyle/>
          <a:p>
            <a:pPr marL="0" indent="0" algn="just">
              <a:buNone/>
            </a:pPr>
            <a:r>
              <a:rPr lang="en-US" sz="1800" b="1" dirty="0"/>
              <a:t>Definition of the problem: </a:t>
            </a:r>
            <a:r>
              <a:rPr lang="en-US" sz="1800" dirty="0"/>
              <a:t>Predicting flight delays using machine learning algorithms.</a:t>
            </a:r>
          </a:p>
          <a:p>
            <a:pPr marL="0" indent="0" algn="just">
              <a:buNone/>
            </a:pPr>
            <a:r>
              <a:rPr lang="en-US" sz="1800" b="1" dirty="0"/>
              <a:t>Task: </a:t>
            </a:r>
            <a:r>
              <a:rPr lang="en-US" sz="1800" dirty="0">
                <a:ea typeface="+mn-lt"/>
                <a:cs typeface="+mn-lt"/>
              </a:rPr>
              <a:t>Develop an efficient model to predict the delay of flight based on various features.</a:t>
            </a:r>
          </a:p>
          <a:p>
            <a:pPr marL="0" indent="0" algn="just">
              <a:buNone/>
            </a:pPr>
            <a:r>
              <a:rPr lang="en-US" sz="1800" b="1" dirty="0"/>
              <a:t>Importance:</a:t>
            </a:r>
          </a:p>
          <a:p>
            <a:pPr algn="just">
              <a:buFont typeface="Arial" panose="020B0602020104020603" pitchFamily="34" charset="0"/>
              <a:buChar char="•"/>
            </a:pPr>
            <a:r>
              <a:rPr lang="en-US" sz="1800" dirty="0"/>
              <a:t> Flight delays: Flight delays are identified as a significant problem in the aviation industry. </a:t>
            </a:r>
          </a:p>
          <a:p>
            <a:pPr algn="just">
              <a:buFont typeface="Arial" panose="020B0602020104020603" pitchFamily="34" charset="0"/>
              <a:buChar char="•"/>
            </a:pPr>
            <a:r>
              <a:rPr lang="en-US" sz="1800" dirty="0"/>
              <a:t> Cost implications: Flight delays incur significant costs for both airlines and passengers.</a:t>
            </a:r>
          </a:p>
          <a:p>
            <a:pPr algn="just">
              <a:buFont typeface="Arial" panose="020B0602020104020603" pitchFamily="34" charset="0"/>
              <a:buChar char="•"/>
            </a:pPr>
            <a:r>
              <a:rPr lang="en-US" sz="1800" dirty="0"/>
              <a:t> Operational disruptions: Delays lead to operational disruptions for airlines.</a:t>
            </a:r>
          </a:p>
          <a:p>
            <a:pPr algn="just">
              <a:buFont typeface="Arial" panose="020B0602020104020603" pitchFamily="34" charset="0"/>
              <a:buChar char="•"/>
            </a:pPr>
            <a:r>
              <a:rPr lang="en-US" sz="1800" dirty="0"/>
              <a:t> Customer dissatisfaction: Flight delays result in dissatisfaction among passengers.</a:t>
            </a:r>
          </a:p>
          <a:p>
            <a:pPr algn="just">
              <a:buFont typeface="Arial" panose="020B0602020104020603" pitchFamily="34" charset="0"/>
              <a:buChar char="•"/>
            </a:pPr>
            <a:r>
              <a:rPr lang="en-US" sz="1800" dirty="0"/>
              <a:t> Financial losses: Airlines experience financial losses due to flight delays. </a:t>
            </a:r>
          </a:p>
          <a:p>
            <a:pPr algn="just">
              <a:buFont typeface="Arial" panose="020B0602020104020603" pitchFamily="34" charset="0"/>
              <a:buChar char="•"/>
            </a:pPr>
            <a:r>
              <a:rPr lang="en-US" sz="1800" dirty="0"/>
              <a:t> Importance of punctuality: Punctuality is emphasized as crucial in the airline industry, highlighting the seriousness of flight delays. </a:t>
            </a:r>
          </a:p>
          <a:p>
            <a:pPr algn="just">
              <a:buFont typeface="Arial" panose="020B0602020104020603" pitchFamily="34" charset="0"/>
              <a:buChar char="•"/>
            </a:pPr>
            <a:r>
              <a:rPr lang="en-US" sz="1800" dirty="0"/>
              <a:t> Cascading effects: Flight delays can have cascading effects on operations and customer satisfaction.</a:t>
            </a:r>
          </a:p>
          <a:p>
            <a:pPr algn="just">
              <a:buFont typeface="Arial" panose="020B0602020104020603" pitchFamily="34" charset="0"/>
              <a:buChar char="•"/>
            </a:pPr>
            <a:endParaRPr lang="en-US" sz="1800" dirty="0"/>
          </a:p>
        </p:txBody>
      </p:sp>
      <p:sp>
        <p:nvSpPr>
          <p:cNvPr id="9" name="Rectangle 8">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A519-4EDD-2EF2-1C3B-76B3AC27540F}"/>
              </a:ext>
            </a:extLst>
          </p:cNvPr>
          <p:cNvSpPr>
            <a:spLocks noGrp="1"/>
          </p:cNvSpPr>
          <p:nvPr>
            <p:ph type="title"/>
          </p:nvPr>
        </p:nvSpPr>
        <p:spPr>
          <a:xfrm>
            <a:off x="918520" y="634770"/>
            <a:ext cx="8018272" cy="1499616"/>
          </a:xfrm>
        </p:spPr>
        <p:txBody>
          <a:bodyPr>
            <a:normAutofit/>
          </a:bodyPr>
          <a:lstStyle/>
          <a:p>
            <a:r>
              <a:rPr lang="en-US"/>
              <a:t>explaining Business problem </a:t>
            </a:r>
          </a:p>
        </p:txBody>
      </p:sp>
      <p:sp>
        <p:nvSpPr>
          <p:cNvPr id="3" name="Content Placeholder 2">
            <a:extLst>
              <a:ext uri="{FF2B5EF4-FFF2-40B4-BE49-F238E27FC236}">
                <a16:creationId xmlns:a16="http://schemas.microsoft.com/office/drawing/2014/main" id="{FDB4DF1D-EBF9-8EE7-0A92-30537D38E3CB}"/>
              </a:ext>
            </a:extLst>
          </p:cNvPr>
          <p:cNvSpPr>
            <a:spLocks noGrp="1"/>
          </p:cNvSpPr>
          <p:nvPr>
            <p:ph idx="1"/>
          </p:nvPr>
        </p:nvSpPr>
        <p:spPr>
          <a:xfrm>
            <a:off x="1027378" y="1960418"/>
            <a:ext cx="8018271" cy="4312366"/>
          </a:xfrm>
        </p:spPr>
        <p:txBody>
          <a:bodyPr vert="horz" lIns="45720" tIns="45720" rIns="45720" bIns="45720" rtlCol="0" anchor="t">
            <a:normAutofit/>
          </a:bodyPr>
          <a:lstStyle/>
          <a:p>
            <a:pPr marL="0" indent="0" algn="just">
              <a:buNone/>
            </a:pPr>
            <a:r>
              <a:rPr lang="en-US" sz="2000" b="1" dirty="0"/>
              <a:t>Business Problem: </a:t>
            </a:r>
            <a:r>
              <a:rPr lang="en-US" sz="2000" dirty="0"/>
              <a:t>Accurately predicting flight delays within the aviation industry.</a:t>
            </a:r>
          </a:p>
          <a:p>
            <a:pPr marL="0" indent="0" algn="just">
              <a:buNone/>
            </a:pPr>
            <a:r>
              <a:rPr lang="en-US" sz="2000" b="1" dirty="0">
                <a:ea typeface="+mn-lt"/>
                <a:cs typeface="+mn-lt"/>
              </a:rPr>
              <a:t>Consequences:</a:t>
            </a:r>
            <a:r>
              <a:rPr lang="en-US" sz="2000" dirty="0"/>
              <a:t> The core issue lies in accurately forecasting flight delays within the aviation industry. Such delays bring significant costs and disruptions for both airlines and passengers, leading to dissatisfaction, operational inefficiencies, and financial setbacks. </a:t>
            </a:r>
          </a:p>
          <a:p>
            <a:pPr marL="0" indent="0" algn="just">
              <a:buNone/>
            </a:pPr>
            <a:r>
              <a:rPr lang="en-US" sz="2000" b="1" dirty="0">
                <a:ea typeface="+mn-lt"/>
                <a:cs typeface="+mn-lt"/>
              </a:rPr>
              <a:t>Purpose: </a:t>
            </a:r>
            <a:r>
              <a:rPr lang="en-US" sz="2000" dirty="0"/>
              <a:t>By enhancing the ability to predict when delays might occur, airlines can proactively manage their schedules, allocate resources more effectively, and improve the overall passenger experience.</a:t>
            </a:r>
          </a:p>
          <a:p>
            <a:pPr marL="0" indent="0" algn="just">
              <a:buNone/>
            </a:pPr>
            <a:r>
              <a:rPr lang="en-US" sz="2000" b="1" dirty="0">
                <a:latin typeface="TW Cen MT"/>
              </a:rPr>
              <a:t>Stakeholders:</a:t>
            </a:r>
            <a:r>
              <a:rPr lang="en-US" sz="2000" dirty="0">
                <a:latin typeface="TW Cen MT"/>
              </a:rPr>
              <a:t> Airlines, passengers, airport authorities, and other related industries.</a:t>
            </a:r>
            <a:endParaRPr lang="en-US" sz="2000" dirty="0"/>
          </a:p>
          <a:p>
            <a:pPr marL="0" indent="0" algn="just">
              <a:buNone/>
            </a:pPr>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16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F60653-CA06-4596-A82C-4993FD6D9444}"/>
              </a:ext>
            </a:extLst>
          </p:cNvPr>
          <p:cNvPicPr>
            <a:picLocks noChangeAspect="1"/>
          </p:cNvPicPr>
          <p:nvPr/>
        </p:nvPicPr>
        <p:blipFill rotWithShape="1">
          <a:blip r:embed="rId2"/>
          <a:srcRect l="-284" t="-101" r="284" b="101"/>
          <a:stretch/>
        </p:blipFill>
        <p:spPr>
          <a:xfrm>
            <a:off x="7892641" y="1092756"/>
            <a:ext cx="3688891" cy="5190791"/>
          </a:xfrm>
          <a:prstGeom prst="rect">
            <a:avLst/>
          </a:prstGeom>
          <a:ln w="127000" cap="rnd">
            <a:solidFill>
              <a:srgbClr val="FFFFFF"/>
            </a:solidFill>
          </a:ln>
          <a:effectLst>
            <a:outerShdw blurRad="76200" dist="88900" dir="10500000" sx="97000" sy="23000" kx="900000" algn="br" rotWithShape="0">
              <a:srgbClr val="2683C6">
                <a:alpha val="20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19ADC48A-74EA-BB1D-1508-AF9099CD2167}"/>
              </a:ext>
            </a:extLst>
          </p:cNvPr>
          <p:cNvSpPr>
            <a:spLocks noGrp="1"/>
          </p:cNvSpPr>
          <p:nvPr>
            <p:ph type="title"/>
          </p:nvPr>
        </p:nvSpPr>
        <p:spPr>
          <a:xfrm>
            <a:off x="852678" y="629666"/>
            <a:ext cx="9720072" cy="1499616"/>
          </a:xfrm>
        </p:spPr>
        <p:txBody>
          <a:bodyPr/>
          <a:lstStyle/>
          <a:p>
            <a:r>
              <a:rPr lang="en-US"/>
              <a:t>Dataset Overview</a:t>
            </a:r>
          </a:p>
        </p:txBody>
      </p:sp>
      <p:sp>
        <p:nvSpPr>
          <p:cNvPr id="3" name="Content Placeholder 2">
            <a:extLst>
              <a:ext uri="{FF2B5EF4-FFF2-40B4-BE49-F238E27FC236}">
                <a16:creationId xmlns:a16="http://schemas.microsoft.com/office/drawing/2014/main" id="{B5C386C9-8859-1E1F-AB32-B04A3A84B041}"/>
              </a:ext>
            </a:extLst>
          </p:cNvPr>
          <p:cNvSpPr>
            <a:spLocks noGrp="1"/>
          </p:cNvSpPr>
          <p:nvPr>
            <p:ph idx="1"/>
          </p:nvPr>
        </p:nvSpPr>
        <p:spPr>
          <a:xfrm>
            <a:off x="947926" y="2006082"/>
            <a:ext cx="6607375" cy="4023360"/>
          </a:xfrm>
        </p:spPr>
        <p:txBody>
          <a:bodyPr vert="horz" lIns="45720" tIns="45720" rIns="45720" bIns="45720" rtlCol="0" anchor="t">
            <a:noAutofit/>
          </a:bodyPr>
          <a:lstStyle/>
          <a:p>
            <a:pPr marL="0" indent="0" algn="just">
              <a:buNone/>
            </a:pPr>
            <a:r>
              <a:rPr lang="en-US" sz="1900" b="1" i="0" dirty="0">
                <a:solidFill>
                  <a:srgbClr val="0D0D0D"/>
                </a:solidFill>
                <a:effectLst/>
              </a:rPr>
              <a:t>Source: </a:t>
            </a:r>
            <a:r>
              <a:rPr lang="en-US" sz="1900" b="0" i="0" dirty="0">
                <a:solidFill>
                  <a:srgbClr val="0D0D0D"/>
                </a:solidFill>
                <a:effectLst/>
              </a:rPr>
              <a:t>The dataset is been gathered from Kaggle website and read from "flights.csv". It contains the dataset that consists of domestic flight details including factors that influence air travel disruptions for the year 2015.</a:t>
            </a:r>
          </a:p>
          <a:p>
            <a:pPr marL="0" indent="0">
              <a:buNone/>
            </a:pPr>
            <a:r>
              <a:rPr lang="en-US" sz="1900" b="1" i="0" dirty="0">
                <a:solidFill>
                  <a:srgbClr val="0D0D0D"/>
                </a:solidFill>
                <a:effectLst/>
              </a:rPr>
              <a:t>Features:</a:t>
            </a:r>
            <a:r>
              <a:rPr lang="en-US" sz="1900" b="1" dirty="0">
                <a:solidFill>
                  <a:srgbClr val="0D0D0D"/>
                </a:solidFill>
              </a:rPr>
              <a:t> </a:t>
            </a:r>
            <a:endParaRPr lang="en-US" sz="1900" b="1" i="0" dirty="0">
              <a:solidFill>
                <a:srgbClr val="0D0D0D"/>
              </a:solidFill>
              <a:effectLst/>
            </a:endParaRPr>
          </a:p>
          <a:p>
            <a:pPr marL="173355" lvl="1" indent="0">
              <a:buNone/>
            </a:pPr>
            <a:r>
              <a:rPr lang="en-US" sz="1900" b="0" i="0" dirty="0">
                <a:solidFill>
                  <a:srgbClr val="000000"/>
                </a:solidFill>
                <a:effectLst/>
              </a:rPr>
              <a:t>LATE_AIRCRAFT_DELAY:	Delay caused by aircraft</a:t>
            </a:r>
            <a:br>
              <a:rPr lang="en-US" sz="1900" dirty="0"/>
            </a:br>
            <a:r>
              <a:rPr lang="en-US" sz="1900" b="0" i="0" dirty="0">
                <a:solidFill>
                  <a:srgbClr val="000000"/>
                </a:solidFill>
                <a:effectLst/>
              </a:rPr>
              <a:t>AIRLINE_DELAY:		Delay caused by the airline</a:t>
            </a:r>
            <a:br>
              <a:rPr lang="en-US" sz="1900" dirty="0"/>
            </a:br>
            <a:r>
              <a:rPr lang="en-US" sz="1900" b="0" i="0" dirty="0">
                <a:solidFill>
                  <a:srgbClr val="000000"/>
                </a:solidFill>
                <a:effectLst/>
              </a:rPr>
              <a:t>AIR_SYSTEM_DELAY:	Delay caused by air system</a:t>
            </a:r>
            <a:br>
              <a:rPr lang="en-US" sz="1900" dirty="0"/>
            </a:br>
            <a:r>
              <a:rPr lang="en-US" sz="1900" b="0" i="0" dirty="0">
                <a:solidFill>
                  <a:srgbClr val="000000"/>
                </a:solidFill>
                <a:effectLst/>
              </a:rPr>
              <a:t>WEATHER_DELAY:	Delay caused by weather</a:t>
            </a:r>
            <a:br>
              <a:rPr lang="en-US" sz="1900" dirty="0"/>
            </a:br>
            <a:r>
              <a:rPr lang="en-US" sz="1900" b="0" i="0" dirty="0">
                <a:solidFill>
                  <a:srgbClr val="000000"/>
                </a:solidFill>
                <a:effectLst/>
              </a:rPr>
              <a:t>DEPARTURE_TIME:	WHEEL_OFF - TAXI_OUT</a:t>
            </a:r>
            <a:br>
              <a:rPr lang="en-US" sz="1900" dirty="0"/>
            </a:br>
            <a:r>
              <a:rPr lang="en-US" sz="1900" b="0" i="0" dirty="0">
                <a:solidFill>
                  <a:srgbClr val="000000"/>
                </a:solidFill>
                <a:effectLst/>
              </a:rPr>
              <a:t>DEPARTURE_DELAY:	</a:t>
            </a:r>
            <a:r>
              <a:rPr lang="en-US" sz="1900" dirty="0">
                <a:solidFill>
                  <a:srgbClr val="000000"/>
                </a:solidFill>
              </a:rPr>
              <a:t>Total</a:t>
            </a:r>
            <a:r>
              <a:rPr lang="en-US" sz="1900" b="0" i="0" dirty="0">
                <a:solidFill>
                  <a:srgbClr val="000000"/>
                </a:solidFill>
                <a:effectLst/>
              </a:rPr>
              <a:t> Delay on Departure</a:t>
            </a:r>
            <a:br>
              <a:rPr lang="en-US" sz="1900" dirty="0"/>
            </a:br>
            <a:r>
              <a:rPr lang="en-US" sz="1900" b="0" i="0" dirty="0">
                <a:solidFill>
                  <a:srgbClr val="000000"/>
                </a:solidFill>
                <a:effectLst/>
              </a:rPr>
              <a:t>DISTANCE:</a:t>
            </a:r>
            <a:r>
              <a:rPr lang="en-US" sz="1900" dirty="0">
                <a:solidFill>
                  <a:srgbClr val="000000"/>
                </a:solidFill>
              </a:rPr>
              <a:t>       </a:t>
            </a:r>
            <a:r>
              <a:rPr lang="en-US" sz="1900" b="0" i="0" dirty="0">
                <a:solidFill>
                  <a:srgbClr val="000000"/>
                </a:solidFill>
                <a:effectLst/>
              </a:rPr>
              <a:t> </a:t>
            </a:r>
            <a:r>
              <a:rPr lang="en-US" sz="1900" dirty="0">
                <a:solidFill>
                  <a:srgbClr val="000000"/>
                </a:solidFill>
              </a:rPr>
              <a:t> </a:t>
            </a:r>
            <a:r>
              <a:rPr lang="en-US" sz="1900" b="0" i="0" dirty="0">
                <a:solidFill>
                  <a:srgbClr val="000000"/>
                </a:solidFill>
                <a:effectLst/>
              </a:rPr>
              <a:t> </a:t>
            </a:r>
            <a:r>
              <a:rPr lang="en-US" sz="1900" dirty="0">
                <a:solidFill>
                  <a:srgbClr val="000000"/>
                </a:solidFill>
              </a:rPr>
              <a:t>             	</a:t>
            </a:r>
            <a:r>
              <a:rPr lang="en-US" sz="1900" b="0" i="0" dirty="0">
                <a:solidFill>
                  <a:srgbClr val="000000"/>
                </a:solidFill>
                <a:effectLst/>
              </a:rPr>
              <a:t>Distance between two airports</a:t>
            </a:r>
            <a:endParaRPr lang="en-US" sz="1900" b="0" i="0" dirty="0">
              <a:solidFill>
                <a:srgbClr val="0D0D0D"/>
              </a:solidFill>
              <a:effectLst/>
            </a:endParaRPr>
          </a:p>
          <a:p>
            <a:pPr marL="0" indent="0">
              <a:buNone/>
            </a:pPr>
            <a:r>
              <a:rPr lang="en-US" sz="1900" b="1" i="0" dirty="0">
                <a:solidFill>
                  <a:srgbClr val="0D0D0D"/>
                </a:solidFill>
                <a:effectLst/>
              </a:rPr>
              <a:t>Target Variable:</a:t>
            </a:r>
            <a:r>
              <a:rPr lang="en-US" sz="1900" b="1" dirty="0">
                <a:solidFill>
                  <a:srgbClr val="0D0D0D"/>
                </a:solidFill>
              </a:rPr>
              <a:t> </a:t>
            </a:r>
            <a:endParaRPr lang="en-US" sz="1900" b="1" i="0" dirty="0">
              <a:solidFill>
                <a:srgbClr val="0D0D0D"/>
              </a:solidFill>
              <a:effectLst/>
            </a:endParaRPr>
          </a:p>
          <a:p>
            <a:pPr marL="173355" lvl="1" indent="0">
              <a:buNone/>
            </a:pPr>
            <a:r>
              <a:rPr lang="en-US" sz="1900" b="0" i="0" dirty="0">
                <a:solidFill>
                  <a:srgbClr val="000000"/>
                </a:solidFill>
                <a:effectLst/>
              </a:rPr>
              <a:t>ARRIVAL_DELAY: 	</a:t>
            </a:r>
            <a:r>
              <a:rPr lang="en-US" sz="1900" dirty="0">
                <a:solidFill>
                  <a:srgbClr val="000000"/>
                </a:solidFill>
              </a:rPr>
              <a:t>      </a:t>
            </a:r>
            <a:r>
              <a:rPr lang="en-US" sz="1900" b="0" i="0" dirty="0">
                <a:solidFill>
                  <a:srgbClr val="000000"/>
                </a:solidFill>
                <a:effectLst/>
              </a:rPr>
              <a:t> 	ARRIVAL_TIME - SCHEDULED_ARRIVAL</a:t>
            </a:r>
            <a:endParaRPr lang="en-US" sz="1900" b="0" i="0" dirty="0">
              <a:solidFill>
                <a:srgbClr val="0D0D0D"/>
              </a:solidFill>
              <a:effectLst/>
            </a:endParaRPr>
          </a:p>
          <a:p>
            <a:endParaRPr lang="en-US" sz="1900" dirty="0"/>
          </a:p>
        </p:txBody>
      </p:sp>
    </p:spTree>
    <p:extLst>
      <p:ext uri="{BB962C8B-B14F-4D97-AF65-F5344CB8AC3E}">
        <p14:creationId xmlns:p14="http://schemas.microsoft.com/office/powerpoint/2010/main" val="50637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8803-74BF-34DB-287A-95A96F6223E9}"/>
              </a:ext>
            </a:extLst>
          </p:cNvPr>
          <p:cNvSpPr>
            <a:spLocks noGrp="1"/>
          </p:cNvSpPr>
          <p:nvPr>
            <p:ph type="title"/>
          </p:nvPr>
        </p:nvSpPr>
        <p:spPr>
          <a:xfrm>
            <a:off x="863245" y="620559"/>
            <a:ext cx="9720072" cy="1499616"/>
          </a:xfrm>
        </p:spPr>
        <p:txBody>
          <a:bodyPr/>
          <a:lstStyle/>
          <a:p>
            <a:r>
              <a:rPr lang="en-US"/>
              <a:t>Algorithm </a:t>
            </a:r>
            <a:r>
              <a:rPr lang="en-US">
                <a:ea typeface="+mj-lt"/>
                <a:cs typeface="+mj-lt"/>
              </a:rPr>
              <a:t>Selection</a:t>
            </a:r>
          </a:p>
        </p:txBody>
      </p:sp>
      <p:graphicFrame>
        <p:nvGraphicFramePr>
          <p:cNvPr id="5" name="Content Placeholder 2">
            <a:extLst>
              <a:ext uri="{FF2B5EF4-FFF2-40B4-BE49-F238E27FC236}">
                <a16:creationId xmlns:a16="http://schemas.microsoft.com/office/drawing/2014/main" id="{A442B533-205F-2ADA-0EF5-4D77954E1F44}"/>
              </a:ext>
            </a:extLst>
          </p:cNvPr>
          <p:cNvGraphicFramePr>
            <a:graphicFrameLocks noGrp="1"/>
          </p:cNvGraphicFramePr>
          <p:nvPr>
            <p:ph idx="1"/>
            <p:extLst>
              <p:ext uri="{D42A27DB-BD31-4B8C-83A1-F6EECF244321}">
                <p14:modId xmlns:p14="http://schemas.microsoft.com/office/powerpoint/2010/main" val="3247858427"/>
              </p:ext>
            </p:extLst>
          </p:nvPr>
        </p:nvGraphicFramePr>
        <p:xfrm>
          <a:off x="906652" y="1823372"/>
          <a:ext cx="10560844" cy="4900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5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AFDD-4181-44CA-7D30-F854F87EC18E}"/>
              </a:ext>
            </a:extLst>
          </p:cNvPr>
          <p:cNvSpPr>
            <a:spLocks noGrp="1"/>
          </p:cNvSpPr>
          <p:nvPr>
            <p:ph type="title"/>
          </p:nvPr>
        </p:nvSpPr>
        <p:spPr>
          <a:xfrm>
            <a:off x="899578" y="636043"/>
            <a:ext cx="8018272" cy="1499616"/>
          </a:xfrm>
        </p:spPr>
        <p:txBody>
          <a:bodyPr>
            <a:normAutofit/>
          </a:bodyPr>
          <a:lstStyle/>
          <a:p>
            <a:r>
              <a:rPr lang="en-US"/>
              <a:t>REGRESSION MODEL FOR FLIGHT DELAY</a:t>
            </a:r>
          </a:p>
        </p:txBody>
      </p:sp>
      <p:sp>
        <p:nvSpPr>
          <p:cNvPr id="3" name="Content Placeholder 2">
            <a:extLst>
              <a:ext uri="{FF2B5EF4-FFF2-40B4-BE49-F238E27FC236}">
                <a16:creationId xmlns:a16="http://schemas.microsoft.com/office/drawing/2014/main" id="{CA6FCB61-01A5-65BD-34DB-36FD26F92296}"/>
              </a:ext>
            </a:extLst>
          </p:cNvPr>
          <p:cNvSpPr>
            <a:spLocks noGrp="1"/>
          </p:cNvSpPr>
          <p:nvPr>
            <p:ph idx="1"/>
          </p:nvPr>
        </p:nvSpPr>
        <p:spPr>
          <a:xfrm>
            <a:off x="899579" y="2054912"/>
            <a:ext cx="8018271" cy="4555822"/>
          </a:xfrm>
        </p:spPr>
        <p:txBody>
          <a:bodyPr vert="horz" lIns="45720" tIns="45720" rIns="45720" bIns="45720" rtlCol="0" anchor="t">
            <a:normAutofit/>
          </a:bodyPr>
          <a:lstStyle/>
          <a:p>
            <a:pPr marL="0" indent="0">
              <a:buNone/>
            </a:pPr>
            <a:r>
              <a:rPr lang="en-US" sz="2000" b="1" dirty="0"/>
              <a:t>APPLICATION OF LINEAR REGRESSION FOR DELAY PREDICTION</a:t>
            </a:r>
            <a:r>
              <a:rPr lang="en-US" sz="2000" dirty="0"/>
              <a:t>:</a:t>
            </a:r>
          </a:p>
          <a:p>
            <a:pPr>
              <a:buFont typeface="Arial" panose="020B0604020202020204" pitchFamily="34" charset="0"/>
              <a:buChar char="•"/>
            </a:pPr>
            <a:r>
              <a:rPr lang="en-US" sz="2000" dirty="0">
                <a:solidFill>
                  <a:srgbClr val="0D0D0D"/>
                </a:solidFill>
              </a:rPr>
              <a:t> </a:t>
            </a:r>
            <a:r>
              <a:rPr lang="en-US" sz="2000" b="0" i="0" dirty="0">
                <a:solidFill>
                  <a:srgbClr val="0D0D0D"/>
                </a:solidFill>
                <a:effectLst/>
              </a:rPr>
              <a:t>Linear Regression is employed to forecast delays by analyzing historical data alongside factors such as aircraft delays and weather conditions.</a:t>
            </a:r>
          </a:p>
          <a:p>
            <a:pPr>
              <a:buFont typeface="Arial" panose="020B0604020202020204" pitchFamily="34" charset="0"/>
              <a:buChar char="•"/>
            </a:pPr>
            <a:r>
              <a:rPr lang="en-US" sz="2000" dirty="0">
                <a:solidFill>
                  <a:srgbClr val="0D0D0D"/>
                </a:solidFill>
              </a:rPr>
              <a:t> </a:t>
            </a:r>
            <a:r>
              <a:rPr lang="en-US" sz="2000" b="0" i="0" dirty="0">
                <a:solidFill>
                  <a:srgbClr val="0D0D0D"/>
                </a:solidFill>
                <a:effectLst/>
              </a:rPr>
              <a:t>It offers a straightforward technique to predict the duration of delays and how they affect flight schedules</a:t>
            </a:r>
            <a:r>
              <a:rPr lang="en-US" sz="2000" b="0" i="0" dirty="0">
                <a:solidFill>
                  <a:srgbClr val="0D0D0D"/>
                </a:solidFill>
                <a:effectLst/>
                <a:latin typeface="Söhne"/>
              </a:rPr>
              <a:t>.</a:t>
            </a:r>
          </a:p>
          <a:p>
            <a:pPr marL="0" indent="0">
              <a:buNone/>
            </a:pPr>
            <a:r>
              <a:rPr lang="en-US" sz="2000" b="1" dirty="0">
                <a:solidFill>
                  <a:srgbClr val="0D0D0D"/>
                </a:solidFill>
              </a:rPr>
              <a:t>BENEFITS OF RANDOM FOREST AND OLS REGRESSION:</a:t>
            </a:r>
          </a:p>
          <a:p>
            <a:pPr>
              <a:buFont typeface="Arial" panose="020B0604020202020204" pitchFamily="34" charset="0"/>
              <a:buChar char="•"/>
            </a:pPr>
            <a:r>
              <a:rPr lang="en-US" sz="2000" dirty="0">
                <a:solidFill>
                  <a:srgbClr val="0D0D0D"/>
                </a:solidFill>
              </a:rPr>
              <a:t> </a:t>
            </a:r>
            <a:r>
              <a:rPr lang="en-US" sz="2000" b="0" i="0" dirty="0">
                <a:solidFill>
                  <a:srgbClr val="0D0D0D"/>
                </a:solidFill>
                <a:effectLst/>
              </a:rPr>
              <a:t>Random Forest provides reliable predictions by incorporating multiple decision trees and excels at managing intricate relationships within delayed data.</a:t>
            </a:r>
          </a:p>
          <a:p>
            <a:pPr>
              <a:buFont typeface="Arial" panose="020B0604020202020204" pitchFamily="34" charset="0"/>
              <a:buChar char="•"/>
            </a:pPr>
            <a:r>
              <a:rPr lang="en-US" sz="2000" dirty="0">
                <a:solidFill>
                  <a:srgbClr val="0D0D0D"/>
                </a:solidFill>
              </a:rPr>
              <a:t> </a:t>
            </a:r>
            <a:r>
              <a:rPr lang="en-US" sz="2000" b="0" i="0" dirty="0">
                <a:solidFill>
                  <a:srgbClr val="0D0D0D"/>
                </a:solidFill>
                <a:effectLst/>
              </a:rPr>
              <a:t>OLS Regression furnishes accurate coefficients for factors impacting delays, facilitating comprehension and enhancement of operational efficiency within the aviation industry.</a:t>
            </a:r>
            <a:endParaRPr lang="en-US" sz="2000" b="1" dirty="0">
              <a:solidFill>
                <a:srgbClr val="0D0D0D"/>
              </a:solidFill>
            </a:endParaRP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7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EFA7-290B-C76F-4BA5-D3DF896ED79A}"/>
              </a:ext>
            </a:extLst>
          </p:cNvPr>
          <p:cNvSpPr>
            <a:spLocks noGrp="1"/>
          </p:cNvSpPr>
          <p:nvPr>
            <p:ph type="title"/>
          </p:nvPr>
        </p:nvSpPr>
        <p:spPr>
          <a:xfrm>
            <a:off x="942556" y="638698"/>
            <a:ext cx="8018272" cy="1499616"/>
          </a:xfrm>
        </p:spPr>
        <p:txBody>
          <a:bodyPr>
            <a:normAutofit/>
          </a:bodyPr>
          <a:lstStyle/>
          <a:p>
            <a:r>
              <a:rPr lang="en-US" dirty="0"/>
              <a:t>Variable Preprocessing and Feature Selection</a:t>
            </a:r>
          </a:p>
        </p:txBody>
      </p:sp>
      <p:sp>
        <p:nvSpPr>
          <p:cNvPr id="3" name="Content Placeholder 2">
            <a:extLst>
              <a:ext uri="{FF2B5EF4-FFF2-40B4-BE49-F238E27FC236}">
                <a16:creationId xmlns:a16="http://schemas.microsoft.com/office/drawing/2014/main" id="{D7286D03-8E8C-19AC-B655-5EC917632E72}"/>
              </a:ext>
            </a:extLst>
          </p:cNvPr>
          <p:cNvSpPr>
            <a:spLocks noGrp="1"/>
          </p:cNvSpPr>
          <p:nvPr>
            <p:ph idx="1"/>
          </p:nvPr>
        </p:nvSpPr>
        <p:spPr>
          <a:xfrm>
            <a:off x="847032" y="2279153"/>
            <a:ext cx="8018271" cy="4111211"/>
          </a:xfrm>
        </p:spPr>
        <p:txBody>
          <a:bodyPr vert="horz" lIns="45720" tIns="45720" rIns="45720" bIns="45720" rtlCol="0" anchor="t">
            <a:normAutofit/>
          </a:bodyPr>
          <a:lstStyle/>
          <a:p>
            <a:pPr marL="0" indent="0">
              <a:buNone/>
            </a:pPr>
            <a:r>
              <a:rPr lang="en-US" sz="2000" b="1" dirty="0"/>
              <a:t>Steps involved in Variable Pre-Processing and Feature selection include:</a:t>
            </a:r>
          </a:p>
          <a:p>
            <a:pPr>
              <a:buNone/>
            </a:pPr>
            <a:r>
              <a:rPr lang="en-US" sz="2000" dirty="0">
                <a:ea typeface="+mn-lt"/>
                <a:cs typeface="+mn-lt"/>
              </a:rPr>
              <a:t>• </a:t>
            </a:r>
            <a:r>
              <a:rPr lang="en-US" sz="2000" b="1" dirty="0">
                <a:ea typeface="+mn-lt"/>
                <a:cs typeface="+mn-lt"/>
              </a:rPr>
              <a:t>Handling missing values: </a:t>
            </a:r>
            <a:r>
              <a:rPr lang="en-US" sz="2000" dirty="0">
                <a:ea typeface="+mn-lt"/>
                <a:cs typeface="+mn-lt"/>
              </a:rPr>
              <a:t>Missing values in the 'DEPARTURE_DELAY' and 'ARRIVAL_DELAY' columns are dropped as they are crucial for the prediction task.</a:t>
            </a:r>
          </a:p>
          <a:p>
            <a:pPr>
              <a:buNone/>
            </a:pPr>
            <a:r>
              <a:rPr lang="en-US" sz="2000" dirty="0">
                <a:ea typeface="+mn-lt"/>
                <a:cs typeface="+mn-lt"/>
              </a:rPr>
              <a:t>• </a:t>
            </a:r>
            <a:r>
              <a:rPr lang="en-US" sz="2000" b="1" dirty="0">
                <a:ea typeface="+mn-lt"/>
                <a:cs typeface="+mn-lt"/>
              </a:rPr>
              <a:t>Numerical features: </a:t>
            </a:r>
            <a:r>
              <a:rPr lang="en-US" sz="2000" dirty="0">
                <a:ea typeface="+mn-lt"/>
                <a:cs typeface="+mn-lt"/>
              </a:rPr>
              <a:t>Selected numerical features including 'LATE_AIRCRAFT_DELAY', 'AIRLINE_DELAY', 'AIR_SYSTEM_DELAY', 'WEATHER_DELAY', 'DEPARTURE_TIME', 'DEPARTURE_DELAY', and 'DISTANCE’.</a:t>
            </a:r>
          </a:p>
          <a:p>
            <a:pPr>
              <a:buNone/>
            </a:pPr>
            <a:r>
              <a:rPr lang="en-US" sz="2000" dirty="0">
                <a:ea typeface="+mn-lt"/>
                <a:cs typeface="+mn-lt"/>
              </a:rPr>
              <a:t>• </a:t>
            </a:r>
            <a:r>
              <a:rPr lang="en-US" sz="2000" b="1" dirty="0">
                <a:ea typeface="+mn-lt"/>
                <a:cs typeface="+mn-lt"/>
              </a:rPr>
              <a:t>Categorical features: </a:t>
            </a:r>
            <a:r>
              <a:rPr lang="en-US" sz="2000" dirty="0">
                <a:ea typeface="+mn-lt"/>
                <a:cs typeface="+mn-lt"/>
              </a:rPr>
              <a:t>Categorical dummy variables are added for feature encoding.</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006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5E76-7DE6-AA65-8A2F-466902CEC72E}"/>
              </a:ext>
            </a:extLst>
          </p:cNvPr>
          <p:cNvSpPr>
            <a:spLocks noGrp="1"/>
          </p:cNvSpPr>
          <p:nvPr>
            <p:ph type="title"/>
          </p:nvPr>
        </p:nvSpPr>
        <p:spPr>
          <a:xfrm>
            <a:off x="839978" y="585216"/>
            <a:ext cx="9720072" cy="1499616"/>
          </a:xfrm>
        </p:spPr>
        <p:txBody>
          <a:bodyPr/>
          <a:lstStyle/>
          <a:p>
            <a:r>
              <a:rPr lang="en-US"/>
              <a:t>Performance Indicators </a:t>
            </a:r>
          </a:p>
        </p:txBody>
      </p:sp>
      <p:sp>
        <p:nvSpPr>
          <p:cNvPr id="3" name="Content Placeholder 2">
            <a:extLst>
              <a:ext uri="{FF2B5EF4-FFF2-40B4-BE49-F238E27FC236}">
                <a16:creationId xmlns:a16="http://schemas.microsoft.com/office/drawing/2014/main" id="{B2AA96B9-DF22-0914-D6AC-28B6F251186F}"/>
              </a:ext>
            </a:extLst>
          </p:cNvPr>
          <p:cNvSpPr>
            <a:spLocks noGrp="1"/>
          </p:cNvSpPr>
          <p:nvPr>
            <p:ph idx="1"/>
          </p:nvPr>
        </p:nvSpPr>
        <p:spPr>
          <a:xfrm>
            <a:off x="565542" y="2013064"/>
            <a:ext cx="8599234" cy="4578013"/>
          </a:xfrm>
        </p:spPr>
        <p:txBody>
          <a:bodyPr vert="horz" lIns="45720" tIns="45720" rIns="45720" bIns="45720" rtlCol="0" anchor="t">
            <a:normAutofit fontScale="92500" lnSpcReduction="20000"/>
          </a:bodyPr>
          <a:lstStyle/>
          <a:p>
            <a:pPr marL="283210" indent="0" algn="just">
              <a:buNone/>
            </a:pPr>
            <a:r>
              <a:rPr lang="en-US" sz="2000" b="1" dirty="0"/>
              <a:t>Evaluation Metrics:</a:t>
            </a:r>
            <a:endParaRPr lang="en-US" dirty="0"/>
          </a:p>
          <a:p>
            <a:pPr marL="626110" indent="-342900" algn="just">
              <a:buFont typeface="Arial" panose="020B0604020202020204" pitchFamily="34" charset="0"/>
              <a:buChar char="•"/>
            </a:pPr>
            <a:r>
              <a:rPr lang="en-US" sz="2000" b="1" dirty="0"/>
              <a:t>Mean Squared Error (MSE): </a:t>
            </a:r>
            <a:r>
              <a:rPr lang="en-US" sz="2000" dirty="0"/>
              <a:t>Measures the average squared difference between the predicted and actual flight arrival delays. Lower MSE indicates better predictive performance.</a:t>
            </a:r>
          </a:p>
          <a:p>
            <a:pPr marL="626110" indent="-342900" algn="just">
              <a:buFont typeface="Arial" panose="020B0604020202020204" pitchFamily="34" charset="0"/>
              <a:buChar char="•"/>
            </a:pPr>
            <a:r>
              <a:rPr lang="en-US" sz="2000" b="1" dirty="0"/>
              <a:t>R-squared (R²): </a:t>
            </a:r>
            <a:r>
              <a:rPr lang="en-US" sz="2000" dirty="0"/>
              <a:t>Represents the proportion of the variance in the flight arrival delays that is explained by the predictors. Higher R² values signify better model fit </a:t>
            </a:r>
          </a:p>
          <a:p>
            <a:pPr marL="283210" indent="0" algn="just">
              <a:buNone/>
            </a:pPr>
            <a:r>
              <a:rPr lang="en-US" sz="2000" b="1" dirty="0"/>
              <a:t>Explanation:</a:t>
            </a:r>
          </a:p>
          <a:p>
            <a:pPr marL="626110" indent="-342900" algn="just">
              <a:buFont typeface="Arial" panose="020B0604020202020204" pitchFamily="34" charset="0"/>
              <a:buChar char="•"/>
            </a:pPr>
            <a:r>
              <a:rPr lang="en-US" sz="2000" dirty="0"/>
              <a:t>MSE and R² are commonly used metrics to assess the predictive accuracy and goodness-of-fit of regression models.</a:t>
            </a:r>
          </a:p>
          <a:p>
            <a:pPr marL="626110" indent="-342900" algn="just">
              <a:buFont typeface="Arial" panose="020B0604020202020204" pitchFamily="34" charset="0"/>
              <a:buChar char="•"/>
            </a:pPr>
            <a:r>
              <a:rPr lang="en-US" sz="2000" dirty="0"/>
              <a:t>These metrics provide insights into how well the models are performing in predicting flight arrival delays based on the selected features.</a:t>
            </a:r>
          </a:p>
          <a:p>
            <a:pPr marL="626110" indent="-342900" algn="just">
              <a:buFont typeface="Arial" panose="020B0604020202020204" pitchFamily="34" charset="0"/>
              <a:buChar char="•"/>
            </a:pPr>
            <a:r>
              <a:rPr lang="en-US" sz="2000" dirty="0"/>
              <a:t>By analyzing MSE and R², we can determine the effectiveness of the chosen algorithms (Linear Regression, Random Forest Regressor, and OLS Regression) in capturing the underlying relationships between the predictors and the target variable.</a:t>
            </a:r>
          </a:p>
        </p:txBody>
      </p:sp>
      <p:sp>
        <p:nvSpPr>
          <p:cNvPr id="5" name="Rectangle 4">
            <a:extLst>
              <a:ext uri="{FF2B5EF4-FFF2-40B4-BE49-F238E27FC236}">
                <a16:creationId xmlns:a16="http://schemas.microsoft.com/office/drawing/2014/main" id="{6DC814B5-1D3A-F104-1503-F6E5C927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3256CB-5EAD-102D-83D3-48DB315B8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27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8E3C-3EB7-4BDE-60A7-F58045B4CB8B}"/>
              </a:ext>
            </a:extLst>
          </p:cNvPr>
          <p:cNvSpPr>
            <a:spLocks noGrp="1"/>
          </p:cNvSpPr>
          <p:nvPr>
            <p:ph type="title"/>
          </p:nvPr>
        </p:nvSpPr>
        <p:spPr>
          <a:xfrm>
            <a:off x="891778" y="585216"/>
            <a:ext cx="9720072" cy="1499616"/>
          </a:xfrm>
        </p:spPr>
        <p:txBody>
          <a:bodyPr/>
          <a:lstStyle/>
          <a:p>
            <a:r>
              <a:rPr lang="en-US" dirty="0"/>
              <a:t>MODEL EVALUATION</a:t>
            </a:r>
            <a:endParaRPr lang="en-US" dirty="0">
              <a:solidFill>
                <a:srgbClr val="000000"/>
              </a:solidFill>
            </a:endParaRPr>
          </a:p>
        </p:txBody>
      </p:sp>
      <p:sp>
        <p:nvSpPr>
          <p:cNvPr id="3" name="Content Placeholder 2">
            <a:extLst>
              <a:ext uri="{FF2B5EF4-FFF2-40B4-BE49-F238E27FC236}">
                <a16:creationId xmlns:a16="http://schemas.microsoft.com/office/drawing/2014/main" id="{9AAB2487-1E8C-7277-B69C-5EE3DF6B7FCC}"/>
              </a:ext>
            </a:extLst>
          </p:cNvPr>
          <p:cNvSpPr>
            <a:spLocks noGrp="1"/>
          </p:cNvSpPr>
          <p:nvPr>
            <p:ph idx="1"/>
          </p:nvPr>
        </p:nvSpPr>
        <p:spPr>
          <a:xfrm>
            <a:off x="929268" y="1920495"/>
            <a:ext cx="10756649" cy="4739097"/>
          </a:xfrm>
        </p:spPr>
        <p:txBody>
          <a:bodyPr vert="horz" lIns="45720" tIns="45720" rIns="45720" bIns="45720" rtlCol="0" anchor="t">
            <a:noAutofit/>
          </a:bodyPr>
          <a:lstStyle/>
          <a:p>
            <a:pPr marL="0" indent="0" algn="just">
              <a:buNone/>
            </a:pPr>
            <a:r>
              <a:rPr lang="en-US" sz="1850" b="1" i="0" dirty="0">
                <a:solidFill>
                  <a:srgbClr val="0D0D0D"/>
                </a:solidFill>
                <a:effectLst/>
                <a:latin typeface="TW Cen MT"/>
              </a:rPr>
              <a:t>Results:</a:t>
            </a:r>
          </a:p>
          <a:p>
            <a:pPr marL="742950" lvl="1" indent="-285750" algn="just">
              <a:buFont typeface="Arial" panose="020B0604020202020204" pitchFamily="34" charset="0"/>
              <a:buChar char="•"/>
            </a:pPr>
            <a:r>
              <a:rPr lang="en-US" sz="1850" b="1" i="0" dirty="0">
                <a:solidFill>
                  <a:srgbClr val="0D0D0D"/>
                </a:solidFill>
                <a:effectLst/>
                <a:latin typeface="TW Cen MT"/>
              </a:rPr>
              <a:t>Linear Regression:</a:t>
            </a:r>
          </a:p>
          <a:p>
            <a:pPr marL="1143000" lvl="2" indent="-228600" algn="just">
              <a:buFont typeface="Arial" panose="020B0604020202020204" pitchFamily="34" charset="0"/>
              <a:buChar char="•"/>
            </a:pPr>
            <a:r>
              <a:rPr lang="en-US" sz="1850" b="0" i="0" dirty="0">
                <a:solidFill>
                  <a:srgbClr val="0D0D0D"/>
                </a:solidFill>
                <a:effectLst/>
                <a:latin typeface="TW Cen MT"/>
              </a:rPr>
              <a:t>Mean Squared Error: 0.166724</a:t>
            </a:r>
          </a:p>
          <a:p>
            <a:pPr marL="1143000" lvl="2" indent="-228600" algn="just">
              <a:buFont typeface="Arial" panose="020B0604020202020204" pitchFamily="34" charset="0"/>
              <a:buChar char="•"/>
            </a:pPr>
            <a:r>
              <a:rPr lang="en-US" sz="1850" b="0" i="0" dirty="0">
                <a:solidFill>
                  <a:srgbClr val="0D0D0D"/>
                </a:solidFill>
                <a:effectLst/>
                <a:latin typeface="TW Cen MT"/>
              </a:rPr>
              <a:t>R-squared: 0.999952</a:t>
            </a:r>
          </a:p>
          <a:p>
            <a:pPr marL="742950" lvl="1" indent="-285750" algn="just">
              <a:buFont typeface="Arial" panose="020B0604020202020204" pitchFamily="34" charset="0"/>
              <a:buChar char="•"/>
            </a:pPr>
            <a:r>
              <a:rPr lang="en-US" sz="1850" b="1" i="0" dirty="0">
                <a:solidFill>
                  <a:srgbClr val="0D0D0D"/>
                </a:solidFill>
                <a:effectLst/>
                <a:latin typeface="TW Cen MT"/>
              </a:rPr>
              <a:t>Random Forest Regressor:</a:t>
            </a:r>
          </a:p>
          <a:p>
            <a:pPr marL="1143000" lvl="2" indent="-228600" algn="just">
              <a:buFont typeface="Arial" panose="020B0604020202020204" pitchFamily="34" charset="0"/>
              <a:buChar char="•"/>
            </a:pPr>
            <a:r>
              <a:rPr lang="en-US" sz="1850" b="0" i="0" dirty="0">
                <a:solidFill>
                  <a:srgbClr val="0D0D0D"/>
                </a:solidFill>
                <a:effectLst/>
                <a:latin typeface="TW Cen MT"/>
              </a:rPr>
              <a:t>Mean Squared Error: 115.784517</a:t>
            </a:r>
          </a:p>
          <a:p>
            <a:pPr marL="1143000" lvl="2" indent="-228600" algn="just">
              <a:buFont typeface="Arial" panose="020B0604020202020204" pitchFamily="34" charset="0"/>
              <a:buChar char="•"/>
            </a:pPr>
            <a:r>
              <a:rPr lang="en-US" sz="1850" b="0" i="0" dirty="0">
                <a:solidFill>
                  <a:srgbClr val="0D0D0D"/>
                </a:solidFill>
                <a:effectLst/>
                <a:latin typeface="TW Cen MT"/>
              </a:rPr>
              <a:t>R-squared: 0.966778</a:t>
            </a:r>
          </a:p>
          <a:p>
            <a:pPr marL="742950" lvl="1" indent="-285750" algn="just">
              <a:buFont typeface="Arial" panose="020B0604020202020204" pitchFamily="34" charset="0"/>
              <a:buChar char="•"/>
            </a:pPr>
            <a:r>
              <a:rPr lang="en-US" sz="1850" b="1" i="0" dirty="0">
                <a:solidFill>
                  <a:srgbClr val="0D0D0D"/>
                </a:solidFill>
                <a:effectLst/>
                <a:latin typeface="TW Cen MT"/>
              </a:rPr>
              <a:t>OLS Regression:</a:t>
            </a:r>
          </a:p>
          <a:p>
            <a:pPr marL="1143000" lvl="2" indent="-228600" algn="just">
              <a:buFont typeface="Arial" panose="020B0604020202020204" pitchFamily="34" charset="0"/>
              <a:buChar char="•"/>
            </a:pPr>
            <a:r>
              <a:rPr lang="en-US" sz="1850" b="0" i="0" dirty="0">
                <a:solidFill>
                  <a:srgbClr val="0D0D0D"/>
                </a:solidFill>
                <a:effectLst/>
                <a:latin typeface="TW Cen MT"/>
              </a:rPr>
              <a:t>Mean Squared Error: 0.100907</a:t>
            </a:r>
          </a:p>
          <a:p>
            <a:pPr marL="1143000" lvl="2" indent="-228600" algn="just">
              <a:buFont typeface="Arial" panose="020B0604020202020204" pitchFamily="34" charset="0"/>
              <a:buChar char="•"/>
            </a:pPr>
            <a:r>
              <a:rPr lang="en-US" sz="1850" b="0" i="0" dirty="0">
                <a:solidFill>
                  <a:srgbClr val="0D0D0D"/>
                </a:solidFill>
                <a:effectLst/>
                <a:latin typeface="TW Cen MT"/>
              </a:rPr>
              <a:t>R-squared: 0.999971</a:t>
            </a:r>
          </a:p>
          <a:p>
            <a:pPr marL="0" indent="0" algn="just">
              <a:buNone/>
            </a:pPr>
            <a:r>
              <a:rPr lang="en-US" sz="1850" b="1" i="0" dirty="0">
                <a:solidFill>
                  <a:srgbClr val="0D0D0D"/>
                </a:solidFill>
                <a:effectLst/>
                <a:latin typeface="TW Cen MT"/>
              </a:rPr>
              <a:t>Observations:</a:t>
            </a:r>
          </a:p>
          <a:p>
            <a:pPr marL="742950" lvl="1" indent="-285750" algn="just">
              <a:buFont typeface="Arial" panose="020B0604020202020204" pitchFamily="34" charset="0"/>
              <a:buChar char="•"/>
            </a:pPr>
            <a:r>
              <a:rPr lang="en-US" sz="1850" b="0" i="0" dirty="0">
                <a:solidFill>
                  <a:srgbClr val="0D0D0D"/>
                </a:solidFill>
                <a:effectLst/>
                <a:latin typeface="TW Cen MT"/>
              </a:rPr>
              <a:t>Linear Regression and OLS Regression perform exceptionally well with high R-squared values close to 1.</a:t>
            </a:r>
          </a:p>
          <a:p>
            <a:pPr marL="742950" lvl="1" indent="-285750" algn="just">
              <a:buFont typeface="Arial" panose="020B0604020202020204" pitchFamily="34" charset="0"/>
              <a:buChar char="•"/>
            </a:pPr>
            <a:r>
              <a:rPr lang="en-US" sz="1850" b="0" i="0" dirty="0">
                <a:solidFill>
                  <a:srgbClr val="0D0D0D"/>
                </a:solidFill>
                <a:effectLst/>
                <a:latin typeface="TW Cen MT"/>
              </a:rPr>
              <a:t>Random Forest Regressor has a relatively higher MSE and lower R-squared compared to the other models, indicating less predictive accuracy.</a:t>
            </a:r>
            <a:endParaRPr lang="en-US" sz="1850" dirty="0">
              <a:latin typeface="TW Cen MT"/>
            </a:endParaRPr>
          </a:p>
        </p:txBody>
      </p:sp>
      <p:pic>
        <p:nvPicPr>
          <p:cNvPr id="7" name="Picture 6">
            <a:extLst>
              <a:ext uri="{FF2B5EF4-FFF2-40B4-BE49-F238E27FC236}">
                <a16:creationId xmlns:a16="http://schemas.microsoft.com/office/drawing/2014/main" id="{481A2A19-1FEC-A67D-05BD-5977260CAD7F}"/>
              </a:ext>
            </a:extLst>
          </p:cNvPr>
          <p:cNvPicPr>
            <a:picLocks noChangeAspect="1"/>
          </p:cNvPicPr>
          <p:nvPr/>
        </p:nvPicPr>
        <p:blipFill rotWithShape="1">
          <a:blip r:embed="rId2"/>
          <a:srcRect l="-2694" t="-2939" r="-4040" b="-455"/>
          <a:stretch/>
        </p:blipFill>
        <p:spPr>
          <a:xfrm>
            <a:off x="6440187" y="1920641"/>
            <a:ext cx="2357392" cy="3377038"/>
          </a:xfrm>
          <a:prstGeom prst="rect">
            <a:avLst/>
          </a:prstGeom>
          <a:ln w="127000" cap="rnd">
            <a:solidFill>
              <a:srgbClr val="FFFFFF"/>
            </a:solidFill>
          </a:ln>
          <a:effectLst>
            <a:outerShdw blurRad="76200" dist="88900" dir="10500000" sx="97000" sy="23000" kx="900000" algn="br" rotWithShape="0">
              <a:srgbClr val="2683C6">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2E20C1A7-F200-0590-08A4-2D4B199A4436}"/>
              </a:ext>
            </a:extLst>
          </p:cNvPr>
          <p:cNvPicPr>
            <a:picLocks noChangeAspect="1"/>
          </p:cNvPicPr>
          <p:nvPr/>
        </p:nvPicPr>
        <p:blipFill>
          <a:blip r:embed="rId3"/>
          <a:stretch>
            <a:fillRect/>
          </a:stretch>
        </p:blipFill>
        <p:spPr>
          <a:xfrm>
            <a:off x="9420870" y="2642449"/>
            <a:ext cx="2190766" cy="1571636"/>
          </a:xfrm>
          <a:prstGeom prst="rect">
            <a:avLst/>
          </a:prstGeom>
          <a:ln w="127000" cap="rnd">
            <a:solidFill>
              <a:srgbClr val="FFFFFF"/>
            </a:solidFill>
          </a:ln>
          <a:effectLst>
            <a:outerShdw blurRad="76200" dist="88900" dir="10500000" sx="97000" sy="23000" kx="900000" algn="br" rotWithShape="0">
              <a:srgbClr val="2683C6">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34092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0C4379BBA20D47804E1EE76BDB27DA" ma:contentTypeVersion="0" ma:contentTypeDescription="Create a new document." ma:contentTypeScope="" ma:versionID="acc54d47473c6ca4a5db011264d4e9fb">
  <xsd:schema xmlns:xsd="http://www.w3.org/2001/XMLSchema" xmlns:xs="http://www.w3.org/2001/XMLSchema" xmlns:p="http://schemas.microsoft.com/office/2006/metadata/properties" targetNamespace="http://schemas.microsoft.com/office/2006/metadata/properties" ma:root="true" ma:fieldsID="df0f81426358b5b79d467c541cc5921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A9639F-8011-4590-BE98-6AB092607F3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88A2F88-55C5-4ED1-9541-807C65424763}">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1084</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Söhne</vt:lpstr>
      <vt:lpstr>Tw Cen MT</vt:lpstr>
      <vt:lpstr>Tw Cen MT</vt:lpstr>
      <vt:lpstr>Tw Cen MT Condensed</vt:lpstr>
      <vt:lpstr>Wingdings 3</vt:lpstr>
      <vt:lpstr>Integral</vt:lpstr>
      <vt:lpstr>Predictive modeling for flight delays </vt:lpstr>
      <vt:lpstr>Defining the problem </vt:lpstr>
      <vt:lpstr>explaining Business problem </vt:lpstr>
      <vt:lpstr>Dataset Overview</vt:lpstr>
      <vt:lpstr>Algorithm Selection</vt:lpstr>
      <vt:lpstr>REGRESSION MODEL FOR FLIGHT DELAY</vt:lpstr>
      <vt:lpstr>Variable Preprocessing and Feature Selection</vt:lpstr>
      <vt:lpstr>Performance Indicators </vt:lpstr>
      <vt:lpstr>MODEL EVALUATION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flight delays</dc:title>
  <dc:creator>Gurunathan,Latika</dc:creator>
  <cp:lastModifiedBy>Akash,Ankit</cp:lastModifiedBy>
  <cp:revision>240</cp:revision>
  <dcterms:created xsi:type="dcterms:W3CDTF">2024-03-22T16:05:00Z</dcterms:created>
  <dcterms:modified xsi:type="dcterms:W3CDTF">2025-07-17T05:52:58Z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0x010100160C4379BBA20D47804E1EE76BDB27DA</vt:lpwstr>
  </property>
</Properties>
</file>