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72" r:id="rId4"/>
  </p:sldMasterIdLst>
  <p:notesMasterIdLst>
    <p:notesMasterId r:id="rId29"/>
  </p:notesMasterIdLst>
  <p:handoutMasterIdLst>
    <p:handoutMasterId r:id="rId30"/>
  </p:handoutMasterIdLst>
  <p:sldIdLst>
    <p:sldId id="256" r:id="rId5"/>
    <p:sldId id="290" r:id="rId6"/>
    <p:sldId id="277" r:id="rId7"/>
    <p:sldId id="286" r:id="rId8"/>
    <p:sldId id="263" r:id="rId9"/>
    <p:sldId id="264" r:id="rId10"/>
    <p:sldId id="262" r:id="rId11"/>
    <p:sldId id="296" r:id="rId12"/>
    <p:sldId id="271" r:id="rId13"/>
    <p:sldId id="287" r:id="rId14"/>
    <p:sldId id="279" r:id="rId15"/>
    <p:sldId id="288" r:id="rId16"/>
    <p:sldId id="268" r:id="rId17"/>
    <p:sldId id="297" r:id="rId18"/>
    <p:sldId id="260" r:id="rId19"/>
    <p:sldId id="272" r:id="rId20"/>
    <p:sldId id="273" r:id="rId21"/>
    <p:sldId id="291" r:id="rId22"/>
    <p:sldId id="275" r:id="rId23"/>
    <p:sldId id="283" r:id="rId24"/>
    <p:sldId id="292" r:id="rId25"/>
    <p:sldId id="293" r:id="rId26"/>
    <p:sldId id="29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26"/>
    <a:srgbClr val="99CCFF"/>
    <a:srgbClr val="FF3399"/>
    <a:srgbClr val="D9EFC8"/>
    <a:srgbClr val="26962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85" d="100"/>
          <a:sy n="85" d="100"/>
        </p:scale>
        <p:origin x="590" y="6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7/31/2023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9.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28.svg"/><Relationship Id="rId4" Type="http://schemas.openxmlformats.org/officeDocument/2006/relationships/image" Target="../media/image2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8.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7.svg"/><Relationship Id="rId7" Type="http://schemas.openxmlformats.org/officeDocument/2006/relationships/image" Target="../media/image30.svg"/><Relationship Id="rId12"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6.svg"/><Relationship Id="rId5" Type="http://schemas.openxmlformats.org/officeDocument/2006/relationships/image" Target="../media/image19.sv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20XX</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Pitch deck title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5CEABB6-07DC-46E8-9B57-56EC44A396E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4273125A-3960-54C8-C8FD-142B447DABC4}"/>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9">
            <a:extLst>
              <a:ext uri="{FF2B5EF4-FFF2-40B4-BE49-F238E27FC236}">
                <a16:creationId xmlns:a16="http://schemas.microsoft.com/office/drawing/2014/main" id="{8D3E8161-CF6B-7616-B9B2-34DFD97AA4FA}"/>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3C253D-D9F4-AA8F-05EC-2C3D4E641D46}"/>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AA42E95-A2A6-AC56-5920-B0416240810D}"/>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9">
            <a:extLst>
              <a:ext uri="{FF2B5EF4-FFF2-40B4-BE49-F238E27FC236}">
                <a16:creationId xmlns:a16="http://schemas.microsoft.com/office/drawing/2014/main" id="{A9142104-604C-E1F8-6D93-94AB45326AC9}"/>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2C87571-D6B6-4A10-EB75-2473237E7D46}"/>
              </a:ext>
            </a:extLst>
          </p:cNvPr>
          <p:cNvGrpSpPr/>
          <p:nvPr userDrawn="1"/>
        </p:nvGrpSpPr>
        <p:grpSpPr>
          <a:xfrm>
            <a:off x="23853" y="2101527"/>
            <a:ext cx="1920240" cy="1920240"/>
            <a:chOff x="5361924" y="7472790"/>
            <a:chExt cx="1828800" cy="1828800"/>
          </a:xfrm>
        </p:grpSpPr>
        <p:grpSp>
          <p:nvGrpSpPr>
            <p:cNvPr id="14" name="Group 13">
              <a:extLst>
                <a:ext uri="{FF2B5EF4-FFF2-40B4-BE49-F238E27FC236}">
                  <a16:creationId xmlns:a16="http://schemas.microsoft.com/office/drawing/2014/main" id="{6166CE01-75DF-F1E7-42A6-BC97E3050D5C}"/>
                </a:ext>
              </a:extLst>
            </p:cNvPr>
            <p:cNvGrpSpPr/>
            <p:nvPr userDrawn="1"/>
          </p:nvGrpSpPr>
          <p:grpSpPr>
            <a:xfrm>
              <a:off x="5361924" y="7472790"/>
              <a:ext cx="1828800" cy="1828800"/>
              <a:chOff x="5361924" y="7472790"/>
              <a:chExt cx="1828800" cy="1828800"/>
            </a:xfrm>
          </p:grpSpPr>
          <p:grpSp>
            <p:nvGrpSpPr>
              <p:cNvPr id="19" name="Group 18">
                <a:extLst>
                  <a:ext uri="{FF2B5EF4-FFF2-40B4-BE49-F238E27FC236}">
                    <a16:creationId xmlns:a16="http://schemas.microsoft.com/office/drawing/2014/main" id="{34753DE3-9FEC-AE0B-2111-D2119211D592}"/>
                  </a:ext>
                </a:extLst>
              </p:cNvPr>
              <p:cNvGrpSpPr/>
              <p:nvPr userDrawn="1"/>
            </p:nvGrpSpPr>
            <p:grpSpPr>
              <a:xfrm>
                <a:off x="5361924" y="7472790"/>
                <a:ext cx="1828800" cy="1828800"/>
                <a:chOff x="5388428" y="7173291"/>
                <a:chExt cx="1828800" cy="1828800"/>
              </a:xfrm>
            </p:grpSpPr>
            <p:grpSp>
              <p:nvGrpSpPr>
                <p:cNvPr id="27" name="Group 26">
                  <a:extLst>
                    <a:ext uri="{FF2B5EF4-FFF2-40B4-BE49-F238E27FC236}">
                      <a16:creationId xmlns:a16="http://schemas.microsoft.com/office/drawing/2014/main" id="{13C681F4-269D-7303-9666-10FD5E6DBD1C}"/>
                    </a:ext>
                  </a:extLst>
                </p:cNvPr>
                <p:cNvGrpSpPr/>
                <p:nvPr userDrawn="1"/>
              </p:nvGrpSpPr>
              <p:grpSpPr>
                <a:xfrm>
                  <a:off x="5388428" y="7173291"/>
                  <a:ext cx="1828800" cy="1828800"/>
                  <a:chOff x="5388428" y="7173291"/>
                  <a:chExt cx="1828800" cy="1828800"/>
                </a:xfrm>
              </p:grpSpPr>
              <p:grpSp>
                <p:nvGrpSpPr>
                  <p:cNvPr id="29" name="Group 28">
                    <a:extLst>
                      <a:ext uri="{FF2B5EF4-FFF2-40B4-BE49-F238E27FC236}">
                        <a16:creationId xmlns:a16="http://schemas.microsoft.com/office/drawing/2014/main" id="{DB00E207-0791-E980-9E74-FE24DAA6121A}"/>
                      </a:ext>
                    </a:extLst>
                  </p:cNvPr>
                  <p:cNvGrpSpPr/>
                  <p:nvPr userDrawn="1"/>
                </p:nvGrpSpPr>
                <p:grpSpPr>
                  <a:xfrm>
                    <a:off x="5388428" y="7173291"/>
                    <a:ext cx="1828800" cy="1828800"/>
                    <a:chOff x="5579044" y="7049770"/>
                    <a:chExt cx="1828800" cy="1828800"/>
                  </a:xfrm>
                </p:grpSpPr>
                <p:grpSp>
                  <p:nvGrpSpPr>
                    <p:cNvPr id="31" name="Group 30">
                      <a:extLst>
                        <a:ext uri="{FF2B5EF4-FFF2-40B4-BE49-F238E27FC236}">
                          <a16:creationId xmlns:a16="http://schemas.microsoft.com/office/drawing/2014/main" id="{050B327B-79C1-CD3D-B538-186582A47D1B}"/>
                        </a:ext>
                      </a:extLst>
                    </p:cNvPr>
                    <p:cNvGrpSpPr/>
                    <p:nvPr userDrawn="1"/>
                  </p:nvGrpSpPr>
                  <p:grpSpPr>
                    <a:xfrm>
                      <a:off x="5579044" y="7049770"/>
                      <a:ext cx="1828800" cy="1828800"/>
                      <a:chOff x="5579044" y="7049770"/>
                      <a:chExt cx="1828800" cy="1828800"/>
                    </a:xfrm>
                  </p:grpSpPr>
                  <p:grpSp>
                    <p:nvGrpSpPr>
                      <p:cNvPr id="33" name="Group 32">
                        <a:extLst>
                          <a:ext uri="{FF2B5EF4-FFF2-40B4-BE49-F238E27FC236}">
                            <a16:creationId xmlns:a16="http://schemas.microsoft.com/office/drawing/2014/main" id="{39B0C3E3-66A9-B213-56FE-FB47A506BBF0}"/>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6F13A646-0874-BE49-0907-33B526BED6FC}"/>
                            </a:ext>
                          </a:extLst>
                        </p:cNvPr>
                        <p:cNvGrpSpPr/>
                        <p:nvPr userDrawn="1"/>
                      </p:nvGrpSpPr>
                      <p:grpSpPr>
                        <a:xfrm>
                          <a:off x="5579044" y="7049770"/>
                          <a:ext cx="1828800" cy="1828800"/>
                          <a:chOff x="5579044" y="7049770"/>
                          <a:chExt cx="1828800" cy="1828800"/>
                        </a:xfrm>
                      </p:grpSpPr>
                      <p:sp>
                        <p:nvSpPr>
                          <p:cNvPr id="37" name="Oval 36">
                            <a:extLst>
                              <a:ext uri="{FF2B5EF4-FFF2-40B4-BE49-F238E27FC236}">
                                <a16:creationId xmlns:a16="http://schemas.microsoft.com/office/drawing/2014/main" id="{AF4247C3-319A-996F-7DD1-2BB2EAA3A10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8" name="Oval 37">
                            <a:extLst>
                              <a:ext uri="{FF2B5EF4-FFF2-40B4-BE49-F238E27FC236}">
                                <a16:creationId xmlns:a16="http://schemas.microsoft.com/office/drawing/2014/main" id="{0108BBAA-61A8-DCBA-CC84-B67A9CD42148}"/>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BA1B25AC-5E7C-15C9-863B-AE53C25132E5}"/>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AD2377D-2D97-7EC7-5165-8728DE442749}"/>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6D1D8AF6-A1A9-0E95-9FB4-8EECCA5E6D7C}"/>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1E15260-0B96-8C84-4C14-3F977E56BF4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8" name="Oval 27">
                  <a:extLst>
                    <a:ext uri="{FF2B5EF4-FFF2-40B4-BE49-F238E27FC236}">
                      <a16:creationId xmlns:a16="http://schemas.microsoft.com/office/drawing/2014/main" id="{CAB4EEA9-76C3-C9A0-591D-504A0D757897}"/>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84A69843-FCA7-2EE2-BABD-40D4601A2839}"/>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2" name="Oval 21">
                <a:extLst>
                  <a:ext uri="{FF2B5EF4-FFF2-40B4-BE49-F238E27FC236}">
                    <a16:creationId xmlns:a16="http://schemas.microsoft.com/office/drawing/2014/main" id="{F086A7FE-B0E9-C80A-B281-5313E363C91C}"/>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Oval 22">
                <a:extLst>
                  <a:ext uri="{FF2B5EF4-FFF2-40B4-BE49-F238E27FC236}">
                    <a16:creationId xmlns:a16="http://schemas.microsoft.com/office/drawing/2014/main" id="{DEAB06B6-2B96-1222-180A-D28985C0E4B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Oval 23">
                <a:extLst>
                  <a:ext uri="{FF2B5EF4-FFF2-40B4-BE49-F238E27FC236}">
                    <a16:creationId xmlns:a16="http://schemas.microsoft.com/office/drawing/2014/main" id="{E5B3E167-068C-18A4-79C7-58BC51D3DF5A}"/>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FBA1C463-8BB0-13AC-E3D7-68C48E35B799}"/>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 name="Oval 17">
              <a:extLst>
                <a:ext uri="{FF2B5EF4-FFF2-40B4-BE49-F238E27FC236}">
                  <a16:creationId xmlns:a16="http://schemas.microsoft.com/office/drawing/2014/main" id="{CB5CFD34-6E91-4B35-4126-EC36FA245FCD}"/>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9" name="Freeform: Shape 38">
            <a:extLst>
              <a:ext uri="{FF2B5EF4-FFF2-40B4-BE49-F238E27FC236}">
                <a16:creationId xmlns:a16="http://schemas.microsoft.com/office/drawing/2014/main" id="{97EF8D52-AA54-5AD7-88B3-B036B48EB19C}"/>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9">
            <a:extLst>
              <a:ext uri="{FF2B5EF4-FFF2-40B4-BE49-F238E27FC236}">
                <a16:creationId xmlns:a16="http://schemas.microsoft.com/office/drawing/2014/main" id="{09A827C0-96A7-F21E-486A-368D0DD4F86E}"/>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A6264A0-378F-54B0-9C33-1F09902805B5}"/>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5B2F5CA-EEF2-F144-4912-82C41F46343B}"/>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a:extLst>
              <a:ext uri="{FF2B5EF4-FFF2-40B4-BE49-F238E27FC236}">
                <a16:creationId xmlns:a16="http://schemas.microsoft.com/office/drawing/2014/main" id="{97CE7D01-8CDE-D944-4459-F295F976B8F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9016" y="2051944"/>
            <a:ext cx="2029968" cy="2029968"/>
          </a:xfrm>
          <a:prstGeom prst="rect">
            <a:avLst/>
          </a:prstGeom>
        </p:spPr>
      </p:pic>
      <p:pic>
        <p:nvPicPr>
          <p:cNvPr id="44" name="Graphic 43">
            <a:extLst>
              <a:ext uri="{FF2B5EF4-FFF2-40B4-BE49-F238E27FC236}">
                <a16:creationId xmlns:a16="http://schemas.microsoft.com/office/drawing/2014/main" id="{6877AC9F-541F-7117-8BA6-E3F70051325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4078224"/>
            <a:ext cx="2029968" cy="2029968"/>
          </a:xfrm>
          <a:prstGeom prst="rect">
            <a:avLst/>
          </a:prstGeom>
        </p:spPr>
      </p:pic>
      <p:cxnSp>
        <p:nvCxnSpPr>
          <p:cNvPr id="45" name="Straight Connector 44">
            <a:extLst>
              <a:ext uri="{FF2B5EF4-FFF2-40B4-BE49-F238E27FC236}">
                <a16:creationId xmlns:a16="http://schemas.microsoft.com/office/drawing/2014/main" id="{8E283B9B-966F-AA09-DAB5-B2ADCD412566}"/>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45238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2460350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59735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2233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099045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00553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1797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63172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23371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content right">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5296846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44346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689365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Produc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113325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content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77264749"/>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9381433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2944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5108725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10123784"/>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ompeti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0811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3455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eam - 8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85430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5189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43370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eam - 4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28131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45701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786315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4433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58328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0518415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9515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4308999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Pitch deck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57250690"/>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 id="2147484185" r:id="rId13"/>
    <p:sldLayoutId id="2147484186" r:id="rId14"/>
    <p:sldLayoutId id="2147484187" r:id="rId15"/>
    <p:sldLayoutId id="2147484188" r:id="rId16"/>
    <p:sldLayoutId id="2147484189" r:id="rId17"/>
    <p:sldLayoutId id="2147484190" r:id="rId18"/>
    <p:sldLayoutId id="2147484191" r:id="rId19"/>
    <p:sldLayoutId id="2147484192" r:id="rId20"/>
    <p:sldLayoutId id="2147484193" r:id="rId21"/>
    <p:sldLayoutId id="2147484194" r:id="rId22"/>
    <p:sldLayoutId id="2147484195" r:id="rId23"/>
    <p:sldLayoutId id="2147484196" r:id="rId24"/>
    <p:sldLayoutId id="2147484197" r:id="rId25"/>
    <p:sldLayoutId id="2147484198" r:id="rId26"/>
    <p:sldLayoutId id="2147484199" r:id="rId27"/>
    <p:sldLayoutId id="2147484200" r:id="rId28"/>
    <p:sldLayoutId id="2147484201" r:id="rId29"/>
    <p:sldLayoutId id="2147483724" r:id="rId30"/>
    <p:sldLayoutId id="2147483727" r:id="rId31"/>
    <p:sldLayoutId id="2147483681" r:id="rId32"/>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214755" y="827385"/>
            <a:ext cx="10123147" cy="1182521"/>
          </a:xfrm>
        </p:spPr>
        <p:txBody>
          <a:bodyPr>
            <a:normAutofit/>
          </a:bodyPr>
          <a:lstStyle/>
          <a:p>
            <a:r>
              <a:rPr lang="en-US" b="1" dirty="0">
                <a:solidFill>
                  <a:srgbClr val="1E6426"/>
                </a:solidFill>
              </a:rPr>
              <a:t>RESUME CLASSIFICATION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91300" y="2924176"/>
            <a:ext cx="5380817" cy="3797466"/>
          </a:xfrm>
        </p:spPr>
        <p:txBody>
          <a:bodyPr>
            <a:normAutofit/>
          </a:bodyPr>
          <a:lstStyle/>
          <a:p>
            <a:pPr algn="l"/>
            <a:r>
              <a:rPr lang="en-US" sz="2000" b="1" dirty="0">
                <a:latin typeface="Arial Black" panose="020B0A04020102020204" pitchFamily="34" charset="0"/>
                <a:ea typeface="Adobe Fan Heiti Std B" panose="020B0700000000000000" pitchFamily="34" charset="-128"/>
              </a:rPr>
              <a:t>PROJECT P(243)</a:t>
            </a:r>
          </a:p>
          <a:p>
            <a:pPr algn="l"/>
            <a:r>
              <a:rPr lang="en-US" sz="2000" b="1" dirty="0">
                <a:latin typeface="Gill Sans MT" panose="020B0502020104020203" pitchFamily="34" charset="0"/>
                <a:ea typeface="Adobe Fan Heiti Std B" panose="020B0700000000000000" pitchFamily="34" charset="-128"/>
              </a:rPr>
              <a:t>TEAM MEMBERS:</a:t>
            </a:r>
          </a:p>
          <a:p>
            <a:pPr algn="l"/>
            <a:r>
              <a:rPr lang="en-US" sz="2000" b="1" dirty="0">
                <a:latin typeface="Gill Sans MT" panose="020B0502020104020203" pitchFamily="34" charset="0"/>
              </a:rPr>
              <a:t>Ms. Harneet kaur Ghai	</a:t>
            </a:r>
          </a:p>
          <a:p>
            <a:pPr algn="l"/>
            <a:r>
              <a:rPr lang="en-US" sz="1800" b="1" i="0" dirty="0">
                <a:effectLst/>
                <a:latin typeface="Gill Sans MT" panose="020B0502020104020203" pitchFamily="34" charset="0"/>
              </a:rPr>
              <a:t>Mr. </a:t>
            </a:r>
            <a:r>
              <a:rPr lang="en-US" sz="1800" b="1" dirty="0">
                <a:latin typeface="Gill Sans MT" panose="020B0502020104020203" pitchFamily="34" charset="0"/>
              </a:rPr>
              <a:t>Ankit Sunil Bansal</a:t>
            </a:r>
            <a:endParaRPr lang="en-US" sz="2000" b="1" i="0" dirty="0">
              <a:effectLst/>
              <a:latin typeface="Gill Sans MT" panose="020B0502020104020203" pitchFamily="34" charset="0"/>
            </a:endParaRPr>
          </a:p>
          <a:p>
            <a:pPr algn="l"/>
            <a:r>
              <a:rPr lang="en-US" sz="1800" b="1" i="0" dirty="0">
                <a:effectLst/>
                <a:latin typeface="Gill Sans MT" panose="020B0502020104020203" pitchFamily="34" charset="0"/>
              </a:rPr>
              <a:t>Mrs. Madhu Kumari Shaw</a:t>
            </a:r>
          </a:p>
          <a:p>
            <a:pPr algn="l"/>
            <a:r>
              <a:rPr lang="en-US" sz="1800" b="1" i="0" dirty="0">
                <a:effectLst/>
                <a:latin typeface="Gill Sans MT" panose="020B0502020104020203" pitchFamily="34" charset="0"/>
              </a:rPr>
              <a:t>Mr. Akshay Madhav Shinde</a:t>
            </a:r>
          </a:p>
          <a:p>
            <a:pPr algn="l"/>
            <a:r>
              <a:rPr lang="en-US" sz="1800" b="1" i="0" dirty="0">
                <a:effectLst/>
                <a:latin typeface="Gill Sans MT" panose="020B0502020104020203" pitchFamily="34" charset="0"/>
              </a:rPr>
              <a:t>Mr. Vivek Tawalare</a:t>
            </a:r>
          </a:p>
          <a:p>
            <a:pPr algn="l"/>
            <a:r>
              <a:rPr lang="en-US" sz="1800" b="1" i="0" dirty="0">
                <a:effectLst/>
                <a:latin typeface="Gill Sans MT" panose="020B0502020104020203" pitchFamily="34" charset="0"/>
              </a:rPr>
              <a:t>Mr. Hrithik Ashok Waje</a:t>
            </a:r>
            <a:endParaRPr lang="en-US" sz="1800" b="1" dirty="0">
              <a:latin typeface="Gill Sans MT" panose="020B0502020104020203" pitchFamily="34" charset="0"/>
            </a:endParaRPr>
          </a:p>
          <a:p>
            <a:pPr algn="l"/>
            <a:r>
              <a:rPr lang="en-US" sz="1800" b="1" i="0" dirty="0">
                <a:effectLst/>
                <a:latin typeface="Gill Sans MT" panose="020B0502020104020203" pitchFamily="34" charset="0"/>
              </a:rPr>
              <a:t>Mr. Sohail Khursheed</a:t>
            </a:r>
            <a:endParaRPr lang="en-US" b="1" dirty="0">
              <a:latin typeface="Gill Sans MT" panose="020B0502020104020203" pitchFamily="34" charset="0"/>
            </a:endParaRPr>
          </a:p>
        </p:txBody>
      </p:sp>
      <p:pic>
        <p:nvPicPr>
          <p:cNvPr id="5" name="Picture 4">
            <a:extLst>
              <a:ext uri="{FF2B5EF4-FFF2-40B4-BE49-F238E27FC236}">
                <a16:creationId xmlns:a16="http://schemas.microsoft.com/office/drawing/2014/main" id="{9F824F22-C25A-59D8-3504-79EC4A601106}"/>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6664" y="0"/>
            <a:ext cx="2143125" cy="609600"/>
          </a:xfrm>
          <a:prstGeom prst="rect">
            <a:avLst/>
          </a:prstGeom>
        </p:spPr>
      </p:pic>
      <p:sp>
        <p:nvSpPr>
          <p:cNvPr id="6" name="TextBox 5">
            <a:extLst>
              <a:ext uri="{FF2B5EF4-FFF2-40B4-BE49-F238E27FC236}">
                <a16:creationId xmlns:a16="http://schemas.microsoft.com/office/drawing/2014/main" id="{12FB6AED-6B90-5327-7065-C2AD432212E9}"/>
              </a:ext>
            </a:extLst>
          </p:cNvPr>
          <p:cNvSpPr txBox="1"/>
          <p:nvPr/>
        </p:nvSpPr>
        <p:spPr>
          <a:xfrm>
            <a:off x="7195548" y="2244726"/>
            <a:ext cx="4520202" cy="461665"/>
          </a:xfrm>
          <a:prstGeom prst="rect">
            <a:avLst/>
          </a:prstGeom>
          <a:noFill/>
        </p:spPr>
        <p:txBody>
          <a:bodyPr wrap="square">
            <a:spAutoFit/>
          </a:bodyPr>
          <a:lstStyle/>
          <a:p>
            <a:r>
              <a:rPr lang="en-US" sz="2400" dirty="0">
                <a:solidFill>
                  <a:srgbClr val="1E6426"/>
                </a:solidFill>
                <a:latin typeface="Bahnschrift SemiBold" panose="020B0502040204020203" pitchFamily="34" charset="0"/>
              </a:rPr>
              <a:t>Mentor Name: Mr. Iftekar sir</a:t>
            </a:r>
            <a:endParaRPr lang="en-IN" sz="2400" dirty="0">
              <a:solidFill>
                <a:srgbClr val="1E6426"/>
              </a:solidFill>
              <a:latin typeface="Bahnschrift SemiBold" panose="020B0502040204020203"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95156" y="237330"/>
            <a:ext cx="10282331" cy="744539"/>
          </a:xfrm>
        </p:spPr>
        <p:txBody>
          <a:bodyPr>
            <a:normAutofit fontScale="90000"/>
          </a:bodyPr>
          <a:lstStyle/>
          <a:p>
            <a:r>
              <a:rPr lang="en-US" b="1" dirty="0">
                <a:solidFill>
                  <a:srgbClr val="1E6426"/>
                </a:solidFill>
              </a:rPr>
              <a:t> Visualization OF DATASET</a:t>
            </a:r>
          </a:p>
        </p:txBody>
      </p:sp>
      <p:pic>
        <p:nvPicPr>
          <p:cNvPr id="9" name="Picture 8">
            <a:extLst>
              <a:ext uri="{FF2B5EF4-FFF2-40B4-BE49-F238E27FC236}">
                <a16:creationId xmlns:a16="http://schemas.microsoft.com/office/drawing/2014/main" id="{B94FFA78-B6D0-708C-7B4C-39636D610D07}"/>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1" name="TextBox 30">
            <a:extLst>
              <a:ext uri="{FF2B5EF4-FFF2-40B4-BE49-F238E27FC236}">
                <a16:creationId xmlns:a16="http://schemas.microsoft.com/office/drawing/2014/main" id="{DCC07486-3831-18C2-7B92-9EB56F9ACDA5}"/>
              </a:ext>
            </a:extLst>
          </p:cNvPr>
          <p:cNvSpPr txBox="1"/>
          <p:nvPr/>
        </p:nvSpPr>
        <p:spPr>
          <a:xfrm>
            <a:off x="5813902" y="5563478"/>
            <a:ext cx="592372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3">
                    <a:lumMod val="50000"/>
                  </a:schemeClr>
                </a:solidFill>
              </a:rPr>
              <a:t>By using Histogram  role applied feature is displayed to check the job types.</a:t>
            </a:r>
            <a:endParaRPr lang="en-IN" sz="2000" dirty="0">
              <a:solidFill>
                <a:schemeClr val="accent3">
                  <a:lumMod val="50000"/>
                </a:schemeClr>
              </a:solidFill>
            </a:endParaRPr>
          </a:p>
        </p:txBody>
      </p:sp>
      <p:sp>
        <p:nvSpPr>
          <p:cNvPr id="32" name="TextBox 31">
            <a:extLst>
              <a:ext uri="{FF2B5EF4-FFF2-40B4-BE49-F238E27FC236}">
                <a16:creationId xmlns:a16="http://schemas.microsoft.com/office/drawing/2014/main" id="{CC831815-E8C3-5565-FE3B-6B2A981C611F}"/>
              </a:ext>
            </a:extLst>
          </p:cNvPr>
          <p:cNvSpPr txBox="1"/>
          <p:nvPr/>
        </p:nvSpPr>
        <p:spPr>
          <a:xfrm>
            <a:off x="-65093" y="5563478"/>
            <a:ext cx="568220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4">
                    <a:lumMod val="75000"/>
                  </a:schemeClr>
                </a:solidFill>
              </a:rPr>
              <a:t>By using Pie chart role applied feature is displayed to visualize the job roles.</a:t>
            </a:r>
            <a:endParaRPr lang="en-IN" sz="2000" dirty="0">
              <a:solidFill>
                <a:schemeClr val="accent4">
                  <a:lumMod val="75000"/>
                </a:schemeClr>
              </a:solidFill>
            </a:endParaRPr>
          </a:p>
        </p:txBody>
      </p:sp>
      <p:pic>
        <p:nvPicPr>
          <p:cNvPr id="6" name="Picture 5">
            <a:extLst>
              <a:ext uri="{FF2B5EF4-FFF2-40B4-BE49-F238E27FC236}">
                <a16:creationId xmlns:a16="http://schemas.microsoft.com/office/drawing/2014/main" id="{E6B98E13-E694-5AAA-20F7-3E6C4FAB64AA}"/>
              </a:ext>
            </a:extLst>
          </p:cNvPr>
          <p:cNvPicPr>
            <a:picLocks noChangeAspect="1"/>
          </p:cNvPicPr>
          <p:nvPr/>
        </p:nvPicPr>
        <p:blipFill>
          <a:blip r:embed="rId3"/>
          <a:stretch>
            <a:fillRect/>
          </a:stretch>
        </p:blipFill>
        <p:spPr>
          <a:xfrm>
            <a:off x="5934635" y="1008146"/>
            <a:ext cx="6108420" cy="4284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a:extLst>
              <a:ext uri="{FF2B5EF4-FFF2-40B4-BE49-F238E27FC236}">
                <a16:creationId xmlns:a16="http://schemas.microsoft.com/office/drawing/2014/main" id="{19C572BD-34B5-768B-98BA-0298E58E9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10" y="1008146"/>
            <a:ext cx="4917119" cy="465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6507F-5B77-5932-A6DD-9F606BA97288}"/>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2" name="TextBox 21">
            <a:extLst>
              <a:ext uri="{FF2B5EF4-FFF2-40B4-BE49-F238E27FC236}">
                <a16:creationId xmlns:a16="http://schemas.microsoft.com/office/drawing/2014/main" id="{F6B2F106-993C-59F2-BD1C-3B8C1DE91D83}"/>
              </a:ext>
            </a:extLst>
          </p:cNvPr>
          <p:cNvSpPr txBox="1"/>
          <p:nvPr/>
        </p:nvSpPr>
        <p:spPr>
          <a:xfrm>
            <a:off x="8107680" y="997863"/>
            <a:ext cx="4084320" cy="2400657"/>
          </a:xfrm>
          <a:prstGeom prst="rect">
            <a:avLst/>
          </a:prstGeom>
          <a:noFill/>
        </p:spPr>
        <p:txBody>
          <a:bodyPr wrap="square" rtlCol="0">
            <a:spAutoFit/>
          </a:bodyPr>
          <a:lstStyle/>
          <a:p>
            <a:r>
              <a:rPr lang="en-IN" sz="2500" dirty="0">
                <a:solidFill>
                  <a:srgbClr val="1E6426"/>
                </a:solidFill>
              </a:rPr>
              <a:t>In this graph the frequency of Words in Resumes are show, there is most of the words are highly used in the dataset like Workday, Experience, experience, </a:t>
            </a:r>
            <a:r>
              <a:rPr lang="en-IN" sz="2500" dirty="0" err="1">
                <a:solidFill>
                  <a:srgbClr val="1E6426"/>
                </a:solidFill>
              </a:rPr>
              <a:t>peoplesoft</a:t>
            </a:r>
            <a:r>
              <a:rPr lang="en-IN" sz="2500" dirty="0">
                <a:solidFill>
                  <a:srgbClr val="1E6426"/>
                </a:solidFill>
              </a:rPr>
              <a:t> .etc </a:t>
            </a:r>
          </a:p>
        </p:txBody>
      </p:sp>
      <p:sp>
        <p:nvSpPr>
          <p:cNvPr id="8" name="TextBox 7">
            <a:extLst>
              <a:ext uri="{FF2B5EF4-FFF2-40B4-BE49-F238E27FC236}">
                <a16:creationId xmlns:a16="http://schemas.microsoft.com/office/drawing/2014/main" id="{4AD2BCCF-8B59-EFEA-E10A-C578504F345B}"/>
              </a:ext>
            </a:extLst>
          </p:cNvPr>
          <p:cNvSpPr txBox="1"/>
          <p:nvPr/>
        </p:nvSpPr>
        <p:spPr>
          <a:xfrm>
            <a:off x="0" y="55144"/>
            <a:ext cx="7279342" cy="523220"/>
          </a:xfrm>
          <a:prstGeom prst="rect">
            <a:avLst/>
          </a:prstGeom>
          <a:noFill/>
        </p:spPr>
        <p:txBody>
          <a:bodyPr wrap="square" rtlCol="0">
            <a:spAutoFit/>
          </a:bodyPr>
          <a:lstStyle/>
          <a:p>
            <a:r>
              <a:rPr lang="en-ZA" sz="2800" b="1" cap="all">
                <a:solidFill>
                  <a:schemeClr val="accent3">
                    <a:lumMod val="50000"/>
                  </a:schemeClr>
                </a:solidFill>
                <a:latin typeface="Avenir Next LT Pro"/>
                <a:ea typeface="+mj-ea"/>
                <a:cs typeface="+mj-cs"/>
              </a:rPr>
              <a:t>Word Frequencies in Resumes</a:t>
            </a:r>
            <a:r>
              <a:rPr kumimoji="0" lang="en-ZA" sz="2800" b="1" i="0" u="none" strike="noStrike" kern="1200" cap="all" spc="0" normalizeH="0" baseline="0" noProof="0">
                <a:ln>
                  <a:noFill/>
                </a:ln>
                <a:solidFill>
                  <a:schemeClr val="accent3">
                    <a:lumMod val="50000"/>
                  </a:schemeClr>
                </a:solidFill>
                <a:effectLst/>
                <a:uLnTx/>
                <a:uFillTx/>
                <a:latin typeface="Avenir Next LT Pro"/>
                <a:ea typeface="+mj-ea"/>
                <a:cs typeface="+mj-cs"/>
              </a:rPr>
              <a:t> </a:t>
            </a:r>
            <a:endParaRPr lang="en-IN" sz="2800" dirty="0">
              <a:solidFill>
                <a:schemeClr val="accent3">
                  <a:lumMod val="50000"/>
                </a:schemeClr>
              </a:solidFill>
            </a:endParaRPr>
          </a:p>
        </p:txBody>
      </p:sp>
      <p:pic>
        <p:nvPicPr>
          <p:cNvPr id="3078" name="Picture 6">
            <a:extLst>
              <a:ext uri="{FF2B5EF4-FFF2-40B4-BE49-F238E27FC236}">
                <a16:creationId xmlns:a16="http://schemas.microsoft.com/office/drawing/2014/main" id="{0EE8A146-93DB-A6EC-9EA2-32B65FC81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8364"/>
            <a:ext cx="7421880" cy="3535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7215395-E29C-0C95-5845-49C08B4E8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9560" y="3688080"/>
            <a:ext cx="8138160" cy="31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24043AA-AE28-0E3E-1E55-7A888F22D7EB}"/>
              </a:ext>
            </a:extLst>
          </p:cNvPr>
          <p:cNvSpPr>
            <a:spLocks noGrp="1"/>
          </p:cNvSpPr>
          <p:nvPr>
            <p:ph type="title"/>
          </p:nvPr>
        </p:nvSpPr>
        <p:spPr>
          <a:xfrm>
            <a:off x="233082" y="139700"/>
            <a:ext cx="10515600" cy="1066800"/>
          </a:xfrm>
        </p:spPr>
        <p:txBody>
          <a:bodyPr>
            <a:normAutofit fontScale="90000"/>
          </a:bodyPr>
          <a:lstStyle/>
          <a:p>
            <a:r>
              <a:rPr lang="en-US" b="1" dirty="0">
                <a:solidFill>
                  <a:srgbClr val="1E6426"/>
                </a:solidFill>
              </a:rPr>
              <a:t>Performing A NER (Named entity recognition)(Using Spacy)</a:t>
            </a:r>
            <a:endParaRPr lang="en-IN" b="1" dirty="0">
              <a:solidFill>
                <a:srgbClr val="1E6426"/>
              </a:solidFill>
            </a:endParaRPr>
          </a:p>
        </p:txBody>
      </p:sp>
      <p:pic>
        <p:nvPicPr>
          <p:cNvPr id="9" name="Picture 8">
            <a:extLst>
              <a:ext uri="{FF2B5EF4-FFF2-40B4-BE49-F238E27FC236}">
                <a16:creationId xmlns:a16="http://schemas.microsoft.com/office/drawing/2014/main" id="{152E399A-8A62-C013-3927-95E42484DDC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26" name="Picture 25">
            <a:extLst>
              <a:ext uri="{FF2B5EF4-FFF2-40B4-BE49-F238E27FC236}">
                <a16:creationId xmlns:a16="http://schemas.microsoft.com/office/drawing/2014/main" id="{2908ECED-DDD2-1F26-2489-06C4F8084E5F}"/>
              </a:ext>
            </a:extLst>
          </p:cNvPr>
          <p:cNvPicPr>
            <a:picLocks noChangeAspect="1"/>
          </p:cNvPicPr>
          <p:nvPr/>
        </p:nvPicPr>
        <p:blipFill>
          <a:blip r:embed="rId3"/>
          <a:stretch>
            <a:fillRect/>
          </a:stretch>
        </p:blipFill>
        <p:spPr>
          <a:xfrm>
            <a:off x="914399" y="1452281"/>
            <a:ext cx="10208895" cy="4652683"/>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24FFB1-AC16-ABCF-8ECA-29952581A402}"/>
              </a:ext>
            </a:extLst>
          </p:cNvPr>
          <p:cNvSpPr>
            <a:spLocks noGrp="1"/>
          </p:cNvSpPr>
          <p:nvPr>
            <p:ph type="title"/>
          </p:nvPr>
        </p:nvSpPr>
        <p:spPr>
          <a:xfrm>
            <a:off x="546847" y="309103"/>
            <a:ext cx="9124951" cy="600994"/>
          </a:xfrm>
        </p:spPr>
        <p:txBody>
          <a:bodyPr>
            <a:normAutofit fontScale="90000"/>
          </a:bodyPr>
          <a:lstStyle/>
          <a:p>
            <a:r>
              <a:rPr lang="en-IN" b="1" dirty="0">
                <a:solidFill>
                  <a:srgbClr val="1E6426"/>
                </a:solidFill>
              </a:rPr>
              <a:t>WORDCLOUD</a:t>
            </a:r>
          </a:p>
        </p:txBody>
      </p:sp>
      <p:pic>
        <p:nvPicPr>
          <p:cNvPr id="2" name="Picture 1">
            <a:extLst>
              <a:ext uri="{FF2B5EF4-FFF2-40B4-BE49-F238E27FC236}">
                <a16:creationId xmlns:a16="http://schemas.microsoft.com/office/drawing/2014/main" id="{913F5ADE-C304-FDFA-9A1C-AA1EDFE19F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9" name="Picture 18">
            <a:extLst>
              <a:ext uri="{FF2B5EF4-FFF2-40B4-BE49-F238E27FC236}">
                <a16:creationId xmlns:a16="http://schemas.microsoft.com/office/drawing/2014/main" id="{18FFB046-56CB-BBAD-54E9-16379795F234}"/>
              </a:ext>
            </a:extLst>
          </p:cNvPr>
          <p:cNvPicPr>
            <a:picLocks noChangeAspect="1"/>
          </p:cNvPicPr>
          <p:nvPr/>
        </p:nvPicPr>
        <p:blipFill>
          <a:blip r:embed="rId3"/>
          <a:stretch>
            <a:fillRect/>
          </a:stretch>
        </p:blipFill>
        <p:spPr>
          <a:xfrm>
            <a:off x="838172" y="1108993"/>
            <a:ext cx="9923985" cy="5439904"/>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A024E84-55A3-5B47-2582-5947634F276E}"/>
              </a:ext>
            </a:extLst>
          </p:cNvPr>
          <p:cNvSpPr txBox="1"/>
          <p:nvPr/>
        </p:nvSpPr>
        <p:spPr>
          <a:xfrm>
            <a:off x="3673139" y="494257"/>
            <a:ext cx="6248400" cy="584775"/>
          </a:xfrm>
          <a:prstGeom prst="rect">
            <a:avLst/>
          </a:prstGeom>
          <a:noFill/>
        </p:spPr>
        <p:txBody>
          <a:bodyPr wrap="square" rtlCol="0">
            <a:spAutoFit/>
          </a:bodyPr>
          <a:lstStyle/>
          <a:p>
            <a:r>
              <a:rPr lang="en-IN" sz="3200" b="1" dirty="0">
                <a:solidFill>
                  <a:srgbClr val="1E6426"/>
                </a:solidFill>
                <a:latin typeface="+mj-lt"/>
              </a:rPr>
              <a:t>BAG OF WORDS(BOW)</a:t>
            </a:r>
          </a:p>
        </p:txBody>
      </p:sp>
      <p:sp>
        <p:nvSpPr>
          <p:cNvPr id="11" name="TextBox 10">
            <a:extLst>
              <a:ext uri="{FF2B5EF4-FFF2-40B4-BE49-F238E27FC236}">
                <a16:creationId xmlns:a16="http://schemas.microsoft.com/office/drawing/2014/main" id="{3C09D028-1709-9104-1BAB-5CC5B8FAE068}"/>
              </a:ext>
            </a:extLst>
          </p:cNvPr>
          <p:cNvSpPr txBox="1"/>
          <p:nvPr/>
        </p:nvSpPr>
        <p:spPr>
          <a:xfrm>
            <a:off x="543859" y="1137177"/>
            <a:ext cx="10774381" cy="1015663"/>
          </a:xfrm>
          <a:prstGeom prst="rect">
            <a:avLst/>
          </a:prstGeom>
          <a:noFill/>
        </p:spPr>
        <p:txBody>
          <a:bodyPr wrap="square" rtlCol="0">
            <a:spAutoFit/>
          </a:bodyPr>
          <a:lstStyle/>
          <a:p>
            <a:r>
              <a:rPr lang="en-US" sz="2000" b="0" i="0" dirty="0">
                <a:solidFill>
                  <a:schemeClr val="accent5">
                    <a:lumMod val="50000"/>
                  </a:schemeClr>
                </a:solidFill>
                <a:effectLst/>
              </a:rPr>
              <a:t>A bag-of-words is </a:t>
            </a:r>
            <a:r>
              <a:rPr lang="en-US" sz="2000" b="1" i="0" dirty="0">
                <a:solidFill>
                  <a:schemeClr val="accent5">
                    <a:lumMod val="50000"/>
                  </a:schemeClr>
                </a:solidFill>
                <a:effectLst/>
              </a:rPr>
              <a:t>a representation of text that describes the occurrence of words within a document</a:t>
            </a:r>
            <a:r>
              <a:rPr lang="en-US" sz="2000" b="0" i="0" dirty="0">
                <a:solidFill>
                  <a:schemeClr val="accent5">
                    <a:lumMod val="50000"/>
                  </a:schemeClr>
                </a:solidFill>
                <a:effectLst/>
              </a:rPr>
              <a:t>. It involves two things: A vocabulary of known words. A measure of the presence of known words</a:t>
            </a:r>
            <a:endParaRPr lang="en-IN" sz="2000" dirty="0">
              <a:solidFill>
                <a:schemeClr val="accent5">
                  <a:lumMod val="50000"/>
                </a:schemeClr>
              </a:solidFill>
            </a:endParaRPr>
          </a:p>
        </p:txBody>
      </p:sp>
      <p:sp>
        <p:nvSpPr>
          <p:cNvPr id="12" name="TextBox 11">
            <a:extLst>
              <a:ext uri="{FF2B5EF4-FFF2-40B4-BE49-F238E27FC236}">
                <a16:creationId xmlns:a16="http://schemas.microsoft.com/office/drawing/2014/main" id="{81A39EE6-40FD-D8B9-D3E2-9CD2B4F51DC2}"/>
              </a:ext>
            </a:extLst>
          </p:cNvPr>
          <p:cNvSpPr txBox="1"/>
          <p:nvPr/>
        </p:nvSpPr>
        <p:spPr>
          <a:xfrm>
            <a:off x="3978536" y="2120825"/>
            <a:ext cx="7512423" cy="461665"/>
          </a:xfrm>
          <a:prstGeom prst="rect">
            <a:avLst/>
          </a:prstGeom>
          <a:noFill/>
        </p:spPr>
        <p:txBody>
          <a:bodyPr wrap="square" rtlCol="0">
            <a:spAutoFit/>
          </a:bodyPr>
          <a:lstStyle/>
          <a:p>
            <a:r>
              <a:rPr lang="en-IN" sz="2400" b="1" dirty="0">
                <a:solidFill>
                  <a:srgbClr val="1E6426"/>
                </a:solidFill>
                <a:latin typeface="+mj-lt"/>
              </a:rPr>
              <a:t>COUNT VECTORIZATION</a:t>
            </a:r>
            <a:endParaRPr lang="en-IN" sz="2400" dirty="0">
              <a:latin typeface="+mj-lt"/>
            </a:endParaRPr>
          </a:p>
        </p:txBody>
      </p:sp>
      <p:pic>
        <p:nvPicPr>
          <p:cNvPr id="14" name="Picture 13">
            <a:extLst>
              <a:ext uri="{FF2B5EF4-FFF2-40B4-BE49-F238E27FC236}">
                <a16:creationId xmlns:a16="http://schemas.microsoft.com/office/drawing/2014/main" id="{911DA502-A629-EDC1-787C-0F822A332C99}"/>
              </a:ext>
            </a:extLst>
          </p:cNvPr>
          <p:cNvPicPr>
            <a:picLocks noChangeAspect="1"/>
          </p:cNvPicPr>
          <p:nvPr/>
        </p:nvPicPr>
        <p:blipFill>
          <a:blip r:embed="rId2"/>
          <a:stretch>
            <a:fillRect/>
          </a:stretch>
        </p:blipFill>
        <p:spPr>
          <a:xfrm>
            <a:off x="676536" y="2905007"/>
            <a:ext cx="5053704" cy="3067877"/>
          </a:xfrm>
          <a:prstGeom prst="rect">
            <a:avLst/>
          </a:prstGeom>
        </p:spPr>
      </p:pic>
      <p:sp>
        <p:nvSpPr>
          <p:cNvPr id="15" name="TextBox 14">
            <a:extLst>
              <a:ext uri="{FF2B5EF4-FFF2-40B4-BE49-F238E27FC236}">
                <a16:creationId xmlns:a16="http://schemas.microsoft.com/office/drawing/2014/main" id="{E33C43D1-FD7C-A97A-0FD9-642C8FBC459C}"/>
              </a:ext>
            </a:extLst>
          </p:cNvPr>
          <p:cNvSpPr txBox="1"/>
          <p:nvPr/>
        </p:nvSpPr>
        <p:spPr>
          <a:xfrm>
            <a:off x="5889812" y="3012141"/>
            <a:ext cx="4930588" cy="1754326"/>
          </a:xfrm>
          <a:prstGeom prst="rect">
            <a:avLst/>
          </a:prstGeom>
          <a:noFill/>
        </p:spPr>
        <p:txBody>
          <a:bodyPr wrap="square" rtlCol="0">
            <a:spAutoFit/>
          </a:bodyPr>
          <a:lstStyle/>
          <a:p>
            <a:r>
              <a:rPr lang="en-US" dirty="0">
                <a:solidFill>
                  <a:schemeClr val="accent3">
                    <a:lumMod val="75000"/>
                  </a:schemeClr>
                </a:solidFill>
              </a:rPr>
              <a:t>Scikit-</a:t>
            </a:r>
            <a:r>
              <a:rPr lang="en-US" dirty="0" err="1">
                <a:solidFill>
                  <a:schemeClr val="accent3">
                    <a:lumMod val="75000"/>
                  </a:schemeClr>
                </a:solidFill>
              </a:rPr>
              <a:t>learn's</a:t>
            </a:r>
            <a:r>
              <a:rPr lang="en-US" dirty="0">
                <a:solidFill>
                  <a:schemeClr val="accent3">
                    <a:lumMod val="75000"/>
                  </a:schemeClr>
                </a:solidFill>
              </a:rPr>
              <a:t> </a:t>
            </a:r>
            <a:r>
              <a:rPr lang="en-US" b="1" dirty="0">
                <a:solidFill>
                  <a:schemeClr val="accent3">
                    <a:lumMod val="75000"/>
                  </a:schemeClr>
                </a:solidFill>
              </a:rPr>
              <a:t>Count Vectorizer </a:t>
            </a:r>
            <a:r>
              <a:rPr lang="en-US" dirty="0">
                <a:solidFill>
                  <a:schemeClr val="accent3">
                    <a:lumMod val="75000"/>
                  </a:schemeClr>
                </a:solidFill>
              </a:rPr>
              <a:t>is used to convert a collection of text documents to a vector of term/token counts. It also enables the ​pre-processing of text data prior to generating the vector representation.</a:t>
            </a:r>
            <a:endParaRPr lang="en-IN" dirty="0">
              <a:solidFill>
                <a:schemeClr val="accent3">
                  <a:lumMod val="75000"/>
                </a:schemeClr>
              </a:solidFill>
            </a:endParaRPr>
          </a:p>
          <a:p>
            <a:endParaRPr lang="en-IN" dirty="0"/>
          </a:p>
        </p:txBody>
      </p:sp>
    </p:spTree>
    <p:extLst>
      <p:ext uri="{BB962C8B-B14F-4D97-AF65-F5344CB8AC3E}">
        <p14:creationId xmlns:p14="http://schemas.microsoft.com/office/powerpoint/2010/main" val="13160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0" y="220958"/>
            <a:ext cx="9507350" cy="1325563"/>
          </a:xfrm>
        </p:spPr>
        <p:txBody>
          <a:bodyPr>
            <a:normAutofit fontScale="90000"/>
          </a:bodyPr>
          <a:lstStyle/>
          <a:p>
            <a:r>
              <a:rPr lang="en-US" b="1" dirty="0">
                <a:solidFill>
                  <a:srgbClr val="1E6426"/>
                </a:solidFill>
              </a:rPr>
              <a:t>TFIDF - Term frequency inverse Document Frequency</a:t>
            </a:r>
            <a:br>
              <a:rPr lang="en-US" dirty="0"/>
            </a:br>
            <a:endParaRPr lang="en-US" dirty="0"/>
          </a:p>
        </p:txBody>
      </p:sp>
      <p:pic>
        <p:nvPicPr>
          <p:cNvPr id="8" name="Picture 7">
            <a:extLst>
              <a:ext uri="{FF2B5EF4-FFF2-40B4-BE49-F238E27FC236}">
                <a16:creationId xmlns:a16="http://schemas.microsoft.com/office/drawing/2014/main" id="{A226E089-C509-154A-8220-8CB2A9E4DAD3}"/>
              </a:ext>
            </a:extLst>
          </p:cNvPr>
          <p:cNvPicPr>
            <a:picLocks noChangeAspect="1"/>
          </p:cNvPicPr>
          <p:nvPr/>
        </p:nvPicPr>
        <p:blipFill>
          <a:blip r:embed="rId2"/>
          <a:stretch>
            <a:fillRect/>
          </a:stretch>
        </p:blipFill>
        <p:spPr>
          <a:xfrm>
            <a:off x="121583" y="1237130"/>
            <a:ext cx="6781241" cy="4253644"/>
          </a:xfrm>
          <a:prstGeom prst="rect">
            <a:avLst/>
          </a:prstGeom>
        </p:spPr>
      </p:pic>
      <p:sp>
        <p:nvSpPr>
          <p:cNvPr id="2" name="TextBox 1">
            <a:extLst>
              <a:ext uri="{FF2B5EF4-FFF2-40B4-BE49-F238E27FC236}">
                <a16:creationId xmlns:a16="http://schemas.microsoft.com/office/drawing/2014/main" id="{1D54D8AC-5C34-659E-9D6E-DCB0D02C0617}"/>
              </a:ext>
            </a:extLst>
          </p:cNvPr>
          <p:cNvSpPr txBox="1"/>
          <p:nvPr/>
        </p:nvSpPr>
        <p:spPr>
          <a:xfrm>
            <a:off x="7252447" y="1546521"/>
            <a:ext cx="481797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3">
                    <a:lumMod val="75000"/>
                  </a:schemeClr>
                </a:solidFill>
              </a:rPr>
              <a:t>TFIDFVectorizer transforms text to feature vectors that can be used as a input to estimator. Vocabulary is a dictionary that converts each token(word) to feature index in the matrix, each unique token gets a feature index.</a:t>
            </a:r>
          </a:p>
          <a:p>
            <a:pPr marL="285750" indent="-285750">
              <a:buFont typeface="Wingdings" panose="05000000000000000000" pitchFamily="2" charset="2"/>
              <a:buChar char="Ø"/>
            </a:pPr>
            <a:endParaRPr lang="en-US" b="1" dirty="0">
              <a:solidFill>
                <a:schemeClr val="accent3">
                  <a:lumMod val="75000"/>
                </a:schemeClr>
              </a:solidFill>
            </a:endParaRPr>
          </a:p>
          <a:p>
            <a:pPr marL="285750" indent="-285750">
              <a:buFont typeface="Wingdings" panose="05000000000000000000" pitchFamily="2" charset="2"/>
              <a:buChar char="Ø"/>
            </a:pPr>
            <a:r>
              <a:rPr lang="en-US" b="1" dirty="0">
                <a:solidFill>
                  <a:schemeClr val="accent3">
                    <a:lumMod val="75000"/>
                  </a:schemeClr>
                </a:solidFill>
              </a:rPr>
              <a:t>TFIDF is one of the most popular text vectorizers, the calculation is very simple and easy to understand. It gives the rare term high weight and gives the common term low weight.</a:t>
            </a:r>
            <a:endParaRPr lang="en-IN" b="1" dirty="0">
              <a:solidFill>
                <a:schemeClr val="accent3">
                  <a:lumMod val="75000"/>
                </a:schemeClr>
              </a:solidFill>
            </a:endParaRPr>
          </a:p>
        </p:txBody>
      </p:sp>
      <p:pic>
        <p:nvPicPr>
          <p:cNvPr id="5" name="Picture 4">
            <a:extLst>
              <a:ext uri="{FF2B5EF4-FFF2-40B4-BE49-F238E27FC236}">
                <a16:creationId xmlns:a16="http://schemas.microsoft.com/office/drawing/2014/main" id="{A76802E8-2164-264C-FF2B-91AD8DF775C3}"/>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72687" y="0"/>
            <a:ext cx="2143125" cy="609600"/>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70977-6934-146E-E593-D6B2B931F1E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7" name="TextBox 6">
            <a:extLst>
              <a:ext uri="{FF2B5EF4-FFF2-40B4-BE49-F238E27FC236}">
                <a16:creationId xmlns:a16="http://schemas.microsoft.com/office/drawing/2014/main" id="{E31CC942-0719-BDD4-210D-5702851B0703}"/>
              </a:ext>
            </a:extLst>
          </p:cNvPr>
          <p:cNvSpPr txBox="1"/>
          <p:nvPr/>
        </p:nvSpPr>
        <p:spPr>
          <a:xfrm>
            <a:off x="228600" y="72777"/>
            <a:ext cx="8397240" cy="707886"/>
          </a:xfrm>
          <a:prstGeom prst="rect">
            <a:avLst/>
          </a:prstGeom>
          <a:noFill/>
        </p:spPr>
        <p:txBody>
          <a:bodyPr wrap="square" rtlCol="0">
            <a:spAutoFit/>
          </a:bodyPr>
          <a:lstStyle/>
          <a:p>
            <a:r>
              <a:rPr lang="en-IN" sz="4000" b="1" dirty="0">
                <a:solidFill>
                  <a:srgbClr val="1E6426"/>
                </a:solidFill>
              </a:rPr>
              <a:t>MODEL BUILDING</a:t>
            </a:r>
          </a:p>
        </p:txBody>
      </p:sp>
      <p:sp>
        <p:nvSpPr>
          <p:cNvPr id="8" name="TextBox 7">
            <a:extLst>
              <a:ext uri="{FF2B5EF4-FFF2-40B4-BE49-F238E27FC236}">
                <a16:creationId xmlns:a16="http://schemas.microsoft.com/office/drawing/2014/main" id="{11E71154-2489-3865-A7AA-46DF5E9027EE}"/>
              </a:ext>
            </a:extLst>
          </p:cNvPr>
          <p:cNvSpPr txBox="1"/>
          <p:nvPr/>
        </p:nvSpPr>
        <p:spPr>
          <a:xfrm>
            <a:off x="228600" y="1564178"/>
            <a:ext cx="9235440" cy="3046988"/>
          </a:xfrm>
          <a:prstGeom prst="rect">
            <a:avLst/>
          </a:prstGeom>
          <a:noFill/>
        </p:spPr>
        <p:txBody>
          <a:bodyPr wrap="square" rtlCol="0">
            <a:spAutoFit/>
          </a:bodyPr>
          <a:lstStyle/>
          <a:p>
            <a:r>
              <a:rPr lang="en-IN" sz="3800" b="1" dirty="0">
                <a:solidFill>
                  <a:srgbClr val="1E6426"/>
                </a:solidFill>
              </a:rPr>
              <a:t>DATA PREPROCESSING</a:t>
            </a:r>
          </a:p>
          <a:p>
            <a:r>
              <a:rPr lang="en-US" sz="3200" dirty="0">
                <a:solidFill>
                  <a:srgbClr val="1E6426"/>
                </a:solidFill>
                <a:latin typeface="+mj-lt"/>
              </a:rPr>
              <a:t>We have split data into two dataset: Train and Test. The ratio of splitting was </a:t>
            </a:r>
            <a:r>
              <a:rPr lang="en-US" sz="3200" b="1" dirty="0">
                <a:solidFill>
                  <a:srgbClr val="1E6426"/>
                </a:solidFill>
                <a:latin typeface="+mj-lt"/>
              </a:rPr>
              <a:t>80 </a:t>
            </a:r>
            <a:r>
              <a:rPr lang="en-IN" sz="3200" b="1" dirty="0">
                <a:solidFill>
                  <a:srgbClr val="1E6426"/>
                </a:solidFill>
                <a:latin typeface="+mj-lt"/>
              </a:rPr>
              <a:t>x</a:t>
            </a:r>
            <a:r>
              <a:rPr lang="en-US" sz="3200" b="1" dirty="0">
                <a:solidFill>
                  <a:srgbClr val="1E6426"/>
                </a:solidFill>
                <a:latin typeface="+mj-lt"/>
              </a:rPr>
              <a:t> 20. </a:t>
            </a:r>
          </a:p>
          <a:p>
            <a:r>
              <a:rPr lang="en-US" sz="3200" dirty="0">
                <a:solidFill>
                  <a:srgbClr val="1E6426"/>
                </a:solidFill>
                <a:latin typeface="+mj-lt"/>
              </a:rPr>
              <a:t>The shape of train and test splitting:</a:t>
            </a:r>
          </a:p>
          <a:p>
            <a:r>
              <a:rPr lang="en-IN" sz="2800" dirty="0">
                <a:solidFill>
                  <a:srgbClr val="1E6426"/>
                </a:solidFill>
              </a:rPr>
              <a:t>SHAPE OF TRAIN DATA : </a:t>
            </a:r>
            <a:r>
              <a:rPr lang="en-IN" sz="2800" b="1" dirty="0">
                <a:solidFill>
                  <a:srgbClr val="1E6426"/>
                </a:solidFill>
              </a:rPr>
              <a:t>63</a:t>
            </a:r>
          </a:p>
          <a:p>
            <a:r>
              <a:rPr lang="en-IN" sz="2800" dirty="0">
                <a:solidFill>
                  <a:srgbClr val="1E6426"/>
                </a:solidFill>
              </a:rPr>
              <a:t>SHAPE OF TEST DATA : </a:t>
            </a:r>
            <a:r>
              <a:rPr lang="en-IN" sz="2800" b="1" dirty="0">
                <a:solidFill>
                  <a:srgbClr val="1E6426"/>
                </a:solidFill>
              </a:rPr>
              <a:t>16</a:t>
            </a:r>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0" y="139700"/>
            <a:ext cx="10515600" cy="883920"/>
          </a:xfrm>
        </p:spPr>
        <p:txBody>
          <a:bodyPr/>
          <a:lstStyle/>
          <a:p>
            <a:r>
              <a:rPr lang="en-US" b="1" dirty="0">
                <a:solidFill>
                  <a:srgbClr val="1E6426"/>
                </a:solidFill>
              </a:rPr>
              <a:t>ACCURACY SCORE </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532D031E-D679-307A-2749-8592DA53360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pic>
        <p:nvPicPr>
          <p:cNvPr id="4098" name="Picture 2">
            <a:extLst>
              <a:ext uri="{FF2B5EF4-FFF2-40B4-BE49-F238E27FC236}">
                <a16:creationId xmlns:a16="http://schemas.microsoft.com/office/drawing/2014/main" id="{BFF0C143-7C40-921A-7F1A-A74BC1353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635442"/>
            <a:ext cx="8860155" cy="35871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1977ED-68BA-C74D-1D4D-DF8BFFA04B1F}"/>
              </a:ext>
            </a:extLst>
          </p:cNvPr>
          <p:cNvSpPr txBox="1"/>
          <p:nvPr/>
        </p:nvSpPr>
        <p:spPr>
          <a:xfrm>
            <a:off x="243840" y="4919008"/>
            <a:ext cx="8610600" cy="1938992"/>
          </a:xfrm>
          <a:prstGeom prst="rect">
            <a:avLst/>
          </a:prstGeom>
          <a:noFill/>
        </p:spPr>
        <p:txBody>
          <a:bodyPr wrap="square" rtlCol="0">
            <a:spAutoFit/>
          </a:bodyPr>
          <a:lstStyle/>
          <a:p>
            <a:r>
              <a:rPr lang="en-IN" sz="2400" dirty="0">
                <a:solidFill>
                  <a:srgbClr val="1E6426"/>
                </a:solidFill>
              </a:rPr>
              <a:t>LOGISTIC REGRESSION: 93.75%</a:t>
            </a:r>
          </a:p>
          <a:p>
            <a:r>
              <a:rPr lang="en-IN" sz="2400" dirty="0">
                <a:solidFill>
                  <a:srgbClr val="1E6426"/>
                </a:solidFill>
              </a:rPr>
              <a:t>DECISION TRESS: 68.75%</a:t>
            </a:r>
          </a:p>
          <a:p>
            <a:r>
              <a:rPr lang="en-IN" sz="2400" dirty="0">
                <a:solidFill>
                  <a:srgbClr val="1E6426"/>
                </a:solidFill>
              </a:rPr>
              <a:t>RANDOM FOREST: 100%</a:t>
            </a:r>
          </a:p>
          <a:p>
            <a:r>
              <a:rPr lang="en-IN" sz="2400" dirty="0">
                <a:solidFill>
                  <a:srgbClr val="1E6426"/>
                </a:solidFill>
              </a:rPr>
              <a:t>MULTINOMIAL NAÏVE BAYES: 87.75%</a:t>
            </a:r>
          </a:p>
          <a:p>
            <a:r>
              <a:rPr lang="en-IN" sz="2400" dirty="0">
                <a:solidFill>
                  <a:srgbClr val="1E6426"/>
                </a:solidFill>
              </a:rPr>
              <a:t>SUPPORT VECTOR MACHINE: 100%</a:t>
            </a:r>
          </a:p>
        </p:txBody>
      </p:sp>
      <p:sp>
        <p:nvSpPr>
          <p:cNvPr id="5" name="TextBox 4">
            <a:extLst>
              <a:ext uri="{FF2B5EF4-FFF2-40B4-BE49-F238E27FC236}">
                <a16:creationId xmlns:a16="http://schemas.microsoft.com/office/drawing/2014/main" id="{F105D34F-2306-6BF7-8E75-5C578938C58C}"/>
              </a:ext>
            </a:extLst>
          </p:cNvPr>
          <p:cNvSpPr txBox="1"/>
          <p:nvPr/>
        </p:nvSpPr>
        <p:spPr>
          <a:xfrm>
            <a:off x="243840" y="749300"/>
            <a:ext cx="11681460" cy="830997"/>
          </a:xfrm>
          <a:prstGeom prst="rect">
            <a:avLst/>
          </a:prstGeom>
          <a:noFill/>
        </p:spPr>
        <p:txBody>
          <a:bodyPr wrap="square" rtlCol="0">
            <a:spAutoFit/>
          </a:bodyPr>
          <a:lstStyle/>
          <a:p>
            <a:r>
              <a:rPr lang="en-IN" sz="2400" dirty="0">
                <a:solidFill>
                  <a:srgbClr val="1E6426"/>
                </a:solidFill>
              </a:rPr>
              <a:t>We have trained and tested each model and recorded the resultant accuracy . BELOW GRAPH SHOW THE ACCURACY OF EACH CLASSIFIER</a:t>
            </a:r>
            <a:endParaRPr lang="en-IN"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EF2D5-4147-9BF4-A9F9-05207B2B49D4}"/>
              </a:ext>
            </a:extLst>
          </p:cNvPr>
          <p:cNvSpPr txBox="1"/>
          <p:nvPr/>
        </p:nvSpPr>
        <p:spPr>
          <a:xfrm>
            <a:off x="4462518" y="0"/>
            <a:ext cx="6660776" cy="523220"/>
          </a:xfrm>
          <a:prstGeom prst="rect">
            <a:avLst/>
          </a:prstGeom>
          <a:noFill/>
        </p:spPr>
        <p:txBody>
          <a:bodyPr wrap="square" rtlCol="0">
            <a:spAutoFit/>
          </a:bodyPr>
          <a:lstStyle/>
          <a:p>
            <a:r>
              <a:rPr lang="en-US" sz="2800" b="1" dirty="0">
                <a:solidFill>
                  <a:srgbClr val="1E6426"/>
                </a:solidFill>
              </a:rPr>
              <a:t>CONFUSION MATRIX</a:t>
            </a:r>
            <a:endParaRPr lang="en-IN" sz="2800" b="1" dirty="0">
              <a:solidFill>
                <a:srgbClr val="1E6426"/>
              </a:solidFill>
            </a:endParaRPr>
          </a:p>
        </p:txBody>
      </p:sp>
      <p:pic>
        <p:nvPicPr>
          <p:cNvPr id="1026" name="Picture 2">
            <a:extLst>
              <a:ext uri="{FF2B5EF4-FFF2-40B4-BE49-F238E27FC236}">
                <a16:creationId xmlns:a16="http://schemas.microsoft.com/office/drawing/2014/main" id="{EABE7985-B4D5-B0F9-B932-3D289C349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12" y="756302"/>
            <a:ext cx="5946588" cy="5210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60E398-AA38-544B-A930-50A53000C5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51732" y="-26894"/>
            <a:ext cx="2143125" cy="609600"/>
          </a:xfrm>
          <a:prstGeom prst="rect">
            <a:avLst/>
          </a:prstGeom>
        </p:spPr>
      </p:pic>
      <p:sp>
        <p:nvSpPr>
          <p:cNvPr id="2" name="TextBox 1">
            <a:extLst>
              <a:ext uri="{FF2B5EF4-FFF2-40B4-BE49-F238E27FC236}">
                <a16:creationId xmlns:a16="http://schemas.microsoft.com/office/drawing/2014/main" id="{83323D80-8535-6C97-34A5-B69D64BB3222}"/>
              </a:ext>
            </a:extLst>
          </p:cNvPr>
          <p:cNvSpPr txBox="1"/>
          <p:nvPr/>
        </p:nvSpPr>
        <p:spPr>
          <a:xfrm>
            <a:off x="6911788" y="2612316"/>
            <a:ext cx="4724400" cy="2585323"/>
          </a:xfrm>
          <a:prstGeom prst="rect">
            <a:avLst/>
          </a:prstGeom>
          <a:noFill/>
        </p:spPr>
        <p:txBody>
          <a:bodyPr wrap="square" rtlCol="0">
            <a:spAutoFit/>
          </a:bodyPr>
          <a:lstStyle/>
          <a:p>
            <a:pPr algn="l" rtl="0"/>
            <a:r>
              <a:rPr lang="en-US" b="1" dirty="0">
                <a:solidFill>
                  <a:schemeClr val="accent5">
                    <a:lumMod val="50000"/>
                  </a:schemeClr>
                </a:solidFill>
              </a:rPr>
              <a:t>CONFUSION MATRIX </a:t>
            </a:r>
            <a:r>
              <a:rPr lang="en-US" i="0" dirty="0">
                <a:solidFill>
                  <a:schemeClr val="accent5">
                    <a:lumMod val="50000"/>
                  </a:schemeClr>
                </a:solidFill>
                <a:effectLst/>
                <a:latin typeface="arial" panose="020B0604020202020204" pitchFamily="34" charset="0"/>
              </a:rPr>
              <a:t>visualizes and summarizes the performance of a classification algorithm.</a:t>
            </a:r>
            <a:r>
              <a:rPr lang="en-US" b="0" i="0" dirty="0">
                <a:solidFill>
                  <a:schemeClr val="accent5">
                    <a:lumMod val="50000"/>
                  </a:schemeClr>
                </a:solidFill>
                <a:effectLst/>
                <a:latin typeface="roboto" panose="020B0604020202020204" pitchFamily="2" charset="0"/>
              </a:rPr>
              <a:t> It gives information about errors made by the classifier and the types of errors that are being made . It reflects how a classification model is disorganized and confused while making predictions.</a:t>
            </a:r>
          </a:p>
          <a:p>
            <a:endParaRPr lang="en-IN" dirty="0">
              <a:solidFill>
                <a:schemeClr val="accent3">
                  <a:lumMod val="75000"/>
                </a:schemeClr>
              </a:solidFill>
            </a:endParaRPr>
          </a:p>
        </p:txBody>
      </p:sp>
    </p:spTree>
    <p:extLst>
      <p:ext uri="{BB962C8B-B14F-4D97-AF65-F5344CB8AC3E}">
        <p14:creationId xmlns:p14="http://schemas.microsoft.com/office/powerpoint/2010/main" val="421934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A6F22-ADF9-5A32-F225-4FED23F4EBF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sp>
        <p:nvSpPr>
          <p:cNvPr id="6" name="TextBox 5">
            <a:extLst>
              <a:ext uri="{FF2B5EF4-FFF2-40B4-BE49-F238E27FC236}">
                <a16:creationId xmlns:a16="http://schemas.microsoft.com/office/drawing/2014/main" id="{2465E1D4-60B4-6A87-C7E4-1BA3922A1D54}"/>
              </a:ext>
            </a:extLst>
          </p:cNvPr>
          <p:cNvSpPr txBox="1"/>
          <p:nvPr/>
        </p:nvSpPr>
        <p:spPr>
          <a:xfrm>
            <a:off x="71718" y="116541"/>
            <a:ext cx="7368988" cy="646331"/>
          </a:xfrm>
          <a:prstGeom prst="rect">
            <a:avLst/>
          </a:prstGeom>
          <a:noFill/>
        </p:spPr>
        <p:txBody>
          <a:bodyPr wrap="square" rtlCol="0">
            <a:spAutoFit/>
          </a:bodyPr>
          <a:lstStyle/>
          <a:p>
            <a:r>
              <a:rPr lang="en-US" sz="3600" b="1" dirty="0">
                <a:solidFill>
                  <a:srgbClr val="1E6426"/>
                </a:solidFill>
              </a:rPr>
              <a:t>CLASSIFICATION REPORT</a:t>
            </a:r>
            <a:endParaRPr lang="en-IN" sz="3600" b="1" dirty="0">
              <a:solidFill>
                <a:srgbClr val="1E6426"/>
              </a:solidFill>
            </a:endParaRPr>
          </a:p>
        </p:txBody>
      </p:sp>
      <p:pic>
        <p:nvPicPr>
          <p:cNvPr id="4" name="Picture 3">
            <a:extLst>
              <a:ext uri="{FF2B5EF4-FFF2-40B4-BE49-F238E27FC236}">
                <a16:creationId xmlns:a16="http://schemas.microsoft.com/office/drawing/2014/main" id="{1963EF39-5B73-30C6-76A3-B911FFD3AB92}"/>
              </a:ext>
            </a:extLst>
          </p:cNvPr>
          <p:cNvPicPr>
            <a:picLocks noChangeAspect="1"/>
          </p:cNvPicPr>
          <p:nvPr/>
        </p:nvPicPr>
        <p:blipFill>
          <a:blip r:embed="rId3"/>
          <a:stretch>
            <a:fillRect/>
          </a:stretch>
        </p:blipFill>
        <p:spPr>
          <a:xfrm>
            <a:off x="2243473" y="3681596"/>
            <a:ext cx="6777318" cy="2356297"/>
          </a:xfrm>
          <a:prstGeom prst="rect">
            <a:avLst/>
          </a:prstGeom>
        </p:spPr>
      </p:pic>
      <p:sp>
        <p:nvSpPr>
          <p:cNvPr id="9" name="TextBox 8">
            <a:extLst>
              <a:ext uri="{FF2B5EF4-FFF2-40B4-BE49-F238E27FC236}">
                <a16:creationId xmlns:a16="http://schemas.microsoft.com/office/drawing/2014/main" id="{9BC65E6C-937B-F43F-DB72-F618A8FC5E5F}"/>
              </a:ext>
            </a:extLst>
          </p:cNvPr>
          <p:cNvSpPr txBox="1"/>
          <p:nvPr/>
        </p:nvSpPr>
        <p:spPr>
          <a:xfrm>
            <a:off x="0" y="1102659"/>
            <a:ext cx="12129247" cy="2369880"/>
          </a:xfrm>
          <a:prstGeom prst="rect">
            <a:avLst/>
          </a:prstGeom>
          <a:noFill/>
        </p:spPr>
        <p:txBody>
          <a:bodyPr wrap="square" rtlCol="0">
            <a:spAutoFit/>
          </a:bodyPr>
          <a:lstStyle/>
          <a:p>
            <a:r>
              <a:rPr lang="en-US" sz="2400" b="1" dirty="0">
                <a:solidFill>
                  <a:srgbClr val="1E6426"/>
                </a:solidFill>
              </a:rPr>
              <a:t>SHORT AND QUICK EXPLAINATION ABOUT ACCURACY, PRECISION, RECALL, F1_SCORE</a:t>
            </a:r>
            <a:r>
              <a:rPr lang="en-US" sz="2400" dirty="0">
                <a:solidFill>
                  <a:srgbClr val="1E6426"/>
                </a:solidFill>
              </a:rPr>
              <a:t>:</a:t>
            </a:r>
          </a:p>
          <a:p>
            <a:r>
              <a:rPr lang="en-US" dirty="0">
                <a:solidFill>
                  <a:srgbClr val="1E6426"/>
                </a:solidFill>
              </a:rPr>
              <a:t>	</a:t>
            </a:r>
            <a:r>
              <a:rPr lang="en-US" sz="2000" b="1" dirty="0">
                <a:solidFill>
                  <a:srgbClr val="1E6426"/>
                </a:solidFill>
              </a:rPr>
              <a:t>Accuracy</a:t>
            </a:r>
            <a:r>
              <a:rPr lang="en-US" sz="2000" dirty="0">
                <a:solidFill>
                  <a:srgbClr val="1E6426"/>
                </a:solidFill>
              </a:rPr>
              <a:t> tells us how many times the model was correct</a:t>
            </a:r>
          </a:p>
          <a:p>
            <a:r>
              <a:rPr lang="en-US" sz="2000" dirty="0">
                <a:solidFill>
                  <a:srgbClr val="1E6426"/>
                </a:solidFill>
              </a:rPr>
              <a:t>	</a:t>
            </a:r>
            <a:r>
              <a:rPr lang="en-US" sz="2000" b="1" dirty="0">
                <a:solidFill>
                  <a:srgbClr val="1E6426"/>
                </a:solidFill>
              </a:rPr>
              <a:t>Precision</a:t>
            </a:r>
            <a:r>
              <a:rPr lang="en-US" sz="2000" dirty="0">
                <a:solidFill>
                  <a:srgbClr val="1E6426"/>
                </a:solidFill>
              </a:rPr>
              <a:t> is how good the model is at predicting a specific category</a:t>
            </a:r>
          </a:p>
          <a:p>
            <a:r>
              <a:rPr lang="en-US" sz="2000" dirty="0">
                <a:solidFill>
                  <a:srgbClr val="1E6426"/>
                </a:solidFill>
              </a:rPr>
              <a:t>	</a:t>
            </a:r>
            <a:r>
              <a:rPr lang="en-US" sz="2000" b="1" dirty="0">
                <a:solidFill>
                  <a:srgbClr val="1E6426"/>
                </a:solidFill>
              </a:rPr>
              <a:t>Recall</a:t>
            </a:r>
            <a:r>
              <a:rPr lang="en-US" sz="2000" dirty="0">
                <a:solidFill>
                  <a:srgbClr val="1E6426"/>
                </a:solidFill>
              </a:rPr>
              <a:t> tells us how many times the model was able to detect a specific category</a:t>
            </a:r>
          </a:p>
          <a:p>
            <a:r>
              <a:rPr lang="en-IN" sz="2000" dirty="0"/>
              <a:t>	</a:t>
            </a:r>
            <a:r>
              <a:rPr lang="en-IN" sz="2000" b="1" dirty="0">
                <a:solidFill>
                  <a:srgbClr val="1E6426"/>
                </a:solidFill>
              </a:rPr>
              <a:t>F1_score </a:t>
            </a:r>
            <a:r>
              <a:rPr lang="en-IN" sz="2000" dirty="0">
                <a:solidFill>
                  <a:srgbClr val="1E6426"/>
                </a:solidFill>
              </a:rPr>
              <a:t>is </a:t>
            </a:r>
            <a:r>
              <a:rPr lang="en-US" sz="2000" i="0" dirty="0">
                <a:solidFill>
                  <a:srgbClr val="1E6426"/>
                </a:solidFill>
                <a:effectLst/>
                <a:latin typeface="arial" panose="020B0604020202020204" pitchFamily="34" charset="0"/>
              </a:rPr>
              <a:t>combines the precision and recall of a classifier into a single metric by taking their harmonic mean</a:t>
            </a:r>
            <a:endParaRPr lang="en-IN" sz="2000" dirty="0">
              <a:solidFill>
                <a:srgbClr val="1E6426"/>
              </a:solidFill>
            </a:endParaRPr>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F925-135D-426E-2BBF-A081732215EC}"/>
              </a:ext>
            </a:extLst>
          </p:cNvPr>
          <p:cNvSpPr>
            <a:spLocks noGrp="1"/>
          </p:cNvSpPr>
          <p:nvPr>
            <p:ph type="title"/>
          </p:nvPr>
        </p:nvSpPr>
        <p:spPr>
          <a:xfrm>
            <a:off x="74295" y="346074"/>
            <a:ext cx="11049000" cy="739776"/>
          </a:xfrm>
        </p:spPr>
        <p:txBody>
          <a:bodyPr>
            <a:normAutofit fontScale="90000"/>
          </a:bodyPr>
          <a:lstStyle/>
          <a:p>
            <a:r>
              <a:rPr lang="en-IN" b="1" dirty="0">
                <a:solidFill>
                  <a:srgbClr val="1E6426"/>
                </a:solidFill>
              </a:rPr>
              <a:t>Problem Statements</a:t>
            </a:r>
          </a:p>
        </p:txBody>
      </p:sp>
      <p:sp>
        <p:nvSpPr>
          <p:cNvPr id="3" name="Text Placeholder 2">
            <a:extLst>
              <a:ext uri="{FF2B5EF4-FFF2-40B4-BE49-F238E27FC236}">
                <a16:creationId xmlns:a16="http://schemas.microsoft.com/office/drawing/2014/main" id="{4C4E30E9-9F85-53B4-76DF-486202F13E7E}"/>
              </a:ext>
            </a:extLst>
          </p:cNvPr>
          <p:cNvSpPr>
            <a:spLocks noGrp="1"/>
          </p:cNvSpPr>
          <p:nvPr>
            <p:ph type="body" sz="quarter" idx="13"/>
          </p:nvPr>
        </p:nvSpPr>
        <p:spPr>
          <a:xfrm>
            <a:off x="457200" y="1352550"/>
            <a:ext cx="10877549" cy="5159376"/>
          </a:xfrm>
        </p:spPr>
        <p:txBody>
          <a:bodyPr>
            <a:normAutofit fontScale="85000" lnSpcReduction="10000"/>
          </a:bodyPr>
          <a:lstStyle/>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sz="2600" dirty="0">
                <a:solidFill>
                  <a:schemeClr val="accent3">
                    <a:lumMod val="50000"/>
                  </a:schemeClr>
                </a:solidFill>
              </a:rPr>
              <a:t>Today the major problem being faced across the industry is how to acquire the right talent, using minimal resources over the internet and in minimal time. As described there are three major challenges that are required to be overcome, to bring efficiencies to the complete process.</a:t>
            </a:r>
          </a:p>
          <a:p>
            <a:endParaRPr lang="en-US" sz="2600" dirty="0">
              <a:solidFill>
                <a:schemeClr val="accent3">
                  <a:lumMod val="50000"/>
                </a:schemeClr>
              </a:solidFill>
            </a:endParaRPr>
          </a:p>
          <a:p>
            <a:r>
              <a:rPr lang="en-US" sz="2600" dirty="0">
                <a:solidFill>
                  <a:schemeClr val="accent3">
                    <a:lumMod val="50000"/>
                  </a:schemeClr>
                </a:solidFill>
              </a:rPr>
              <a:t>• Separating the right candidates from the pack</a:t>
            </a:r>
          </a:p>
          <a:p>
            <a:endParaRPr lang="en-US" sz="2600" dirty="0">
              <a:solidFill>
                <a:schemeClr val="accent3">
                  <a:lumMod val="50000"/>
                </a:schemeClr>
              </a:solidFill>
            </a:endParaRPr>
          </a:p>
          <a:p>
            <a:r>
              <a:rPr lang="en-US" sz="2600" dirty="0">
                <a:solidFill>
                  <a:schemeClr val="accent3">
                    <a:lumMod val="50000"/>
                  </a:schemeClr>
                </a:solidFill>
              </a:rPr>
              <a:t>• Making sense of candidate CVs</a:t>
            </a:r>
          </a:p>
          <a:p>
            <a:endParaRPr lang="en-US" sz="2600" dirty="0">
              <a:solidFill>
                <a:schemeClr val="accent3">
                  <a:lumMod val="50000"/>
                </a:schemeClr>
              </a:solidFill>
            </a:endParaRPr>
          </a:p>
          <a:p>
            <a:r>
              <a:rPr lang="en-US" sz="2600" dirty="0">
                <a:solidFill>
                  <a:schemeClr val="accent3">
                    <a:lumMod val="50000"/>
                  </a:schemeClr>
                </a:solidFill>
              </a:rPr>
              <a:t>• Knowing that candidates can do the job before you hire them.</a:t>
            </a:r>
            <a:endParaRPr lang="en-IN" sz="2600" dirty="0">
              <a:solidFill>
                <a:schemeClr val="accent3">
                  <a:lumMod val="50000"/>
                </a:schemeClr>
              </a:solidFill>
            </a:endParaRPr>
          </a:p>
        </p:txBody>
      </p:sp>
      <p:pic>
        <p:nvPicPr>
          <p:cNvPr id="4" name="Picture 3">
            <a:extLst>
              <a:ext uri="{FF2B5EF4-FFF2-40B4-BE49-F238E27FC236}">
                <a16:creationId xmlns:a16="http://schemas.microsoft.com/office/drawing/2014/main" id="{F39B8749-B32C-942A-B269-5F7063994C5C}"/>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84466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p:txBody>
          <a:bodyPr>
            <a:normAutofit fontScale="90000"/>
          </a:bodyPr>
          <a:lstStyle/>
          <a:p>
            <a:r>
              <a:rPr lang="en-US" b="1" dirty="0">
                <a:solidFill>
                  <a:srgbClr val="1E6426"/>
                </a:solidFill>
              </a:rPr>
              <a:t>Finalizing model</a:t>
            </a:r>
            <a:br>
              <a:rPr lang="en-US" dirty="0">
                <a:solidFill>
                  <a:srgbClr val="1E6426"/>
                </a:solidFill>
              </a:rPr>
            </a:br>
            <a:br>
              <a:rPr lang="en-US" dirty="0">
                <a:solidFill>
                  <a:srgbClr val="1E6426"/>
                </a:solidFill>
              </a:rPr>
            </a:br>
            <a:r>
              <a:rPr lang="en-US" dirty="0">
                <a:solidFill>
                  <a:srgbClr val="1E6426"/>
                </a:solidFill>
                <a:latin typeface="Bookman Old Style" panose="02050604050505020204" pitchFamily="18" charset="0"/>
              </a:rPr>
              <a:t>from the accuracy , precision, recall,F1_score comparison, we got </a:t>
            </a:r>
            <a:r>
              <a:rPr lang="en-US" b="1" dirty="0">
                <a:solidFill>
                  <a:srgbClr val="1E6426"/>
                </a:solidFill>
                <a:latin typeface="Bookman Old Style" panose="02050604050505020204" pitchFamily="18" charset="0"/>
              </a:rPr>
              <a:t>100% result </a:t>
            </a:r>
            <a:r>
              <a:rPr lang="en-US" dirty="0">
                <a:solidFill>
                  <a:srgbClr val="1E6426"/>
                </a:solidFill>
                <a:latin typeface="Bookman Old Style" panose="02050604050505020204" pitchFamily="18" charset="0"/>
              </a:rPr>
              <a:t>in </a:t>
            </a:r>
            <a:r>
              <a:rPr lang="en-US" b="1" dirty="0">
                <a:solidFill>
                  <a:srgbClr val="1E6426"/>
                </a:solidFill>
                <a:latin typeface="Bookman Old Style" panose="02050604050505020204" pitchFamily="18" charset="0"/>
              </a:rPr>
              <a:t>random forest classifier </a:t>
            </a:r>
            <a:r>
              <a:rPr lang="en-US" dirty="0">
                <a:solidFill>
                  <a:srgbClr val="1E6426"/>
                </a:solidFill>
                <a:latin typeface="Bookman Old Style" panose="02050604050505020204" pitchFamily="18" charset="0"/>
              </a:rPr>
              <a:t>and </a:t>
            </a:r>
            <a:r>
              <a:rPr lang="en-US" b="1" dirty="0">
                <a:solidFill>
                  <a:srgbClr val="1E6426"/>
                </a:solidFill>
                <a:latin typeface="Bookman Old Style" panose="02050604050505020204" pitchFamily="18" charset="0"/>
              </a:rPr>
              <a:t>support vector classifier</a:t>
            </a:r>
            <a:r>
              <a:rPr lang="en-US" dirty="0">
                <a:solidFill>
                  <a:srgbClr val="1E6426"/>
                </a:solidFill>
                <a:latin typeface="Bookman Old Style" panose="02050604050505020204" pitchFamily="18" charset="0"/>
              </a:rPr>
              <a:t>.</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6" name="Picture 5">
            <a:extLst>
              <a:ext uri="{FF2B5EF4-FFF2-40B4-BE49-F238E27FC236}">
                <a16:creationId xmlns:a16="http://schemas.microsoft.com/office/drawing/2014/main" id="{F2390650-7AF9-68CC-A08C-DC362682B06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BD03221-2F05-0596-75E2-139F49D4C21F}"/>
              </a:ext>
            </a:extLst>
          </p:cNvPr>
          <p:cNvSpPr txBox="1"/>
          <p:nvPr/>
        </p:nvSpPr>
        <p:spPr>
          <a:xfrm>
            <a:off x="4135717" y="-67806"/>
            <a:ext cx="5109883" cy="707886"/>
          </a:xfrm>
          <a:prstGeom prst="rect">
            <a:avLst/>
          </a:prstGeom>
          <a:noFill/>
        </p:spPr>
        <p:txBody>
          <a:bodyPr wrap="square" rtlCol="0">
            <a:spAutoFit/>
          </a:bodyPr>
          <a:lstStyle/>
          <a:p>
            <a:r>
              <a:rPr lang="en-US" sz="4000" b="1" dirty="0">
                <a:solidFill>
                  <a:srgbClr val="1E6426"/>
                </a:solidFill>
              </a:rPr>
              <a:t>DEPLOYMENT</a:t>
            </a:r>
            <a:endParaRPr lang="en-IN" sz="4000" b="1" dirty="0">
              <a:solidFill>
                <a:srgbClr val="1E6426"/>
              </a:solidFill>
            </a:endParaRPr>
          </a:p>
        </p:txBody>
      </p:sp>
      <p:pic>
        <p:nvPicPr>
          <p:cNvPr id="21" name="Picture 20">
            <a:extLst>
              <a:ext uri="{FF2B5EF4-FFF2-40B4-BE49-F238E27FC236}">
                <a16:creationId xmlns:a16="http://schemas.microsoft.com/office/drawing/2014/main" id="{8177849A-C002-E9C6-CEB3-BD3752FE68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 name="TextBox 1">
            <a:extLst>
              <a:ext uri="{FF2B5EF4-FFF2-40B4-BE49-F238E27FC236}">
                <a16:creationId xmlns:a16="http://schemas.microsoft.com/office/drawing/2014/main" id="{2D65B167-5A76-4609-B1CC-3D5ACF6F7A86}"/>
              </a:ext>
            </a:extLst>
          </p:cNvPr>
          <p:cNvSpPr txBox="1"/>
          <p:nvPr/>
        </p:nvSpPr>
        <p:spPr>
          <a:xfrm>
            <a:off x="1014207" y="1443318"/>
            <a:ext cx="980682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5">
                    <a:lumMod val="50000"/>
                  </a:schemeClr>
                </a:solidFill>
              </a:rPr>
              <a:t>After model building and Evaluation process, We have deployed the code using “ Streamlit ”.</a:t>
            </a:r>
          </a:p>
          <a:p>
            <a:pPr marL="285750" indent="-285750">
              <a:buFont typeface="Wingdings" panose="05000000000000000000" pitchFamily="2" charset="2"/>
              <a:buChar char="Ø"/>
            </a:pPr>
            <a:r>
              <a:rPr lang="en-US" sz="2400" dirty="0">
                <a:solidFill>
                  <a:schemeClr val="accent5">
                    <a:lumMod val="50000"/>
                  </a:schemeClr>
                </a:solidFill>
              </a:rPr>
              <a:t>We have selected the best model RANDOM FOREST CLASSIFIER and used in our deployment phase</a:t>
            </a:r>
            <a:endParaRPr lang="en-IN" sz="2400" dirty="0">
              <a:solidFill>
                <a:schemeClr val="accent5">
                  <a:lumMod val="50000"/>
                </a:schemeClr>
              </a:solidFill>
            </a:endParaRPr>
          </a:p>
        </p:txBody>
      </p:sp>
    </p:spTree>
    <p:extLst>
      <p:ext uri="{BB962C8B-B14F-4D97-AF65-F5344CB8AC3E}">
        <p14:creationId xmlns:p14="http://schemas.microsoft.com/office/powerpoint/2010/main" val="388745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0ADF1-CC06-0150-0CD4-195AF6C4944A}"/>
              </a:ext>
            </a:extLst>
          </p:cNvPr>
          <p:cNvSpPr>
            <a:spLocks noGrp="1"/>
          </p:cNvSpPr>
          <p:nvPr>
            <p:ph type="sldNum" sz="quarter" idx="12"/>
          </p:nvPr>
        </p:nvSpPr>
        <p:spPr/>
        <p:txBody>
          <a:bodyPr/>
          <a:lstStyle/>
          <a:p>
            <a:fld id="{B5CEABB6-07DC-46E8-9B57-56EC44A396E5}" type="slidenum">
              <a:rPr lang="en-US" smtClean="0"/>
              <a:pPr/>
              <a:t>22</a:t>
            </a:fld>
            <a:endParaRPr lang="en-US" dirty="0"/>
          </a:p>
        </p:txBody>
      </p:sp>
      <p:pic>
        <p:nvPicPr>
          <p:cNvPr id="5" name="Picture 4">
            <a:extLst>
              <a:ext uri="{FF2B5EF4-FFF2-40B4-BE49-F238E27FC236}">
                <a16:creationId xmlns:a16="http://schemas.microsoft.com/office/drawing/2014/main" id="{5BFA625E-C0E0-910C-6E96-FBC462A00D9B}"/>
              </a:ext>
            </a:extLst>
          </p:cNvPr>
          <p:cNvPicPr>
            <a:picLocks noChangeAspect="1"/>
          </p:cNvPicPr>
          <p:nvPr/>
        </p:nvPicPr>
        <p:blipFill>
          <a:blip r:embed="rId2"/>
          <a:stretch>
            <a:fillRect/>
          </a:stretch>
        </p:blipFill>
        <p:spPr>
          <a:xfrm>
            <a:off x="878802" y="965200"/>
            <a:ext cx="10434395" cy="4927600"/>
          </a:xfrm>
          <a:prstGeom prst="rect">
            <a:avLst/>
          </a:prstGeom>
        </p:spPr>
      </p:pic>
      <p:pic>
        <p:nvPicPr>
          <p:cNvPr id="6" name="Picture 5">
            <a:extLst>
              <a:ext uri="{FF2B5EF4-FFF2-40B4-BE49-F238E27FC236}">
                <a16:creationId xmlns:a16="http://schemas.microsoft.com/office/drawing/2014/main" id="{056F7F1F-030C-6176-A506-ACA717391B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8" name="TextBox 7">
            <a:extLst>
              <a:ext uri="{FF2B5EF4-FFF2-40B4-BE49-F238E27FC236}">
                <a16:creationId xmlns:a16="http://schemas.microsoft.com/office/drawing/2014/main" id="{095F72A4-34A1-09B1-B440-406F4CACEF2E}"/>
              </a:ext>
            </a:extLst>
          </p:cNvPr>
          <p:cNvSpPr txBox="1"/>
          <p:nvPr/>
        </p:nvSpPr>
        <p:spPr>
          <a:xfrm>
            <a:off x="4529249" y="-53948"/>
            <a:ext cx="6096000" cy="646331"/>
          </a:xfrm>
          <a:prstGeom prst="rect">
            <a:avLst/>
          </a:prstGeom>
          <a:noFill/>
        </p:spPr>
        <p:txBody>
          <a:bodyPr wrap="square">
            <a:spAutoFit/>
          </a:bodyPr>
          <a:lstStyle/>
          <a:p>
            <a:r>
              <a:rPr lang="en-US" sz="3600" b="1" dirty="0">
                <a:solidFill>
                  <a:srgbClr val="1E6426"/>
                </a:solidFill>
              </a:rPr>
              <a:t>DEPLOYMENT</a:t>
            </a:r>
            <a:endParaRPr lang="en-IN" sz="3600" dirty="0"/>
          </a:p>
        </p:txBody>
      </p:sp>
    </p:spTree>
    <p:extLst>
      <p:ext uri="{BB962C8B-B14F-4D97-AF65-F5344CB8AC3E}">
        <p14:creationId xmlns:p14="http://schemas.microsoft.com/office/powerpoint/2010/main" val="361130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1AB45-8642-D7B0-C356-DE94FD33638B}"/>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
        <p:nvSpPr>
          <p:cNvPr id="6" name="TextBox 5">
            <a:extLst>
              <a:ext uri="{FF2B5EF4-FFF2-40B4-BE49-F238E27FC236}">
                <a16:creationId xmlns:a16="http://schemas.microsoft.com/office/drawing/2014/main" id="{0567E469-F508-17EB-90B0-881A98E580F1}"/>
              </a:ext>
            </a:extLst>
          </p:cNvPr>
          <p:cNvSpPr txBox="1"/>
          <p:nvPr/>
        </p:nvSpPr>
        <p:spPr>
          <a:xfrm>
            <a:off x="822960" y="960119"/>
            <a:ext cx="9816951" cy="4216539"/>
          </a:xfrm>
          <a:prstGeom prst="rect">
            <a:avLst/>
          </a:prstGeom>
          <a:noFill/>
        </p:spPr>
        <p:txBody>
          <a:bodyPr wrap="square">
            <a:spAutoFit/>
          </a:bodyPr>
          <a:lstStyle/>
          <a:p>
            <a:pPr algn="ctr"/>
            <a:r>
              <a:rPr lang="en-US" sz="4000" b="1" dirty="0">
                <a:solidFill>
                  <a:srgbClr val="1E6426"/>
                </a:solidFill>
                <a:latin typeface="+mj-lt"/>
              </a:rPr>
              <a:t>CONCLUSION</a:t>
            </a:r>
            <a:endParaRPr lang="en-US" sz="4000" dirty="0">
              <a:solidFill>
                <a:srgbClr val="1E6426"/>
              </a:solidFill>
            </a:endParaRPr>
          </a:p>
          <a:p>
            <a:endParaRPr lang="en-US" dirty="0">
              <a:solidFill>
                <a:srgbClr val="1E6426"/>
              </a:solidFill>
            </a:endParaRPr>
          </a:p>
          <a:p>
            <a:endParaRPr lang="en-US" dirty="0">
              <a:solidFill>
                <a:srgbClr val="1E6426"/>
              </a:solidFill>
            </a:endParaRPr>
          </a:p>
          <a:p>
            <a:r>
              <a:rPr lang="en-US" sz="3200" dirty="0">
                <a:solidFill>
                  <a:srgbClr val="1E6426"/>
                </a:solidFill>
              </a:rPr>
              <a:t>The concept of classification is grasped by Resume Classification, and classification models have been built using numerous techniques. This resume categorization platform will make the e-recruitment process more efficient and user-friendly. This approach will assist businesses and save time throughout the recruitment process. </a:t>
            </a:r>
          </a:p>
        </p:txBody>
      </p:sp>
      <p:pic>
        <p:nvPicPr>
          <p:cNvPr id="7" name="Picture 6">
            <a:extLst>
              <a:ext uri="{FF2B5EF4-FFF2-40B4-BE49-F238E27FC236}">
                <a16:creationId xmlns:a16="http://schemas.microsoft.com/office/drawing/2014/main" id="{8107D983-0289-D1CD-A0ED-7E8CE189B8F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72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1718" y="1122363"/>
            <a:ext cx="12263718" cy="3001402"/>
          </a:xfrm>
        </p:spPr>
        <p:txBody>
          <a:bodyPr/>
          <a:lstStyle/>
          <a:p>
            <a:r>
              <a:rPr lang="en-US" b="1" dirty="0">
                <a:solidFill>
                  <a:srgbClr val="1E6426"/>
                </a:solidFill>
              </a:rPr>
              <a:t>THANK YOU</a:t>
            </a:r>
          </a:p>
        </p:txBody>
      </p:sp>
      <p:pic>
        <p:nvPicPr>
          <p:cNvPr id="3" name="Picture 2">
            <a:extLst>
              <a:ext uri="{FF2B5EF4-FFF2-40B4-BE49-F238E27FC236}">
                <a16:creationId xmlns:a16="http://schemas.microsoft.com/office/drawing/2014/main" id="{085E96B2-E1E3-3AA3-C88E-5BFD5A225ED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5250" y="304800"/>
            <a:ext cx="8315325" cy="1325880"/>
          </a:xfrm>
        </p:spPr>
        <p:txBody>
          <a:bodyPr>
            <a:normAutofit/>
          </a:bodyPr>
          <a:lstStyle/>
          <a:p>
            <a:r>
              <a:rPr lang="en-ZA" b="1" dirty="0">
                <a:solidFill>
                  <a:srgbClr val="1E6426"/>
                </a:solidFill>
              </a:rPr>
              <a:t>Business Objective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95250" y="1986967"/>
            <a:ext cx="9696450" cy="3657600"/>
          </a:xfrm>
        </p:spPr>
        <p:txBody>
          <a:bodyPr>
            <a:normAutofit/>
          </a:bodyPr>
          <a:lstStyle/>
          <a:p>
            <a:pPr marL="285750" indent="-285750">
              <a:buFont typeface="Arial" panose="020B0604020202020204" pitchFamily="34" charset="0"/>
              <a:buChar char="•"/>
            </a:pPr>
            <a:r>
              <a:rPr lang="en-US" sz="2400" dirty="0">
                <a:solidFill>
                  <a:schemeClr val="accent5">
                    <a:lumMod val="50000"/>
                  </a:schemeClr>
                </a:solidFill>
              </a:rPr>
              <a:t>To Create a Resumes Parser based on Natural Language Processing to extract required information from resumes.</a:t>
            </a:r>
          </a:p>
          <a:p>
            <a:pPr marL="285750" indent="-285750">
              <a:buFont typeface="Arial" panose="020B0604020202020204" pitchFamily="34" charset="0"/>
              <a:buChar char="•"/>
            </a:pPr>
            <a:r>
              <a:rPr lang="en-US" sz="2400" dirty="0">
                <a:solidFill>
                  <a:schemeClr val="accent5">
                    <a:lumMod val="50000"/>
                  </a:schemeClr>
                </a:solidFill>
              </a:rPr>
              <a:t>To make case of selection resumes for recruiter without actually going through each of them.</a:t>
            </a:r>
          </a:p>
          <a:p>
            <a:pPr marL="285750" indent="-285750">
              <a:buFont typeface="Arial" panose="020B0604020202020204" pitchFamily="34" charset="0"/>
              <a:buChar char="•"/>
            </a:pPr>
            <a:r>
              <a:rPr lang="en-US" sz="2400" dirty="0">
                <a:solidFill>
                  <a:schemeClr val="accent5">
                    <a:lumMod val="50000"/>
                  </a:schemeClr>
                </a:solidFill>
              </a:rPr>
              <a:t>To help candidates to find and apply the most suitable job roles form the job. </a:t>
            </a:r>
          </a:p>
        </p:txBody>
      </p:sp>
      <p:pic>
        <p:nvPicPr>
          <p:cNvPr id="4" name="Picture 3">
            <a:extLst>
              <a:ext uri="{FF2B5EF4-FFF2-40B4-BE49-F238E27FC236}">
                <a16:creationId xmlns:a16="http://schemas.microsoft.com/office/drawing/2014/main" id="{1DFF6D1F-BB22-DEFB-277D-0A895CA8D15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14809" y="304800"/>
            <a:ext cx="7681416" cy="1325880"/>
          </a:xfrm>
        </p:spPr>
        <p:txBody>
          <a:bodyPr>
            <a:normAutofit fontScale="90000"/>
          </a:bodyPr>
          <a:lstStyle/>
          <a:p>
            <a:r>
              <a:rPr lang="en-US" b="1" dirty="0">
                <a:solidFill>
                  <a:schemeClr val="accent5">
                    <a:lumMod val="50000"/>
                  </a:schemeClr>
                </a:solidFill>
              </a:rPr>
              <a:t>PROJECT ARCHITECTURE</a:t>
            </a:r>
            <a:br>
              <a:rPr lang="en-US" dirty="0"/>
            </a:br>
            <a:endParaRPr lang="en-US" dirty="0"/>
          </a:p>
        </p:txBody>
      </p:sp>
      <p:sp>
        <p:nvSpPr>
          <p:cNvPr id="40" name="Arrow: Right 39">
            <a:extLst>
              <a:ext uri="{FF2B5EF4-FFF2-40B4-BE49-F238E27FC236}">
                <a16:creationId xmlns:a16="http://schemas.microsoft.com/office/drawing/2014/main" id="{076E4397-46A0-A8E9-509A-41B0D32D8ED9}"/>
              </a:ext>
            </a:extLst>
          </p:cNvPr>
          <p:cNvSpPr/>
          <p:nvPr/>
        </p:nvSpPr>
        <p:spPr>
          <a:xfrm>
            <a:off x="3114675" y="1920797"/>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173BC7C-892B-5AF9-A433-4384A5686EE7}"/>
              </a:ext>
            </a:extLst>
          </p:cNvPr>
          <p:cNvSpPr/>
          <p:nvPr/>
        </p:nvSpPr>
        <p:spPr>
          <a:xfrm>
            <a:off x="4543425" y="1462405"/>
            <a:ext cx="2871629" cy="13692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400" dirty="0">
                <a:solidFill>
                  <a:schemeClr val="tx1"/>
                </a:solidFill>
              </a:rPr>
              <a:t>BUSINESS UNDERSTANDING</a:t>
            </a:r>
          </a:p>
        </p:txBody>
      </p:sp>
      <p:sp>
        <p:nvSpPr>
          <p:cNvPr id="43" name="Arrow: Right 42">
            <a:extLst>
              <a:ext uri="{FF2B5EF4-FFF2-40B4-BE49-F238E27FC236}">
                <a16:creationId xmlns:a16="http://schemas.microsoft.com/office/drawing/2014/main" id="{697D1660-B11E-D15E-580D-FEC187DEAF2D}"/>
              </a:ext>
            </a:extLst>
          </p:cNvPr>
          <p:cNvSpPr/>
          <p:nvPr/>
        </p:nvSpPr>
        <p:spPr>
          <a:xfrm>
            <a:off x="7779511" y="1904737"/>
            <a:ext cx="9784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4" name="Rectangle: Rounded Corners 43">
            <a:extLst>
              <a:ext uri="{FF2B5EF4-FFF2-40B4-BE49-F238E27FC236}">
                <a16:creationId xmlns:a16="http://schemas.microsoft.com/office/drawing/2014/main" id="{CEDFDD5A-81A3-36C4-B29B-650B0FA9DDE3}"/>
              </a:ext>
            </a:extLst>
          </p:cNvPr>
          <p:cNvSpPr/>
          <p:nvPr/>
        </p:nvSpPr>
        <p:spPr>
          <a:xfrm>
            <a:off x="9077105" y="1430285"/>
            <a:ext cx="2981546" cy="15129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solidFill>
                  <a:schemeClr val="tx1"/>
                </a:solidFill>
              </a:rPr>
              <a:t>EXPLORATORY DATA ANALYSIS(EDA)</a:t>
            </a:r>
            <a:endParaRPr lang="en-IN" sz="2400" dirty="0">
              <a:solidFill>
                <a:schemeClr val="tx1"/>
              </a:solidFill>
            </a:endParaRPr>
          </a:p>
        </p:txBody>
      </p:sp>
      <p:sp>
        <p:nvSpPr>
          <p:cNvPr id="45" name="Arrow: Down 44">
            <a:extLst>
              <a:ext uri="{FF2B5EF4-FFF2-40B4-BE49-F238E27FC236}">
                <a16:creationId xmlns:a16="http://schemas.microsoft.com/office/drawing/2014/main" id="{532DD5FC-D14A-6AEC-5DE3-FFF0CED25D54}"/>
              </a:ext>
            </a:extLst>
          </p:cNvPr>
          <p:cNvSpPr/>
          <p:nvPr/>
        </p:nvSpPr>
        <p:spPr>
          <a:xfrm>
            <a:off x="10339848" y="3274706"/>
            <a:ext cx="484632" cy="97840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6" name="Rectangle: Rounded Corners 45">
            <a:extLst>
              <a:ext uri="{FF2B5EF4-FFF2-40B4-BE49-F238E27FC236}">
                <a16:creationId xmlns:a16="http://schemas.microsoft.com/office/drawing/2014/main" id="{89D406E9-5B48-CB84-87A3-A3D4B5CA3269}"/>
              </a:ext>
            </a:extLst>
          </p:cNvPr>
          <p:cNvSpPr/>
          <p:nvPr/>
        </p:nvSpPr>
        <p:spPr>
          <a:xfrm>
            <a:off x="9097335" y="4448960"/>
            <a:ext cx="2981545" cy="129594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solidFill>
                  <a:schemeClr val="tx1"/>
                </a:solidFill>
              </a:rPr>
              <a:t>MODEL SELECTION</a:t>
            </a:r>
            <a:endParaRPr lang="en-IN" sz="2400" dirty="0">
              <a:solidFill>
                <a:schemeClr val="tx1"/>
              </a:solidFill>
            </a:endParaRPr>
          </a:p>
        </p:txBody>
      </p:sp>
      <p:sp>
        <p:nvSpPr>
          <p:cNvPr id="47" name="Arrow: Left 46">
            <a:extLst>
              <a:ext uri="{FF2B5EF4-FFF2-40B4-BE49-F238E27FC236}">
                <a16:creationId xmlns:a16="http://schemas.microsoft.com/office/drawing/2014/main" id="{0959FCF4-7F16-BAF9-1DBC-90D126553056}"/>
              </a:ext>
            </a:extLst>
          </p:cNvPr>
          <p:cNvSpPr/>
          <p:nvPr/>
        </p:nvSpPr>
        <p:spPr>
          <a:xfrm>
            <a:off x="7779511" y="4801878"/>
            <a:ext cx="978408"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0F311794-3827-9ECF-F9E3-2956DBAE98C9}"/>
              </a:ext>
            </a:extLst>
          </p:cNvPr>
          <p:cNvSpPr/>
          <p:nvPr/>
        </p:nvSpPr>
        <p:spPr>
          <a:xfrm>
            <a:off x="4604386" y="4448960"/>
            <a:ext cx="2871629" cy="136929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a:t>FINALIZING MODEL</a:t>
            </a:r>
            <a:endParaRPr lang="en-IN" sz="2800" dirty="0"/>
          </a:p>
        </p:txBody>
      </p:sp>
      <p:pic>
        <p:nvPicPr>
          <p:cNvPr id="49" name="Picture 48">
            <a:extLst>
              <a:ext uri="{FF2B5EF4-FFF2-40B4-BE49-F238E27FC236}">
                <a16:creationId xmlns:a16="http://schemas.microsoft.com/office/drawing/2014/main" id="{69ADFA7E-BFD8-2C5F-20B5-CF18A333528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 name="Rectangle: Rounded Corners 2">
            <a:extLst>
              <a:ext uri="{FF2B5EF4-FFF2-40B4-BE49-F238E27FC236}">
                <a16:creationId xmlns:a16="http://schemas.microsoft.com/office/drawing/2014/main" id="{95466788-5586-BBDB-444C-648B01A585C7}"/>
              </a:ext>
            </a:extLst>
          </p:cNvPr>
          <p:cNvSpPr/>
          <p:nvPr/>
        </p:nvSpPr>
        <p:spPr>
          <a:xfrm>
            <a:off x="295115" y="1430284"/>
            <a:ext cx="2667160" cy="1401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400" dirty="0"/>
              <a:t>COLLECTION OF DATA</a:t>
            </a:r>
          </a:p>
        </p:txBody>
      </p:sp>
      <p:sp>
        <p:nvSpPr>
          <p:cNvPr id="5" name="Rectangle: Rounded Corners 4">
            <a:extLst>
              <a:ext uri="{FF2B5EF4-FFF2-40B4-BE49-F238E27FC236}">
                <a16:creationId xmlns:a16="http://schemas.microsoft.com/office/drawing/2014/main" id="{244AA1B4-4BA0-7F5B-6A39-082F2819390F}"/>
              </a:ext>
            </a:extLst>
          </p:cNvPr>
          <p:cNvSpPr/>
          <p:nvPr/>
        </p:nvSpPr>
        <p:spPr>
          <a:xfrm>
            <a:off x="295115" y="4412283"/>
            <a:ext cx="2760031" cy="136929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800" dirty="0"/>
              <a:t>DEPLOYMENT</a:t>
            </a:r>
          </a:p>
        </p:txBody>
      </p:sp>
      <p:sp>
        <p:nvSpPr>
          <p:cNvPr id="7" name="Arrow: Left 6">
            <a:extLst>
              <a:ext uri="{FF2B5EF4-FFF2-40B4-BE49-F238E27FC236}">
                <a16:creationId xmlns:a16="http://schemas.microsoft.com/office/drawing/2014/main" id="{0901E402-4EB8-D41D-F70C-662FA6F4879B}"/>
              </a:ext>
            </a:extLst>
          </p:cNvPr>
          <p:cNvSpPr/>
          <p:nvPr/>
        </p:nvSpPr>
        <p:spPr>
          <a:xfrm>
            <a:off x="3266017" y="4801878"/>
            <a:ext cx="1109565"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70021" y="137795"/>
            <a:ext cx="6800850" cy="1325880"/>
          </a:xfrm>
        </p:spPr>
        <p:txBody>
          <a:bodyPr/>
          <a:lstStyle/>
          <a:p>
            <a:r>
              <a:rPr lang="en-US" b="1" dirty="0">
                <a:solidFill>
                  <a:srgbClr val="1E6426"/>
                </a:solidFill>
              </a:rPr>
              <a:t>import libraries</a:t>
            </a:r>
          </a:p>
        </p:txBody>
      </p:sp>
      <p:sp>
        <p:nvSpPr>
          <p:cNvPr id="33" name="TextBox 32">
            <a:extLst>
              <a:ext uri="{FF2B5EF4-FFF2-40B4-BE49-F238E27FC236}">
                <a16:creationId xmlns:a16="http://schemas.microsoft.com/office/drawing/2014/main" id="{75FAF010-D906-ECB4-D776-B9955340E926}"/>
              </a:ext>
            </a:extLst>
          </p:cNvPr>
          <p:cNvSpPr txBox="1"/>
          <p:nvPr/>
        </p:nvSpPr>
        <p:spPr>
          <a:xfrm>
            <a:off x="770021" y="1112668"/>
            <a:ext cx="10583779" cy="954107"/>
          </a:xfrm>
          <a:prstGeom prst="rect">
            <a:avLst/>
          </a:prstGeom>
          <a:noFill/>
        </p:spPr>
        <p:txBody>
          <a:bodyPr wrap="square">
            <a:spAutoFit/>
          </a:bodyPr>
          <a:lstStyle/>
          <a:p>
            <a:r>
              <a:rPr lang="en-US" sz="2800" dirty="0">
                <a:solidFill>
                  <a:srgbClr val="1E6426"/>
                </a:solidFill>
              </a:rPr>
              <a:t>We have to first install libraries to work on the import libraries of resume classification dataset.</a:t>
            </a:r>
          </a:p>
        </p:txBody>
      </p:sp>
      <p:sp>
        <p:nvSpPr>
          <p:cNvPr id="37" name="TextBox 36">
            <a:extLst>
              <a:ext uri="{FF2B5EF4-FFF2-40B4-BE49-F238E27FC236}">
                <a16:creationId xmlns:a16="http://schemas.microsoft.com/office/drawing/2014/main" id="{367BB4A2-6FE6-5A6E-3261-F5584BD9A589}"/>
              </a:ext>
            </a:extLst>
          </p:cNvPr>
          <p:cNvSpPr txBox="1"/>
          <p:nvPr/>
        </p:nvSpPr>
        <p:spPr>
          <a:xfrm>
            <a:off x="770022" y="2508306"/>
            <a:ext cx="6800849" cy="3416320"/>
          </a:xfrm>
          <a:prstGeom prst="rect">
            <a:avLst/>
          </a:prstGeom>
          <a:noFill/>
        </p:spPr>
        <p:txBody>
          <a:bodyPr wrap="square">
            <a:spAutoFit/>
          </a:bodyPr>
          <a:lstStyle/>
          <a:p>
            <a:r>
              <a:rPr lang="en-IN" sz="2400" dirty="0">
                <a:solidFill>
                  <a:srgbClr val="1E6426"/>
                </a:solidFill>
                <a:latin typeface="Adobe Fan Heiti Std B" panose="020B0700000000000000" pitchFamily="34" charset="-128"/>
                <a:ea typeface="Adobe Fan Heiti Std B" panose="020B0700000000000000" pitchFamily="34" charset="-128"/>
              </a:rPr>
              <a:t>#!pip install python-doc</a:t>
            </a:r>
          </a:p>
          <a:p>
            <a:r>
              <a:rPr lang="en-IN" sz="2400" dirty="0">
                <a:solidFill>
                  <a:srgbClr val="1E6426"/>
                </a:solidFill>
                <a:latin typeface="Adobe Fan Heiti Std B" panose="020B0700000000000000" pitchFamily="34" charset="-128"/>
                <a:ea typeface="Adobe Fan Heiti Std B" panose="020B0700000000000000" pitchFamily="34" charset="-128"/>
              </a:rPr>
              <a:t>#!python -m pip install docx2txt</a:t>
            </a:r>
          </a:p>
          <a:p>
            <a:r>
              <a:rPr lang="en-IN" sz="2400" dirty="0">
                <a:solidFill>
                  <a:srgbClr val="1E6426"/>
                </a:solidFill>
                <a:latin typeface="Adobe Fan Heiti Std B" panose="020B0700000000000000" pitchFamily="34" charset="-128"/>
                <a:ea typeface="Adobe Fan Heiti Std B" panose="020B0700000000000000" pitchFamily="34" charset="-128"/>
              </a:rPr>
              <a:t>#!pip install textract</a:t>
            </a:r>
          </a:p>
          <a:p>
            <a:r>
              <a:rPr lang="en-IN" sz="2400" dirty="0">
                <a:solidFill>
                  <a:srgbClr val="1E6426"/>
                </a:solidFill>
                <a:latin typeface="Adobe Fan Heiti Std B" panose="020B0700000000000000" pitchFamily="34" charset="-128"/>
                <a:ea typeface="Adobe Fan Heiti Std B" panose="020B0700000000000000" pitchFamily="34" charset="-128"/>
              </a:rPr>
              <a:t>#!pip install python-docx</a:t>
            </a:r>
          </a:p>
          <a:p>
            <a:r>
              <a:rPr lang="en-IN" sz="2400" dirty="0">
                <a:solidFill>
                  <a:srgbClr val="1E6426"/>
                </a:solidFill>
                <a:latin typeface="Adobe Fan Heiti Std B" panose="020B0700000000000000" pitchFamily="34" charset="-128"/>
                <a:ea typeface="Adobe Fan Heiti Std B" panose="020B0700000000000000" pitchFamily="34" charset="-128"/>
              </a:rPr>
              <a:t>#!pip install xgboost</a:t>
            </a:r>
          </a:p>
          <a:p>
            <a:r>
              <a:rPr lang="en-IN" sz="2400" dirty="0">
                <a:solidFill>
                  <a:srgbClr val="1E6426"/>
                </a:solidFill>
                <a:latin typeface="Adobe Fan Heiti Std B" panose="020B0700000000000000" pitchFamily="34" charset="-128"/>
                <a:ea typeface="Adobe Fan Heiti Std B" panose="020B0700000000000000" pitchFamily="34" charset="-128"/>
              </a:rPr>
              <a:t> #!python.exe -m pip install --upgrade pip</a:t>
            </a:r>
          </a:p>
          <a:p>
            <a:r>
              <a:rPr lang="en-IN" sz="2400" dirty="0">
                <a:solidFill>
                  <a:srgbClr val="1E6426"/>
                </a:solidFill>
                <a:latin typeface="Adobe Fan Heiti Std B" panose="020B0700000000000000" pitchFamily="34" charset="-128"/>
                <a:ea typeface="Adobe Fan Heiti Std B" panose="020B0700000000000000" pitchFamily="34" charset="-128"/>
              </a:rPr>
              <a:t>#!pip install docs</a:t>
            </a:r>
          </a:p>
          <a:p>
            <a:r>
              <a:rPr lang="en-US" sz="2400" dirty="0">
                <a:solidFill>
                  <a:srgbClr val="1E6426"/>
                </a:solidFill>
                <a:latin typeface="Adobe Fan Heiti Std B" panose="020B0700000000000000" pitchFamily="34" charset="-128"/>
                <a:ea typeface="Adobe Fan Heiti Std B" panose="020B0700000000000000" pitchFamily="34" charset="-128"/>
              </a:rPr>
              <a:t>#!python -m spacy download </a:t>
            </a:r>
            <a:r>
              <a:rPr lang="en-US" sz="2400" dirty="0" err="1">
                <a:solidFill>
                  <a:srgbClr val="1E6426"/>
                </a:solidFill>
                <a:latin typeface="Adobe Fan Heiti Std B" panose="020B0700000000000000" pitchFamily="34" charset="-128"/>
                <a:ea typeface="Adobe Fan Heiti Std B" panose="020B0700000000000000" pitchFamily="34" charset="-128"/>
              </a:rPr>
              <a:t>en_core_web_trf</a:t>
            </a:r>
            <a:endParaRPr lang="en-US" sz="2400" dirty="0">
              <a:solidFill>
                <a:srgbClr val="1E6426"/>
              </a:solidFill>
              <a:latin typeface="Adobe Fan Heiti Std B" panose="020B0700000000000000" pitchFamily="34" charset="-128"/>
              <a:ea typeface="Adobe Fan Heiti Std B" panose="020B0700000000000000" pitchFamily="34" charset="-128"/>
            </a:endParaRPr>
          </a:p>
          <a:p>
            <a:r>
              <a:rPr lang="en-IN" sz="2400" dirty="0">
                <a:solidFill>
                  <a:srgbClr val="1E6426"/>
                </a:solidFill>
                <a:latin typeface="Adobe Fan Heiti Std B" panose="020B0700000000000000" pitchFamily="34" charset="-128"/>
                <a:ea typeface="Adobe Fan Heiti Std B" panose="020B0700000000000000" pitchFamily="34" charset="-128"/>
              </a:rPr>
              <a:t>#!pip install spacy-transformers</a:t>
            </a:r>
          </a:p>
        </p:txBody>
      </p:sp>
      <p:pic>
        <p:nvPicPr>
          <p:cNvPr id="3" name="Picture 2">
            <a:extLst>
              <a:ext uri="{FF2B5EF4-FFF2-40B4-BE49-F238E27FC236}">
                <a16:creationId xmlns:a16="http://schemas.microsoft.com/office/drawing/2014/main" id="{4E04688E-5CAD-5B6B-0262-D5ED3B3E7B3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C91574E-A6CD-2B7C-42CC-A93C2FBE0296}"/>
              </a:ext>
            </a:extLst>
          </p:cNvPr>
          <p:cNvSpPr>
            <a:spLocks noGrp="1"/>
          </p:cNvSpPr>
          <p:nvPr>
            <p:ph type="body" sz="quarter" idx="13"/>
          </p:nvPr>
        </p:nvSpPr>
        <p:spPr>
          <a:xfrm>
            <a:off x="916154" y="5785552"/>
            <a:ext cx="10359691" cy="748821"/>
          </a:xfrm>
        </p:spPr>
        <p:txBody>
          <a:bodyPr>
            <a:normAutofit fontScale="85000" lnSpcReduction="10000"/>
          </a:bodyPr>
          <a:lstStyle/>
          <a:p>
            <a:pPr marL="457200" indent="-457200">
              <a:buFont typeface="Wingdings" panose="05000000000000000000" pitchFamily="2" charset="2"/>
              <a:buChar char="q"/>
            </a:pPr>
            <a:r>
              <a:rPr lang="en-US" sz="2800" dirty="0">
                <a:solidFill>
                  <a:srgbClr val="1E6426"/>
                </a:solidFill>
              </a:rPr>
              <a:t>We have to import these libraries to work on the resume classification dataset.</a:t>
            </a:r>
          </a:p>
          <a:p>
            <a:endParaRPr lang="en-IN" dirty="0"/>
          </a:p>
        </p:txBody>
      </p:sp>
      <p:pic>
        <p:nvPicPr>
          <p:cNvPr id="13" name="Picture 12">
            <a:extLst>
              <a:ext uri="{FF2B5EF4-FFF2-40B4-BE49-F238E27FC236}">
                <a16:creationId xmlns:a16="http://schemas.microsoft.com/office/drawing/2014/main" id="{322BBE0F-9C3D-CDAB-8571-343212159A6D}"/>
              </a:ext>
            </a:extLst>
          </p:cNvPr>
          <p:cNvPicPr>
            <a:picLocks noChangeAspect="1"/>
          </p:cNvPicPr>
          <p:nvPr/>
        </p:nvPicPr>
        <p:blipFill rotWithShape="1">
          <a:blip r:embed="rId2"/>
          <a:srcRect r="18495"/>
          <a:stretch/>
        </p:blipFill>
        <p:spPr>
          <a:xfrm>
            <a:off x="1333809" y="323627"/>
            <a:ext cx="8715066" cy="5272137"/>
          </a:xfrm>
          <a:prstGeom prst="rect">
            <a:avLst/>
          </a:prstGeom>
        </p:spPr>
      </p:pic>
      <p:pic>
        <p:nvPicPr>
          <p:cNvPr id="14" name="Picture 13">
            <a:extLst>
              <a:ext uri="{FF2B5EF4-FFF2-40B4-BE49-F238E27FC236}">
                <a16:creationId xmlns:a16="http://schemas.microsoft.com/office/drawing/2014/main" id="{CEB44EB0-EE46-D427-DE69-6C4423B7BEEC}"/>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6065" y="532665"/>
            <a:ext cx="6800850" cy="896085"/>
          </a:xfrm>
        </p:spPr>
        <p:txBody>
          <a:bodyPr/>
          <a:lstStyle/>
          <a:p>
            <a:r>
              <a:rPr lang="en-US" b="1" dirty="0">
                <a:solidFill>
                  <a:srgbClr val="1E6426"/>
                </a:solidFill>
              </a:rPr>
              <a:t>DataSet Details</a:t>
            </a:r>
          </a:p>
        </p:txBody>
      </p:sp>
      <p:sp>
        <p:nvSpPr>
          <p:cNvPr id="26" name="TextBox 25">
            <a:extLst>
              <a:ext uri="{FF2B5EF4-FFF2-40B4-BE49-F238E27FC236}">
                <a16:creationId xmlns:a16="http://schemas.microsoft.com/office/drawing/2014/main" id="{589072D3-C868-4265-FA9B-8044B9A601C3}"/>
              </a:ext>
            </a:extLst>
          </p:cNvPr>
          <p:cNvSpPr txBox="1"/>
          <p:nvPr/>
        </p:nvSpPr>
        <p:spPr>
          <a:xfrm>
            <a:off x="170786" y="1428750"/>
            <a:ext cx="11850428" cy="1569660"/>
          </a:xfrm>
          <a:prstGeom prst="rect">
            <a:avLst/>
          </a:prstGeom>
          <a:noFill/>
        </p:spPr>
        <p:txBody>
          <a:bodyPr wrap="square">
            <a:spAutoFit/>
          </a:bodyPr>
          <a:lstStyle/>
          <a:p>
            <a:r>
              <a:rPr lang="en-US" sz="3200" dirty="0">
                <a:solidFill>
                  <a:schemeClr val="accent3">
                    <a:lumMod val="75000"/>
                  </a:schemeClr>
                </a:solidFill>
              </a:rPr>
              <a:t>After Extracting and Modifying the Dataset, given data contains a total of 2 features and 78 rows . By using features we will get the desired resume sample (person) for the software organization/Company. </a:t>
            </a:r>
          </a:p>
        </p:txBody>
      </p:sp>
      <p:pic>
        <p:nvPicPr>
          <p:cNvPr id="27" name="Picture 26">
            <a:extLst>
              <a:ext uri="{FF2B5EF4-FFF2-40B4-BE49-F238E27FC236}">
                <a16:creationId xmlns:a16="http://schemas.microsoft.com/office/drawing/2014/main" id="{9F7A99E4-C689-27DE-BAED-B883F0ACA5A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2" name="Picture 11">
            <a:extLst>
              <a:ext uri="{FF2B5EF4-FFF2-40B4-BE49-F238E27FC236}">
                <a16:creationId xmlns:a16="http://schemas.microsoft.com/office/drawing/2014/main" id="{012230BE-D394-9108-7EDF-F872ED01FB32}"/>
              </a:ext>
            </a:extLst>
          </p:cNvPr>
          <p:cNvPicPr>
            <a:picLocks noChangeAspect="1"/>
          </p:cNvPicPr>
          <p:nvPr/>
        </p:nvPicPr>
        <p:blipFill>
          <a:blip r:embed="rId3"/>
          <a:stretch>
            <a:fillRect/>
          </a:stretch>
        </p:blipFill>
        <p:spPr>
          <a:xfrm>
            <a:off x="3004089" y="2998410"/>
            <a:ext cx="5833889" cy="352312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10C00A5-E779-A4F1-CDE6-ED27177A9FF8}"/>
              </a:ext>
            </a:extLst>
          </p:cNvPr>
          <p:cNvSpPr txBox="1"/>
          <p:nvPr/>
        </p:nvSpPr>
        <p:spPr>
          <a:xfrm>
            <a:off x="2879464" y="628127"/>
            <a:ext cx="6849035" cy="553998"/>
          </a:xfrm>
          <a:prstGeom prst="rect">
            <a:avLst/>
          </a:prstGeom>
          <a:noFill/>
        </p:spPr>
        <p:txBody>
          <a:bodyPr wrap="square" rtlCol="0">
            <a:spAutoFit/>
          </a:bodyPr>
          <a:lstStyle/>
          <a:p>
            <a:r>
              <a:rPr lang="en-IN" sz="3000" b="1" dirty="0">
                <a:solidFill>
                  <a:srgbClr val="1E6426"/>
                </a:solidFill>
                <a:latin typeface="+mj-lt"/>
              </a:rPr>
              <a:t>DATA UNDERSTANDING and EDA</a:t>
            </a:r>
          </a:p>
        </p:txBody>
      </p:sp>
      <p:sp>
        <p:nvSpPr>
          <p:cNvPr id="13" name="TextBox 12">
            <a:extLst>
              <a:ext uri="{FF2B5EF4-FFF2-40B4-BE49-F238E27FC236}">
                <a16:creationId xmlns:a16="http://schemas.microsoft.com/office/drawing/2014/main" id="{26742C9C-F903-C54A-CF1C-4EFC302C6311}"/>
              </a:ext>
            </a:extLst>
          </p:cNvPr>
          <p:cNvSpPr txBox="1"/>
          <p:nvPr/>
        </p:nvSpPr>
        <p:spPr>
          <a:xfrm>
            <a:off x="690880" y="1084729"/>
            <a:ext cx="10810838" cy="5355312"/>
          </a:xfrm>
          <a:prstGeom prst="rect">
            <a:avLst/>
          </a:prstGeom>
          <a:noFill/>
        </p:spPr>
        <p:txBody>
          <a:bodyPr wrap="square" rtlCol="0">
            <a:spAutoFit/>
          </a:bodyPr>
          <a:lstStyle/>
          <a:p>
            <a:r>
              <a:rPr lang="en-IN" dirty="0">
                <a:solidFill>
                  <a:srgbClr val="1E6426"/>
                </a:solidFill>
              </a:rPr>
              <a:t>This dataset is  all about candidate Resumes</a:t>
            </a:r>
          </a:p>
          <a:p>
            <a:r>
              <a:rPr lang="en-IN" b="1" dirty="0">
                <a:solidFill>
                  <a:srgbClr val="1E6426"/>
                </a:solidFill>
              </a:rPr>
              <a:t>BEFORE CLEANING RESUMES</a:t>
            </a:r>
            <a:r>
              <a:rPr lang="en-IN" dirty="0">
                <a:solidFill>
                  <a:srgbClr val="1E6426"/>
                </a:solidFill>
              </a:rPr>
              <a:t> IN DATASET,  There are total </a:t>
            </a:r>
            <a:r>
              <a:rPr lang="en-IN" b="1" dirty="0">
                <a:solidFill>
                  <a:srgbClr val="1E6426"/>
                </a:solidFill>
              </a:rPr>
              <a:t>3,62,913 CHARACTERS </a:t>
            </a:r>
            <a:r>
              <a:rPr lang="en-IN" dirty="0">
                <a:solidFill>
                  <a:srgbClr val="1E6426"/>
                </a:solidFill>
              </a:rPr>
              <a:t>and </a:t>
            </a:r>
            <a:r>
              <a:rPr lang="en-IN" b="1" dirty="0">
                <a:solidFill>
                  <a:srgbClr val="1E6426"/>
                </a:solidFill>
              </a:rPr>
              <a:t>51,305 WORDS </a:t>
            </a:r>
            <a:r>
              <a:rPr lang="en-IN" dirty="0">
                <a:solidFill>
                  <a:srgbClr val="1E6426"/>
                </a:solidFill>
              </a:rPr>
              <a:t>present in Resume i.e.  ‘CV’ column in dataset.</a:t>
            </a:r>
          </a:p>
          <a:p>
            <a:endParaRPr lang="en-IN" dirty="0">
              <a:solidFill>
                <a:srgbClr val="1E6426"/>
              </a:solidFill>
            </a:endParaRPr>
          </a:p>
          <a:p>
            <a:endParaRPr lang="en-IN" dirty="0">
              <a:solidFill>
                <a:srgbClr val="1E6426"/>
              </a:solidFill>
            </a:endParaRPr>
          </a:p>
          <a:p>
            <a:r>
              <a:rPr lang="en-IN" b="1" dirty="0">
                <a:solidFill>
                  <a:srgbClr val="1E6426"/>
                </a:solidFill>
                <a:latin typeface="+mj-lt"/>
              </a:rPr>
              <a:t>CLEANING AND TOKENIZATION:</a:t>
            </a:r>
          </a:p>
          <a:p>
            <a:r>
              <a:rPr lang="en-IN" dirty="0">
                <a:solidFill>
                  <a:srgbClr val="1E6426"/>
                </a:solidFill>
              </a:rPr>
              <a:t>There is Punctuation, Uppercase Characters presents in resume . When working with Text, one of the first step is to vectorize to create a Bag of Words(BOW). This bag will hold information about individual words. Before creating BOW, the text data needs to be cleaned and tokenized. This will prevents the words with different punctuation. By removing punctuation and lowercasing everything we are creating tokens . We will do this using </a:t>
            </a:r>
            <a:r>
              <a:rPr lang="en-IN" b="1" dirty="0">
                <a:solidFill>
                  <a:srgbClr val="1E6426"/>
                </a:solidFill>
              </a:rPr>
              <a:t>REGULAR EXPRESSION TOOL (REGEX)</a:t>
            </a:r>
            <a:r>
              <a:rPr lang="en-IN" dirty="0">
                <a:solidFill>
                  <a:srgbClr val="1E6426"/>
                </a:solidFill>
              </a:rPr>
              <a:t>.</a:t>
            </a:r>
          </a:p>
          <a:p>
            <a:endParaRPr lang="en-IN" dirty="0">
              <a:solidFill>
                <a:srgbClr val="1E6426"/>
              </a:solidFill>
            </a:endParaRPr>
          </a:p>
          <a:p>
            <a:r>
              <a:rPr lang="en-IN" b="1" dirty="0">
                <a:solidFill>
                  <a:srgbClr val="1E6426"/>
                </a:solidFill>
                <a:latin typeface="+mj-lt"/>
              </a:rPr>
              <a:t>REGEX</a:t>
            </a:r>
            <a:r>
              <a:rPr lang="en-IN" dirty="0">
                <a:solidFill>
                  <a:srgbClr val="1E6426"/>
                </a:solidFill>
              </a:rPr>
              <a:t> tool allow us to filter through and pull information from a text document without having to physically read it. </a:t>
            </a:r>
          </a:p>
          <a:p>
            <a:endParaRPr lang="en-IN" dirty="0">
              <a:solidFill>
                <a:srgbClr val="1E6426"/>
              </a:solidFill>
            </a:endParaRPr>
          </a:p>
          <a:p>
            <a:r>
              <a:rPr lang="en-IN" b="1" dirty="0">
                <a:solidFill>
                  <a:srgbClr val="1E6426"/>
                </a:solidFill>
                <a:latin typeface="+mj-lt"/>
              </a:rPr>
              <a:t>REMOVAL OF STOPWORDS:</a:t>
            </a:r>
          </a:p>
          <a:p>
            <a:r>
              <a:rPr lang="en-US" b="0" i="0" dirty="0">
                <a:solidFill>
                  <a:srgbClr val="1E6426"/>
                </a:solidFill>
                <a:effectLst/>
                <a:latin typeface="arial" panose="020B0604020202020204" pitchFamily="34" charset="0"/>
              </a:rPr>
              <a:t>Stopwords are a set of commonly used words in any language. For example, in English, “the”, “is” and “and”, would easily qualify as stopwords.</a:t>
            </a:r>
            <a:endParaRPr lang="en-IN" dirty="0">
              <a:solidFill>
                <a:srgbClr val="1E6426"/>
              </a:solidFill>
            </a:endParaRPr>
          </a:p>
          <a:p>
            <a:endParaRPr lang="en-IN" dirty="0">
              <a:solidFill>
                <a:srgbClr val="1E6426"/>
              </a:solidFill>
            </a:endParaRPr>
          </a:p>
          <a:p>
            <a:endParaRPr lang="en-IN" dirty="0">
              <a:solidFill>
                <a:srgbClr val="1E6426"/>
              </a:solidFill>
            </a:endParaRPr>
          </a:p>
        </p:txBody>
      </p:sp>
    </p:spTree>
    <p:extLst>
      <p:ext uri="{BB962C8B-B14F-4D97-AF65-F5344CB8AC3E}">
        <p14:creationId xmlns:p14="http://schemas.microsoft.com/office/powerpoint/2010/main" val="26830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A89DA97-0674-7FB0-0403-FC5C49B65666}"/>
              </a:ext>
            </a:extLst>
          </p:cNvPr>
          <p:cNvSpPr>
            <a:spLocks noGrp="1"/>
          </p:cNvSpPr>
          <p:nvPr>
            <p:ph type="title"/>
          </p:nvPr>
        </p:nvSpPr>
        <p:spPr>
          <a:xfrm>
            <a:off x="242047" y="510282"/>
            <a:ext cx="9124951" cy="734530"/>
          </a:xfrm>
        </p:spPr>
        <p:txBody>
          <a:bodyPr>
            <a:normAutofit fontScale="90000"/>
          </a:bodyPr>
          <a:lstStyle/>
          <a:p>
            <a:r>
              <a:rPr lang="en-IN" b="1" dirty="0">
                <a:solidFill>
                  <a:srgbClr val="1E6426"/>
                </a:solidFill>
              </a:rPr>
              <a:t>Text pre-processing</a:t>
            </a:r>
            <a:br>
              <a:rPr lang="en-IN" dirty="0"/>
            </a:br>
            <a:endParaRPr lang="en-IN" dirty="0"/>
          </a:p>
        </p:txBody>
      </p:sp>
      <p:pic>
        <p:nvPicPr>
          <p:cNvPr id="2" name="Picture 1">
            <a:extLst>
              <a:ext uri="{FF2B5EF4-FFF2-40B4-BE49-F238E27FC236}">
                <a16:creationId xmlns:a16="http://schemas.microsoft.com/office/drawing/2014/main" id="{464CA94E-F9BF-037B-9319-D39CE92B103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100757" y="0"/>
            <a:ext cx="2143125" cy="609600"/>
          </a:xfrm>
          <a:prstGeom prst="rect">
            <a:avLst/>
          </a:prstGeom>
        </p:spPr>
      </p:pic>
      <p:sp>
        <p:nvSpPr>
          <p:cNvPr id="21" name="TextBox 20">
            <a:extLst>
              <a:ext uri="{FF2B5EF4-FFF2-40B4-BE49-F238E27FC236}">
                <a16:creationId xmlns:a16="http://schemas.microsoft.com/office/drawing/2014/main" id="{B7BE5105-AEDA-498D-A5E8-B563BD9893E9}"/>
              </a:ext>
            </a:extLst>
          </p:cNvPr>
          <p:cNvSpPr txBox="1"/>
          <p:nvPr/>
        </p:nvSpPr>
        <p:spPr>
          <a:xfrm>
            <a:off x="463699" y="1335634"/>
            <a:ext cx="11253171"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1E6426"/>
                </a:solidFill>
                <a:effectLst/>
              </a:rPr>
              <a:t>In NLP, text preprocessing is </a:t>
            </a:r>
            <a:r>
              <a:rPr lang="en-US" sz="2400" b="1" i="0" dirty="0">
                <a:solidFill>
                  <a:srgbClr val="1E6426"/>
                </a:solidFill>
                <a:effectLst/>
              </a:rPr>
              <a:t>the first step in the process of building a model</a:t>
            </a:r>
            <a:r>
              <a:rPr lang="en-US" sz="2400" b="0" i="0" dirty="0">
                <a:solidFill>
                  <a:srgbClr val="1E6426"/>
                </a:solidFill>
                <a:effectLst/>
              </a:rPr>
              <a:t>. The various text preprocessing steps are: Tokenization</a:t>
            </a:r>
            <a:r>
              <a:rPr lang="en-US" sz="2400" dirty="0">
                <a:solidFill>
                  <a:srgbClr val="1E6426"/>
                </a:solidFill>
              </a:rPr>
              <a:t>, Lower casting, Stop words removal, Stemming, Lemmatization. </a:t>
            </a:r>
          </a:p>
          <a:p>
            <a:pPr marL="342900" indent="-342900" algn="l">
              <a:buFont typeface="Arial" panose="020B0604020202020204" pitchFamily="34" charset="0"/>
              <a:buChar char="•"/>
            </a:pPr>
            <a:r>
              <a:rPr lang="en-US" sz="2400" b="0" i="0" dirty="0">
                <a:solidFill>
                  <a:srgbClr val="1E6426"/>
                </a:solidFill>
                <a:effectLst/>
              </a:rPr>
              <a:t>After </a:t>
            </a:r>
            <a:r>
              <a:rPr lang="en-US" sz="2400" dirty="0">
                <a:solidFill>
                  <a:srgbClr val="1E6426"/>
                </a:solidFill>
              </a:rPr>
              <a:t>cleaning whole dataset, Now total 2,95,942 characters and 36,185 words presents in Resumes.</a:t>
            </a:r>
            <a:endParaRPr lang="en-US" sz="2400" b="0" i="0" dirty="0">
              <a:solidFill>
                <a:srgbClr val="1E6426"/>
              </a:solidFill>
              <a:effectLst/>
            </a:endParaRPr>
          </a:p>
        </p:txBody>
      </p:sp>
      <p:sp>
        <p:nvSpPr>
          <p:cNvPr id="25" name="Title 18">
            <a:extLst>
              <a:ext uri="{FF2B5EF4-FFF2-40B4-BE49-F238E27FC236}">
                <a16:creationId xmlns:a16="http://schemas.microsoft.com/office/drawing/2014/main" id="{EFE18993-56D4-0590-B18F-1184EADFBD3A}"/>
              </a:ext>
            </a:extLst>
          </p:cNvPr>
          <p:cNvSpPr txBox="1">
            <a:spLocks/>
          </p:cNvSpPr>
          <p:nvPr/>
        </p:nvSpPr>
        <p:spPr>
          <a:xfrm>
            <a:off x="242046" y="3536033"/>
            <a:ext cx="9124951" cy="73453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IN" sz="3600" dirty="0"/>
              <a:t> </a:t>
            </a:r>
            <a:r>
              <a:rPr lang="en-IN" sz="3600" dirty="0">
                <a:solidFill>
                  <a:srgbClr val="1E6426"/>
                </a:solidFill>
              </a:rPr>
              <a:t>Label Encoder</a:t>
            </a:r>
            <a:endParaRPr lang="en-IN" sz="3600" dirty="0"/>
          </a:p>
        </p:txBody>
      </p:sp>
      <p:sp>
        <p:nvSpPr>
          <p:cNvPr id="28" name="TextBox 27">
            <a:extLst>
              <a:ext uri="{FF2B5EF4-FFF2-40B4-BE49-F238E27FC236}">
                <a16:creationId xmlns:a16="http://schemas.microsoft.com/office/drawing/2014/main" id="{757301AB-6F8B-DBC9-9C04-F8259B800C53}"/>
              </a:ext>
            </a:extLst>
          </p:cNvPr>
          <p:cNvSpPr txBox="1"/>
          <p:nvPr/>
        </p:nvSpPr>
        <p:spPr>
          <a:xfrm>
            <a:off x="582705" y="4197703"/>
            <a:ext cx="9305365" cy="156966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E6426"/>
                </a:solidFill>
                <a:effectLst/>
                <a:latin typeface="+mj-lt"/>
              </a:rPr>
              <a:t>The Label Encoder is class of </a:t>
            </a:r>
            <a:r>
              <a:rPr lang="en-US" sz="2400" dirty="0">
                <a:solidFill>
                  <a:srgbClr val="1E6426"/>
                </a:solidFill>
                <a:latin typeface="+mj-lt"/>
              </a:rPr>
              <a:t>S</a:t>
            </a:r>
            <a:r>
              <a:rPr lang="en-US" sz="2400" b="0" i="0" dirty="0">
                <a:solidFill>
                  <a:srgbClr val="1E6426"/>
                </a:solidFill>
                <a:effectLst/>
                <a:latin typeface="+mj-lt"/>
              </a:rPr>
              <a:t>klearn library and used to convert the data and text data.</a:t>
            </a:r>
          </a:p>
          <a:p>
            <a:pPr marL="342900" indent="-342900">
              <a:buFont typeface="Arial" panose="020B0604020202020204" pitchFamily="34" charset="0"/>
              <a:buChar char="•"/>
            </a:pPr>
            <a:r>
              <a:rPr lang="en-US" sz="2400" b="0" i="0" dirty="0">
                <a:solidFill>
                  <a:srgbClr val="1E6426"/>
                </a:solidFill>
                <a:effectLst/>
                <a:latin typeface="+mj-lt"/>
              </a:rPr>
              <a:t>We apply Label Encoding </a:t>
            </a:r>
            <a:r>
              <a:rPr lang="en-US" sz="2400" dirty="0">
                <a:solidFill>
                  <a:srgbClr val="1E6426"/>
                </a:solidFill>
                <a:latin typeface="+mj-lt"/>
              </a:rPr>
              <a:t>to “Label” feature in dataset and made a separate column named as “</a:t>
            </a:r>
            <a:r>
              <a:rPr lang="en-US" sz="2400" dirty="0" err="1">
                <a:solidFill>
                  <a:srgbClr val="1E6426"/>
                </a:solidFill>
                <a:latin typeface="+mj-lt"/>
              </a:rPr>
              <a:t>Encoded_skill</a:t>
            </a:r>
            <a:r>
              <a:rPr lang="en-US" sz="2400" dirty="0">
                <a:solidFill>
                  <a:srgbClr val="1E6426"/>
                </a:solidFill>
                <a:latin typeface="+mj-lt"/>
              </a:rPr>
              <a:t>”.</a:t>
            </a:r>
            <a:endParaRPr lang="en-US" sz="2400" b="0" i="0" dirty="0">
              <a:solidFill>
                <a:srgbClr val="1E6426"/>
              </a:solidFill>
              <a:effectLst/>
              <a:latin typeface="+mj-lt"/>
            </a:endParaRPr>
          </a:p>
        </p:txBody>
      </p:sp>
    </p:spTree>
    <p:extLst>
      <p:ext uri="{BB962C8B-B14F-4D97-AF65-F5344CB8AC3E}">
        <p14:creationId xmlns:p14="http://schemas.microsoft.com/office/powerpoint/2010/main" val="4609350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Organic</Template>
  <TotalTime>1008</TotalTime>
  <Words>1214</Words>
  <Application>Microsoft Office PowerPoint</Application>
  <PresentationFormat>Widescreen</PresentationFormat>
  <Paragraphs>119</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Adobe Fan Heiti Std B</vt:lpstr>
      <vt:lpstr>Arial</vt:lpstr>
      <vt:lpstr>Arial</vt:lpstr>
      <vt:lpstr>Arial Black</vt:lpstr>
      <vt:lpstr>Avenir Next LT Pro</vt:lpstr>
      <vt:lpstr>Bahnschrift SemiBold</vt:lpstr>
      <vt:lpstr>Bookman Old Style</vt:lpstr>
      <vt:lpstr>Calibri</vt:lpstr>
      <vt:lpstr>Garamond</vt:lpstr>
      <vt:lpstr>Gill Sans MT</vt:lpstr>
      <vt:lpstr>roboto</vt:lpstr>
      <vt:lpstr>Wingdings</vt:lpstr>
      <vt:lpstr>Organic</vt:lpstr>
      <vt:lpstr>RESUME CLASSIFICATION</vt:lpstr>
      <vt:lpstr>Problem Statements</vt:lpstr>
      <vt:lpstr>Business Objective</vt:lpstr>
      <vt:lpstr>PROJECT ARCHITECTURE </vt:lpstr>
      <vt:lpstr>import libraries</vt:lpstr>
      <vt:lpstr>PowerPoint Presentation</vt:lpstr>
      <vt:lpstr>DataSet Details</vt:lpstr>
      <vt:lpstr>PowerPoint Presentation</vt:lpstr>
      <vt:lpstr>Text pre-processing </vt:lpstr>
      <vt:lpstr> Visualization OF DATASET</vt:lpstr>
      <vt:lpstr>PowerPoint Presentation</vt:lpstr>
      <vt:lpstr>Performing A NER (Named entity recognition)(Using Spacy)</vt:lpstr>
      <vt:lpstr>WORDCLOUD</vt:lpstr>
      <vt:lpstr>PowerPoint Presentation</vt:lpstr>
      <vt:lpstr>TFIDF - Term frequency inverse Document Frequency </vt:lpstr>
      <vt:lpstr>PowerPoint Presentation</vt:lpstr>
      <vt:lpstr>ACCURACY SCORE </vt:lpstr>
      <vt:lpstr>PowerPoint Presentation</vt:lpstr>
      <vt:lpstr>PowerPoint Presentation</vt:lpstr>
      <vt:lpstr>Finalizing model  from the accuracy , precision, recall,F1_score comparison, we got 100% result in random forest classifier and support vector classifier.</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akash kadam</dc:creator>
  <cp:lastModifiedBy>ANKIT BANSAL</cp:lastModifiedBy>
  <cp:revision>36</cp:revision>
  <dcterms:created xsi:type="dcterms:W3CDTF">2022-08-19T02:53:30Z</dcterms:created>
  <dcterms:modified xsi:type="dcterms:W3CDTF">2023-07-31T13:45:49Z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