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7" r:id="rId3"/>
    <p:sldId id="326" r:id="rId4"/>
    <p:sldId id="319" r:id="rId5"/>
    <p:sldId id="320" r:id="rId6"/>
    <p:sldId id="321" r:id="rId7"/>
    <p:sldId id="322" r:id="rId8"/>
    <p:sldId id="323" r:id="rId9"/>
    <p:sldId id="3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AE9-1F12-F8BA-0598-BD9B390B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AF551-7643-2D35-856F-52C474140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4748-695E-902A-8305-6D33578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C65C-3363-9434-596D-FE44019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4E0-4798-115D-D287-EAE887F0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0CC6-FC24-9617-034A-DA1A477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0F3F-2B58-02C8-9B98-FE97DC11E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E0EF-0CF9-55CE-67ED-944A19F8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44BB-CE43-EAF5-B1DE-93B30EDE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021B-E530-7509-919A-EB23BA14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0EA8A-AD6C-D38E-A0C3-33C69915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161ED-FC61-E7A3-7520-0768DD22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1171-EFEB-6F50-22FD-6AAEC28A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4E20-9569-51C0-CD8F-782BCC40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C69-300D-C5E1-574D-C4D2B94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4A23-E247-73D5-900C-133E0B46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F2B-1934-428B-A33E-80C1BED1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65EC-7E9A-6DE6-7232-BE3B454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FD50-9C45-1E4A-AE03-3F7FC2A1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FF9B-7368-B316-5D79-F2149EBA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4B7B-CCE3-C186-88BC-5211BC5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29AD-A6D8-2177-A05E-9E76C5FD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2FAE-76DF-59B5-D6FC-9BE08DAE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B7A8-3FD6-AB68-165B-56B80FC7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1B36-CA85-2C61-F403-38D343A1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FCE-0C13-BC18-D045-43BEF318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1DFC-07AC-C7F0-F818-5C899ACB9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ECD2-FDC1-21FE-4A50-69DF0A7A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83B7-ED83-8EE5-7756-41E6CD34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1D65-151E-26D4-B130-DEB4B146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3D73E-4415-DF4D-DE40-BECEEF62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3FA6-D234-A836-DFD7-CF999A6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DCF1-CBC1-9DF0-267F-CF22F05B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9514-DE78-FE20-309A-2EA7E3BE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D181-89B5-BDBF-A8C3-95C37657C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00E7-3796-17EC-5A60-BE0F10BE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86892-F888-02FF-C764-BBFE5025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3B6E-4AB5-CFA3-FD3D-DA5EF3A8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2257E-2513-DCF8-8FA4-336D905E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76BA-7CB9-C2DE-CD4A-B9D402ED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CB3B9-725A-9891-E227-3E92BD1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E95F-AC78-D3C7-D942-C52C512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37697-C415-FF98-CAB4-52919442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46401-505E-B8E1-6844-E54BE843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864A0-0D77-B627-67F9-99C4DCD3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B9DA9-698A-DF87-C814-0CF5395E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0EEB-E4D8-443F-CFF2-739B3C76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3BB-4408-07D1-98CB-BE0A394C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010A0-8B86-087B-8D89-5766E353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D8F8-B6F8-E034-F6B1-E829F19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8AFDB-28D8-DE56-76BD-B3BD4473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F18D-B2B3-2D7A-0FC0-5BFEC42A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86CA-FF84-96C8-71BE-A86740C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68A4-FD8E-B25B-EFB4-C218E31F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394A-5B64-C301-A1FE-D69104A7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A51C-8044-934C-5F9B-25443ED0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784C-87F2-19E4-6EE1-F0F01754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52CE-79D2-495C-10E9-1668E1CF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954D7-0597-65EF-E65C-02E43F1E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43357-7605-B4D1-6CB4-F7FAF6BC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E1FE-D3FD-586D-E010-343990B1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F196-934D-48A5-8CA0-D4AA00CDA1D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5399-D218-6065-BDA8-1865896F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2072-2AF8-4A46-1EDA-AA5D09ACC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E61C-27CD-4C72-922F-C25E3D62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7.tm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1100-2BED-3062-3C06-04A93DB44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4" y="1315960"/>
            <a:ext cx="5805948" cy="1076479"/>
          </a:xfrm>
        </p:spPr>
        <p:txBody>
          <a:bodyPr>
            <a:normAutofit fontScale="90000"/>
          </a:bodyPr>
          <a:lstStyle/>
          <a:p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WebRTC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2CD32-D658-6AD7-04B6-2A0E0343D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445" y="2392439"/>
            <a:ext cx="6085025" cy="2073123"/>
          </a:xfr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anchor="ctr"/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Section. #1 – Getting Started with WebRTC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BC461F-FF07-CFE1-15DC-35ED07B24596}"/>
              </a:ext>
            </a:extLst>
          </p:cNvPr>
          <p:cNvSpPr txBox="1">
            <a:spLocks/>
          </p:cNvSpPr>
          <p:nvPr/>
        </p:nvSpPr>
        <p:spPr>
          <a:xfrm>
            <a:off x="4436084" y="1325048"/>
            <a:ext cx="2500716" cy="53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Step-by-step |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F3F77-3A1D-2F65-BA09-7CDC808F0F8B}"/>
              </a:ext>
            </a:extLst>
          </p:cNvPr>
          <p:cNvGrpSpPr/>
          <p:nvPr/>
        </p:nvGrpSpPr>
        <p:grpSpPr>
          <a:xfrm>
            <a:off x="869567" y="4475675"/>
            <a:ext cx="2453181" cy="369332"/>
            <a:chOff x="869567" y="4475675"/>
            <a:chExt cx="2453181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900953-95E4-A465-2586-39B38D516543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E8D58BD-D818-E0C8-01A5-DB712EE060FC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552F59-78F9-2756-2300-F0295FE9239C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64833F-30CE-3C68-980F-57B5D788F520}"/>
                </a:ext>
              </a:extLst>
            </p:cNvPr>
            <p:cNvSpPr txBox="1"/>
            <p:nvPr/>
          </p:nvSpPr>
          <p:spPr>
            <a:xfrm>
              <a:off x="1013897" y="4475675"/>
              <a:ext cx="2308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is WebRTC?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BB994-908F-4D0A-84F0-37A27CFAAF5A}"/>
              </a:ext>
            </a:extLst>
          </p:cNvPr>
          <p:cNvGrpSpPr/>
          <p:nvPr/>
        </p:nvGrpSpPr>
        <p:grpSpPr>
          <a:xfrm>
            <a:off x="2892776" y="4477165"/>
            <a:ext cx="2453181" cy="369332"/>
            <a:chOff x="869567" y="4475675"/>
            <a:chExt cx="2453181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9604E2-9CBD-4AE4-F2E7-5A9FA5D3A9FB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C66D73-CBCC-0057-A7C1-4BF5BACFAC24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6473C0-D09F-7596-0178-061F1CB2FEB4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5BC351-45B8-C2BE-EACC-1189CB372C8D}"/>
                </a:ext>
              </a:extLst>
            </p:cNvPr>
            <p:cNvSpPr txBox="1"/>
            <p:nvPr/>
          </p:nvSpPr>
          <p:spPr>
            <a:xfrm>
              <a:off x="1013897" y="4475675"/>
              <a:ext cx="2308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How It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E8AD53-4C66-47DC-779B-CC09C3D521B9}"/>
              </a:ext>
            </a:extLst>
          </p:cNvPr>
          <p:cNvGrpSpPr/>
          <p:nvPr/>
        </p:nvGrpSpPr>
        <p:grpSpPr>
          <a:xfrm>
            <a:off x="4624461" y="4477165"/>
            <a:ext cx="2453181" cy="369332"/>
            <a:chOff x="869567" y="4475675"/>
            <a:chExt cx="2453181" cy="3693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747165-3798-AAE6-1B2E-1A20F279C417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074DC1-EB2E-2FEF-9F07-E8E8BB4D51C8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EE2FD5-0779-6C75-640F-A65515298004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F4E114-D815-E858-4F01-E3D89B20D218}"/>
                </a:ext>
              </a:extLst>
            </p:cNvPr>
            <p:cNvSpPr txBox="1"/>
            <p:nvPr/>
          </p:nvSpPr>
          <p:spPr>
            <a:xfrm>
              <a:off x="1013897" y="4475675"/>
              <a:ext cx="2308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Supported Features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C0BFFB-3657-A9B4-85E8-707314B0124C}"/>
              </a:ext>
            </a:extLst>
          </p:cNvPr>
          <p:cNvGrpSpPr/>
          <p:nvPr/>
        </p:nvGrpSpPr>
        <p:grpSpPr>
          <a:xfrm>
            <a:off x="869567" y="4861456"/>
            <a:ext cx="2453181" cy="369332"/>
            <a:chOff x="869567" y="4475675"/>
            <a:chExt cx="2453181" cy="3693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42B408-6499-806F-3232-D3A8F2D22520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C5534D3-0C66-868B-0A25-9426333FA5C9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1A8C1D-0D06-CD56-0780-38305EA7EF69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60D9FA-368B-1636-79A9-08FED06C4B09}"/>
                </a:ext>
              </a:extLst>
            </p:cNvPr>
            <p:cNvSpPr txBox="1"/>
            <p:nvPr/>
          </p:nvSpPr>
          <p:spPr>
            <a:xfrm>
              <a:off x="1013897" y="4475675"/>
              <a:ext cx="2308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Field of Usages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BC994D-4B32-2360-E740-B56E7FFDC789}"/>
              </a:ext>
            </a:extLst>
          </p:cNvPr>
          <p:cNvGrpSpPr/>
          <p:nvPr/>
        </p:nvGrpSpPr>
        <p:grpSpPr>
          <a:xfrm>
            <a:off x="2646542" y="4863167"/>
            <a:ext cx="2918834" cy="369332"/>
            <a:chOff x="869567" y="4475675"/>
            <a:chExt cx="2918834" cy="3693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34B73EB-F9E1-ABD6-F363-37B0965CF972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818363E-CD69-5287-FAA2-CDEF0CF57B9A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C5882CA-BEB9-C77D-9617-0113CCB4D729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CC5241-3461-C82B-46BB-3FCE8C6AF81B}"/>
                </a:ext>
              </a:extLst>
            </p:cNvPr>
            <p:cNvSpPr txBox="1"/>
            <p:nvPr/>
          </p:nvSpPr>
          <p:spPr>
            <a:xfrm>
              <a:off x="1013897" y="4475675"/>
              <a:ext cx="277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Compatible Browsers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65DE3-7E2C-4985-EB14-39940EC05E3E}"/>
              </a:ext>
            </a:extLst>
          </p:cNvPr>
          <p:cNvGrpSpPr/>
          <p:nvPr/>
        </p:nvGrpSpPr>
        <p:grpSpPr>
          <a:xfrm>
            <a:off x="4999399" y="4870694"/>
            <a:ext cx="1696957" cy="369332"/>
            <a:chOff x="869567" y="4475675"/>
            <a:chExt cx="1696957" cy="3693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F768A7-CE95-002B-9E3E-048888AC8921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B03CE6-AEDC-03B8-4EEA-D3BCC6239AFF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C4C45E8-022E-F628-F1A3-0F4833C24F26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0F2E85-D990-C9F7-256C-FE08D98A1527}"/>
                </a:ext>
              </a:extLst>
            </p:cNvPr>
            <p:cNvSpPr txBox="1"/>
            <p:nvPr/>
          </p:nvSpPr>
          <p:spPr>
            <a:xfrm>
              <a:off x="1013898" y="4475675"/>
              <a:ext cx="1552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PeerJS Library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E9AE5A-879C-60C3-38B8-2A64125E9434}"/>
              </a:ext>
            </a:extLst>
          </p:cNvPr>
          <p:cNvGrpSpPr/>
          <p:nvPr/>
        </p:nvGrpSpPr>
        <p:grpSpPr>
          <a:xfrm>
            <a:off x="882445" y="5217754"/>
            <a:ext cx="3313194" cy="369332"/>
            <a:chOff x="869567" y="4475675"/>
            <a:chExt cx="3313194" cy="3693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482D21-9CDE-5316-C48D-29EF6E260441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63110CF-643F-5894-BFD2-088F5FDA91AC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C21A85-0142-F9B7-6134-C34A81EA763D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731DC1-0E50-E9FB-E646-D4EDD2D3A294}"/>
                </a:ext>
              </a:extLst>
            </p:cNvPr>
            <p:cNvSpPr txBox="1"/>
            <p:nvPr/>
          </p:nvSpPr>
          <p:spPr>
            <a:xfrm>
              <a:off x="1013897" y="4475675"/>
              <a:ext cx="316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Video Conference or Chat?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5855E5-5CB9-D805-D559-67017375BAC2}"/>
              </a:ext>
            </a:extLst>
          </p:cNvPr>
          <p:cNvGrpSpPr/>
          <p:nvPr/>
        </p:nvGrpSpPr>
        <p:grpSpPr>
          <a:xfrm>
            <a:off x="3760841" y="5216359"/>
            <a:ext cx="3313194" cy="369332"/>
            <a:chOff x="869567" y="4475675"/>
            <a:chExt cx="3313194" cy="3693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9621EA-5BA5-A0A5-4733-454706766971}"/>
                </a:ext>
              </a:extLst>
            </p:cNvPr>
            <p:cNvGrpSpPr/>
            <p:nvPr/>
          </p:nvGrpSpPr>
          <p:grpSpPr>
            <a:xfrm>
              <a:off x="869567" y="4569495"/>
              <a:ext cx="186502" cy="186502"/>
              <a:chOff x="8562304" y="1837048"/>
              <a:chExt cx="295141" cy="29514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093F4A8-B10E-E492-CF55-3A45ACEBDC91}"/>
                  </a:ext>
                </a:extLst>
              </p:cNvPr>
              <p:cNvSpPr/>
              <p:nvPr/>
            </p:nvSpPr>
            <p:spPr>
              <a:xfrm>
                <a:off x="8562304" y="1837048"/>
                <a:ext cx="295141" cy="295141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81FD871-A9CD-01C8-A388-0154AA4B3121}"/>
                  </a:ext>
                </a:extLst>
              </p:cNvPr>
              <p:cNvSpPr/>
              <p:nvPr/>
            </p:nvSpPr>
            <p:spPr>
              <a:xfrm>
                <a:off x="8646006" y="1928253"/>
                <a:ext cx="144705" cy="14470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6B6671-7D3B-309B-21DD-E0D6373D9B83}"/>
                </a:ext>
              </a:extLst>
            </p:cNvPr>
            <p:cNvSpPr txBox="1"/>
            <p:nvPr/>
          </p:nvSpPr>
          <p:spPr>
            <a:xfrm>
              <a:off x="1013897" y="4475675"/>
              <a:ext cx="316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Why Private Video Conference?</a:t>
              </a:r>
            </a:p>
          </p:txBody>
        </p:sp>
      </p:grpSp>
      <p:sp>
        <p:nvSpPr>
          <p:cNvPr id="50" name="Subtitle 2">
            <a:extLst>
              <a:ext uri="{FF2B5EF4-FFF2-40B4-BE49-F238E27FC236}">
                <a16:creationId xmlns:a16="http://schemas.microsoft.com/office/drawing/2014/main" id="{A4778084-CE2C-A123-124B-07DE2105EEC5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B08C29-090F-B59A-FD7C-FBA068B3CE30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ebuah gambar berisi diagram&#10;&#10;Deskripsi dibuat secara otomatis">
            <a:extLst>
              <a:ext uri="{FF2B5EF4-FFF2-40B4-BE49-F238E27FC236}">
                <a16:creationId xmlns:a16="http://schemas.microsoft.com/office/drawing/2014/main" id="{6D11DC57-EA89-D30A-961B-E1E2AA8C6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6079" r="5153" b="7276"/>
          <a:stretch/>
        </p:blipFill>
        <p:spPr bwMode="auto">
          <a:xfrm>
            <a:off x="7915561" y="2119524"/>
            <a:ext cx="3847367" cy="2835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AE04E7-49A2-44C4-9785-2A91F57F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81" y="3745883"/>
            <a:ext cx="711111" cy="69841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4A5B4-28DA-E58A-8ECA-9B22CA121690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141F94-E0D2-0548-4CDF-17AA52F10BBD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54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5554D3ED-BD18-2F96-B6DE-2AA55C523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1347C6-4078-AF84-FCE6-54B25C55E5B8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E077B9F-CBCB-5336-1314-5256ABD01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8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7634477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 is WebRTC?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4274588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stands for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eal-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ime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omunications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framework that allows user to establish peer-to-peer connections </a:t>
            </a: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over the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internet rapidly with ease.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WebRTC can transfer not only data stream (text, binary), but also in the forms of audio and video stream.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 programming rules (API) are built based on JavaScript programming.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C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 be integrated to any application and device that support Javascript.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 API works on several layers which include media capture, data encoding/decoding, transportation and session management.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68FB52-2ECE-FCAD-DA18-AD4D1DF9858C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C57AD0-5DA5-BF39-E36E-A521077D1DF8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1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3BB21EC3-A840-5AD2-7C71-724DD65D8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7267ED-5E49-0A1F-A091-B41C5CC942D9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3BCDCA-5B8E-F9A5-AC0C-A3A80B76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16" name="Picture 15" descr="Sebuah gambar berisi diagram&#10;&#10;Deskripsi dibuat secara otomatis">
            <a:extLst>
              <a:ext uri="{FF2B5EF4-FFF2-40B4-BE49-F238E27FC236}">
                <a16:creationId xmlns:a16="http://schemas.microsoft.com/office/drawing/2014/main" id="{1BC88805-AF78-F1C2-2C05-6F566BB1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19" y="1970937"/>
            <a:ext cx="3170888" cy="35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9431216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375029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 framework enables peer-to-peer (P2P) data communication.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can be sent directly from the originating device to the recipient without any other intermediary.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600">
              <a:solidFill>
                <a:prstClr val="black"/>
              </a:solidFill>
              <a:latin typeface="Calibri Light" panose="020F03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600">
              <a:solidFill>
                <a:prstClr val="black"/>
              </a:solidFill>
              <a:latin typeface="Calibri Light" panose="020F03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600">
              <a:solidFill>
                <a:prstClr val="black"/>
              </a:solidFill>
              <a:latin typeface="Calibri Light" panose="020F03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600">
              <a:solidFill>
                <a:prstClr val="black"/>
              </a:solidFill>
              <a:latin typeface="Calibri Light" panose="020F03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There’s no need for a programmer to configure how the network operates, because WebRTC is the one that will handle it.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F3B333-C7D0-6119-8E1B-944C45C73AC3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C5F89B-5324-A1E1-2CF0-FD0B4AC2DBD6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0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1D2F411E-E45A-DC14-6835-0D48A9B2F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15C564-63C3-0737-7F86-4A63AC076BDA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3521BBA-4491-DC2C-A0FA-F0486264C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5" name="Picture 4" descr="Sebuah gambar berisi diagram&#10;&#10;Deskripsi dibuat secara otomatis">
            <a:extLst>
              <a:ext uri="{FF2B5EF4-FFF2-40B4-BE49-F238E27FC236}">
                <a16:creationId xmlns:a16="http://schemas.microsoft.com/office/drawing/2014/main" id="{11366854-0E49-9C31-B118-BB6630CC4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 r="3682" b="-1"/>
          <a:stretch/>
        </p:blipFill>
        <p:spPr bwMode="auto">
          <a:xfrm>
            <a:off x="300241" y="2230065"/>
            <a:ext cx="3551754" cy="1650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Sebuah gambar berisi diagram&#10;&#10;Deskripsi dibuat secara otomatis">
            <a:extLst>
              <a:ext uri="{FF2B5EF4-FFF2-40B4-BE49-F238E27FC236}">
                <a16:creationId xmlns:a16="http://schemas.microsoft.com/office/drawing/2014/main" id="{27DA0022-7926-4403-3FBF-B16C6259EE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6079" r="5153" b="7276"/>
          <a:stretch/>
        </p:blipFill>
        <p:spPr bwMode="auto">
          <a:xfrm>
            <a:off x="4901902" y="1622951"/>
            <a:ext cx="4900664" cy="36120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390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7039054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Supported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375029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are a lot of features offered by WebRTC, some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Screen Sharing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which is the ability to show speaker's screen to other members so that the topics presented can be understood more easily.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Screen Recording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the option to capture and save all screen activities so that missed parts of the meeting can be replayed when needed.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File Sharing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it is common in a meeting that some files are needed to be distributed to other participants. For this reason, the feature is very useful for people to get the file instantly.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Text Chat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 service to chat with other meeting members via some kind of text messaging. That way, no sound noise is made which might disturb the meeting.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Microphone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camera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controls,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117FD7-E5EC-7B24-4593-F86E3EE8751D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F4360A-FCB6-FD7B-EC2F-67070683740D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0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26651600-9755-3683-A712-B98D79784A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14DB135-7164-FBE8-420D-EA67CCB690ED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2CCAD1-2659-D4C4-8F2A-D36967AA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3074" name="Picture 2" descr="How WebRTC is Impacting Business Communication Across Industries - Kaleyra">
            <a:extLst>
              <a:ext uri="{FF2B5EF4-FFF2-40B4-BE49-F238E27FC236}">
                <a16:creationId xmlns:a16="http://schemas.microsoft.com/office/drawing/2014/main" id="{D26550E2-DCA2-0359-5089-58E214E5E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35808" r="6059" b="12483"/>
          <a:stretch/>
        </p:blipFill>
        <p:spPr bwMode="auto">
          <a:xfrm>
            <a:off x="4104335" y="2450804"/>
            <a:ext cx="6585153" cy="19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7868393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Field of Usages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375029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 can be implemented for many cases, including: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 marketing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whereas a salesperson can offer their products utilizing non-direct (virtual) negotiations.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Business management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which includes managing strategic plans through online meetings to develop the company and raise the profit.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Medical consultation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getting help from medical experts regarding illnesses or health emergencies so that the patient can be treated quickly without the need to go to hospital and clinic.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Financial service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that is to get direct financial advice from experts through online meetings.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Security surveillance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as such a remote monitoring to implement crime prevention and control.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Learning in distance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which is the ability to conduct online learning without having to come directly to a certain place that might be far away.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Social media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expanding relations that’s unlimited by countries of the world via online meetings.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Play online games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and so 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82685C-0AAE-DC13-BDA9-50D4F3B4FB9D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27AD17-B1D7-890A-FF20-449560B273E4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17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95A58EB5-70CB-7754-45F4-B5BB6FA7F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CB9A46-04F4-E3DE-3159-4C5F73148853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01B5DD-80DE-0DC0-82D7-C67A12AFE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1026" name="Picture 2" descr="How to Make WebRTC Work for Your Business in China? - GoClick China">
            <a:extLst>
              <a:ext uri="{FF2B5EF4-FFF2-40B4-BE49-F238E27FC236}">
                <a16:creationId xmlns:a16="http://schemas.microsoft.com/office/drawing/2014/main" id="{74CB934E-A2DC-B4A0-5DE2-EC9BE44B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32" y="1840034"/>
            <a:ext cx="5686758" cy="3496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822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9431216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Compatible 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375029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WebRTC operates in a browser environment.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It is necessary to choose the right one for the app to run.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Browsers: Google Chrome, Mozilla Firefox and more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D8A19C-FD8C-0931-C8B4-516F5B9A601B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DAA8EC-F087-12B2-BC44-02957858EF52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0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940347FE-BDA5-15A3-5633-796A5C9C55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2ED37-CB9E-E952-CFAA-97A82B25AA46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DB42F00-0DAA-A5AD-280C-82CD185F1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5" name="Gambar 14">
            <a:extLst>
              <a:ext uri="{FF2B5EF4-FFF2-40B4-BE49-F238E27FC236}">
                <a16:creationId xmlns:a16="http://schemas.microsoft.com/office/drawing/2014/main" id="{EC718C0F-0331-8895-9E26-C60E18F7C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08" y="1465957"/>
            <a:ext cx="6116439" cy="3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7634477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PeerJS Warps All WebRTC Capabilities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375029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WebRTC requires specific steps in ordered to be used in the real implementation.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The steps often result unexpected complexities.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 example, establishing a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audio call,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many beginners might struggle to perform such function using only WebRTC API.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Therefore, to simplify things </a:t>
            </a:r>
            <a:r>
              <a:rPr lang="en-US" sz="1600" b="1">
                <a:solidFill>
                  <a:prstClr val="black"/>
                </a:solidFill>
                <a:latin typeface="Calibri Light" panose="020F0302020204030204"/>
              </a:rPr>
              <a:t>peer.js </a:t>
            </a: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is used.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Peer.js is a ready to use framework as that warps all WebRTC capabilities, including for making audio call, data transfter, et.s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4302D-4545-1B21-1A25-514633325C01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750542-9035-64E5-1A62-BC2956E5DDA5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0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DD8A3B64-47E3-22D5-6524-291ED9DA5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095A8D-E10A-5BAA-D204-FD57063ED6CE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1B19ED-1FD1-5BBB-EFE7-A333C688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  <p:pic>
        <p:nvPicPr>
          <p:cNvPr id="2052" name="Picture 4" descr="GitHub - MohamedOthman1/WebRTC-Peerjs-Socket.IO">
            <a:extLst>
              <a:ext uri="{FF2B5EF4-FFF2-40B4-BE49-F238E27FC236}">
                <a16:creationId xmlns:a16="http://schemas.microsoft.com/office/drawing/2014/main" id="{84642B7B-E5D9-DE37-4F18-46DCFE8A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4" y="2211023"/>
            <a:ext cx="5025655" cy="2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6443630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Video Conference or Chat?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4189528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It’s quite difficult to differentiate both apps as they share some similarities, however here are the most significant ones: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Calibri Light" panose="020F0302020204030204"/>
              </a:rPr>
              <a:t>Number of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Connected Users</a:t>
            </a:r>
            <a:endParaRPr lang="en-US" sz="1600">
              <a:solidFill>
                <a:prstClr val="black"/>
              </a:solidFill>
              <a:latin typeface="Calibri Light" panose="020F03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Utilization Fields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Supporting Features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Implementation Cost</a:t>
            </a:r>
          </a:p>
        </p:txBody>
      </p:sp>
      <p:pic>
        <p:nvPicPr>
          <p:cNvPr id="17" name="image4.png">
            <a:extLst>
              <a:ext uri="{FF2B5EF4-FFF2-40B4-BE49-F238E27FC236}">
                <a16:creationId xmlns:a16="http://schemas.microsoft.com/office/drawing/2014/main" id="{AC99A6A8-AA41-A6EF-55E6-D00794E2AD5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38400" y="1906255"/>
            <a:ext cx="5098230" cy="3045490"/>
          </a:xfrm>
          <a:prstGeom prst="rect">
            <a:avLst/>
          </a:prstGeom>
          <a:ln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15B2B1-B7C2-2E58-9862-4EA1C0D5D3BA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774504-253C-3385-4C77-B574FB52F568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3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CED786D4-6930-9750-47F7-31071DF430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F0BF7B-040B-7325-5C2E-89B0FDF5031B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96DFA46-8732-894D-9FD0-922D5951D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8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F31-93B6-5652-C590-CE0078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7730170" cy="675249"/>
          </a:xfrm>
        </p:spPr>
        <p:txBody>
          <a:bodyPr>
            <a:normAutofit/>
          </a:bodyPr>
          <a:lstStyle/>
          <a:p>
            <a:r>
              <a:rPr lang="en-US" sz="3200" b="1" spc="-1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Why Build Private Video Conference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5303-6D18-435A-C517-148E5BB2200B}"/>
              </a:ext>
            </a:extLst>
          </p:cNvPr>
          <p:cNvSpPr/>
          <p:nvPr/>
        </p:nvSpPr>
        <p:spPr>
          <a:xfrm>
            <a:off x="0" y="675249"/>
            <a:ext cx="12192000" cy="6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8560-552A-727F-4B54-7B0BC11A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86713" b="9846"/>
          <a:stretch/>
        </p:blipFill>
        <p:spPr>
          <a:xfrm flipH="1">
            <a:off x="10852443" y="811766"/>
            <a:ext cx="1339556" cy="53709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236E8-81C6-8934-F141-13BCC4F9B6CD}"/>
              </a:ext>
            </a:extLst>
          </p:cNvPr>
          <p:cNvCxnSpPr>
            <a:cxnSpLocks/>
          </p:cNvCxnSpPr>
          <p:nvPr/>
        </p:nvCxnSpPr>
        <p:spPr>
          <a:xfrm flipH="1">
            <a:off x="0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B77EE311-0DCB-F451-5B46-A574F81171FF}"/>
              </a:ext>
            </a:extLst>
          </p:cNvPr>
          <p:cNvSpPr txBox="1">
            <a:spLocks/>
          </p:cNvSpPr>
          <p:nvPr/>
        </p:nvSpPr>
        <p:spPr>
          <a:xfrm>
            <a:off x="0" y="6435967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 WebRTC Tutorial | 2023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DFEF27-C39F-F054-A71D-CB50A9788838}"/>
              </a:ext>
            </a:extLst>
          </p:cNvPr>
          <p:cNvSpPr txBox="1">
            <a:spLocks/>
          </p:cNvSpPr>
          <p:nvPr/>
        </p:nvSpPr>
        <p:spPr>
          <a:xfrm>
            <a:off x="9397219" y="6435968"/>
            <a:ext cx="2794782" cy="42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All Levels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9916-00DC-5C71-C3F4-D9CC37E80E1E}"/>
              </a:ext>
            </a:extLst>
          </p:cNvPr>
          <p:cNvCxnSpPr/>
          <p:nvPr/>
        </p:nvCxnSpPr>
        <p:spPr>
          <a:xfrm flipH="1">
            <a:off x="8581292" y="6404267"/>
            <a:ext cx="361070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94AF-33BF-1DE2-43F4-2DEE15BE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09981"/>
            <a:ext cx="10661357" cy="5372769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000">
                <a:latin typeface="+mj-lt"/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87CFD-578E-5B3C-D8FA-52548043B6AC}"/>
              </a:ext>
            </a:extLst>
          </p:cNvPr>
          <p:cNvSpPr txBox="1">
            <a:spLocks/>
          </p:cNvSpPr>
          <p:nvPr/>
        </p:nvSpPr>
        <p:spPr>
          <a:xfrm>
            <a:off x="191086" y="809981"/>
            <a:ext cx="4465974" cy="5372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Among many objectives, here are the most common targets for building private video conference app: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Easy to Customize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Minimizing Operational Costs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Freedom of Use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Make Profit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Beneficial for People</a:t>
            </a:r>
          </a:p>
        </p:txBody>
      </p:sp>
      <p:pic>
        <p:nvPicPr>
          <p:cNvPr id="17" name="Picture 2" descr="Free vector curiosity search concept illustration">
            <a:extLst>
              <a:ext uri="{FF2B5EF4-FFF2-40B4-BE49-F238E27FC236}">
                <a16:creationId xmlns:a16="http://schemas.microsoft.com/office/drawing/2014/main" id="{4F64A3C5-CF50-053E-7067-ABBEC806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98" y="1303042"/>
            <a:ext cx="4251916" cy="42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D9FC1B3-9FDC-3872-3123-13BDF6BCC95A}"/>
              </a:ext>
            </a:extLst>
          </p:cNvPr>
          <p:cNvGrpSpPr/>
          <p:nvPr/>
        </p:nvGrpSpPr>
        <p:grpSpPr>
          <a:xfrm>
            <a:off x="9591030" y="150199"/>
            <a:ext cx="2530894" cy="443482"/>
            <a:chOff x="9591030" y="97034"/>
            <a:chExt cx="2530894" cy="4434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E02915-1087-DA8C-F027-E1FA1B74FA8C}"/>
                </a:ext>
              </a:extLst>
            </p:cNvPr>
            <p:cNvGrpSpPr/>
            <p:nvPr/>
          </p:nvGrpSpPr>
          <p:grpSpPr>
            <a:xfrm>
              <a:off x="9619064" y="118485"/>
              <a:ext cx="2502860" cy="422031"/>
              <a:chOff x="9511278" y="98474"/>
              <a:chExt cx="2502860" cy="422031"/>
            </a:xfrm>
          </p:grpSpPr>
          <p:pic>
            <p:nvPicPr>
              <p:cNvPr id="33" name="Picture 2" descr="Free vector 14 youtube video social media icon pack">
                <a:extLst>
                  <a:ext uri="{FF2B5EF4-FFF2-40B4-BE49-F238E27FC236}">
                    <a16:creationId xmlns:a16="http://schemas.microsoft.com/office/drawing/2014/main" id="{A034C116-791F-B9F4-5801-6B2CD05665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" t="39732" r="82513" b="41218"/>
              <a:stretch/>
            </p:blipFill>
            <p:spPr bwMode="auto">
              <a:xfrm>
                <a:off x="9511278" y="98474"/>
                <a:ext cx="465947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3EDB743-2685-EAB0-B2CE-F321E980B24A}"/>
                  </a:ext>
                </a:extLst>
              </p:cNvPr>
              <p:cNvSpPr/>
              <p:nvPr/>
            </p:nvSpPr>
            <p:spPr>
              <a:xfrm>
                <a:off x="9791128" y="98474"/>
                <a:ext cx="2223010" cy="422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Rare </a:t>
                </a:r>
                <a:r>
                  <a:rPr kumimoji="0" lang="en-US" sz="2000" b="0" i="0" u="none" strike="noStrike" kern="1200" cap="none" spc="300" normalizeH="0" baseline="0" noProof="0">
                    <a:ln>
                      <a:noFill/>
                    </a:ln>
                    <a:solidFill>
                      <a:srgbClr val="FD6F13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Course</a:t>
                </a:r>
                <a:endParaRPr kumimoji="0" lang="en-US" sz="2000" b="0" i="0" u="none" strike="noStrike" kern="1200" cap="none" spc="30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0978E65-60F1-2B5F-3344-65F4195F0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030" y="97034"/>
              <a:ext cx="421437" cy="42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1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769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Courier New</vt:lpstr>
      <vt:lpstr>Office Theme</vt:lpstr>
      <vt:lpstr>WebRTC Tutorial</vt:lpstr>
      <vt:lpstr>What is WebRTC?</vt:lpstr>
      <vt:lpstr>How It Works</vt:lpstr>
      <vt:lpstr>Supported Features</vt:lpstr>
      <vt:lpstr>Field of Usages</vt:lpstr>
      <vt:lpstr>Compatible Browsers</vt:lpstr>
      <vt:lpstr>PeerJS Warps All WebRTC Capabilities</vt:lpstr>
      <vt:lpstr>Video Conference or Chat?</vt:lpstr>
      <vt:lpstr>Why Build Private Video Conference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Beny Rahman Hakim</dc:creator>
  <cp:lastModifiedBy>Beny Rahman Hakim</cp:lastModifiedBy>
  <cp:revision>164</cp:revision>
  <dcterms:created xsi:type="dcterms:W3CDTF">2023-07-07T08:05:33Z</dcterms:created>
  <dcterms:modified xsi:type="dcterms:W3CDTF">2023-08-19T14:10:24Z</dcterms:modified>
</cp:coreProperties>
</file>