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6858000" cx="12192000"/>
  <p:notesSz cx="6858000" cy="9144000"/>
  <p:embeddedFontLst>
    <p:embeddedFont>
      <p:font typeface="Roboto"/>
      <p:regular r:id="rId72"/>
      <p:bold r:id="rId73"/>
      <p:italic r:id="rId74"/>
      <p:boldItalic r:id="rId75"/>
    </p:embeddedFont>
    <p:embeddedFont>
      <p:font typeface="Tomorrow"/>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0" roundtripDataSignature="AMtx7mjE1gUPeSz1BQRPTalGCwdjpyFl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40C220-6D65-42A7-92E0-DB8C35EE3D13}">
  <a:tblStyle styleId="{A440C220-6D65-42A7-92E0-DB8C35EE3D1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1A193590-745A-4E10-AD55-7E0A8CAB4E66}"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bold.fntdata"/><Relationship Id="rId72" Type="http://schemas.openxmlformats.org/officeDocument/2006/relationships/font" Target="fonts/Roboto-regular.fntdata"/><Relationship Id="rId31" Type="http://schemas.openxmlformats.org/officeDocument/2006/relationships/slide" Target="slides/slide26.xml"/><Relationship Id="rId75" Type="http://schemas.openxmlformats.org/officeDocument/2006/relationships/font" Target="fonts/Roboto-boldItalic.fntdata"/><Relationship Id="rId30" Type="http://schemas.openxmlformats.org/officeDocument/2006/relationships/slide" Target="slides/slide25.xml"/><Relationship Id="rId74" Type="http://schemas.openxmlformats.org/officeDocument/2006/relationships/font" Target="fonts/Roboto-italic.fntdata"/><Relationship Id="rId33" Type="http://schemas.openxmlformats.org/officeDocument/2006/relationships/slide" Target="slides/slide28.xml"/><Relationship Id="rId77" Type="http://schemas.openxmlformats.org/officeDocument/2006/relationships/font" Target="fonts/Tomorrow-bold.fntdata"/><Relationship Id="rId32" Type="http://schemas.openxmlformats.org/officeDocument/2006/relationships/slide" Target="slides/slide27.xml"/><Relationship Id="rId76" Type="http://schemas.openxmlformats.org/officeDocument/2006/relationships/font" Target="fonts/Tomorrow-regular.fntdata"/><Relationship Id="rId35" Type="http://schemas.openxmlformats.org/officeDocument/2006/relationships/slide" Target="slides/slide30.xml"/><Relationship Id="rId79" Type="http://schemas.openxmlformats.org/officeDocument/2006/relationships/font" Target="fonts/Tomorrow-boldItalic.fntdata"/><Relationship Id="rId34" Type="http://schemas.openxmlformats.org/officeDocument/2006/relationships/slide" Target="slides/slide29.xml"/><Relationship Id="rId78" Type="http://schemas.openxmlformats.org/officeDocument/2006/relationships/font" Target="fonts/Tomorrow-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0c9966c87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50c9966c87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a3ce76275_0_4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4a3ce76275_0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0c9966c87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50c9966c87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0c9966c87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50c9966c87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a63231b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4a63231bb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a63231bb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4a63231bb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a3ce76275_0_4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4a3ce76275_0_4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0c9966c87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50c9966c87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a63231bb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4a63231bb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a63231bb2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4a63231bb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899882bc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4899882bc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0c9966c87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50c9966c87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50c9966c87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50c9966c87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0c9966c87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50c9966c87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4a63231bb2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4a63231bb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a63231bb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4a63231bb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4a63231bb2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14a63231bb2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4a63231bb2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4a63231bb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a63231bb2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4a63231bb2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4a63231bb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4a63231bb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a63231bb2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4a63231bb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50c9966c87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50c9966c87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0c9966c87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150c9966c87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0c9966c87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150c9966c87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50c9966c87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50c9966c87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50c9966c87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150c9966c87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4b307c987b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14b307c987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4b307c987b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14b307c987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48a0abddc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148a0abddc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0" name="Google Shape;46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48a0abddc9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148a0abddc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0c9966c8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50c9966c8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48a0abddc9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148a0abddc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7" name="Google Shape;497;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48a0abddc9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148a0abddc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7" name="Google Shape;507;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48a0abddc9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148a0abddc9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48a0abddc9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148a0abddc9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0c9966c87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50c9966c8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0c9966c87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50c9966c8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0c9966c87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50c9966c87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 name="Google Shape;2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
        <p:nvSpPr>
          <p:cNvPr id="104" name="Google Shape;104;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8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2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
        <p:nvSpPr>
          <p:cNvPr id="119" name="Google Shape;119;p2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grpSp>
        <p:nvGrpSpPr>
          <p:cNvPr id="29" name="Google Shape;29;p6"/>
          <p:cNvGrpSpPr/>
          <p:nvPr/>
        </p:nvGrpSpPr>
        <p:grpSpPr>
          <a:xfrm>
            <a:off x="0" y="-8467"/>
            <a:ext cx="12192000" cy="6866467"/>
            <a:chOff x="0" y="-8467"/>
            <a:chExt cx="12192000" cy="6866467"/>
          </a:xfrm>
        </p:grpSpPr>
        <p:cxnSp>
          <p:nvCxnSpPr>
            <p:cNvPr id="30" name="Google Shape;30;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 name="Google Shape;31;p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2" name="Google Shape;32;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2" name="Google Shape;42;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3" name="Google Shape;53;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1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1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p:nvPr>
            <p:ph idx="2" type="pic"/>
          </p:nvPr>
        </p:nvSpPr>
        <p:spPr>
          <a:xfrm>
            <a:off x="677334" y="609600"/>
            <a:ext cx="8596668" cy="3845718"/>
          </a:xfrm>
          <a:prstGeom prst="rect">
            <a:avLst/>
          </a:prstGeom>
          <a:noFill/>
          <a:ln>
            <a:noFill/>
          </a:ln>
        </p:spPr>
      </p:sp>
      <p:sp>
        <p:nvSpPr>
          <p:cNvPr id="86" name="Google Shape;86;p2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4"/>
          <p:cNvGrpSpPr/>
          <p:nvPr/>
        </p:nvGrpSpPr>
        <p:grpSpPr>
          <a:xfrm>
            <a:off x="0" y="-8467"/>
            <a:ext cx="12192000" cy="6866467"/>
            <a:chOff x="0" y="-8467"/>
            <a:chExt cx="12192000" cy="6866467"/>
          </a:xfrm>
        </p:grpSpPr>
        <p:cxnSp>
          <p:nvCxnSpPr>
            <p:cNvPr id="7" name="Google Shape;7;p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 name="Google Shape;20;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9.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Why to Learn Python?</a:t>
            </a:r>
            <a:endParaRPr/>
          </a:p>
        </p:txBody>
      </p:sp>
      <p:sp>
        <p:nvSpPr>
          <p:cNvPr id="144" name="Google Shape;144;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Python is a </a:t>
            </a:r>
            <a:endParaRPr/>
          </a:p>
          <a:p>
            <a:pPr indent="0" lvl="0" marL="0" rtl="0" algn="l">
              <a:lnSpc>
                <a:spcPct val="90000"/>
              </a:lnSpc>
              <a:spcBef>
                <a:spcPts val="1000"/>
              </a:spcBef>
              <a:spcAft>
                <a:spcPts val="0"/>
              </a:spcAft>
              <a:buClr>
                <a:schemeClr val="dk1"/>
              </a:buClr>
              <a:buSzPts val="2800"/>
              <a:buNone/>
            </a:pPr>
            <a:r>
              <a:rPr lang="en-GB"/>
              <a:t>High-level, interpreted, interactive and object-oriented scripting language. Python is designed to be highly readable. It uses English keywords frequently whereas other languages use punctuation, and it has fewer syntactical constructions than other languages.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1600"/>
              </a:spcAft>
              <a:buClr>
                <a:srgbClr val="7030A0"/>
              </a:buClr>
              <a:buSzPts val="3600"/>
              <a:buNone/>
            </a:pPr>
            <a:r>
              <a:rPr b="0" i="0" lang="en-GB" sz="3600" u="sng">
                <a:solidFill>
                  <a:srgbClr val="7030A0"/>
                </a:solidFill>
                <a:latin typeface="Tomorrow"/>
                <a:ea typeface="Tomorrow"/>
                <a:cs typeface="Tomorrow"/>
                <a:sym typeface="Tomorrow"/>
              </a:rPr>
              <a:t>Guido van Rossum </a:t>
            </a:r>
            <a:r>
              <a:rPr b="0" i="0" lang="en-GB">
                <a:solidFill>
                  <a:srgbClr val="000000"/>
                </a:solidFill>
                <a:latin typeface="Tomorrow"/>
                <a:ea typeface="Tomorrow"/>
                <a:cs typeface="Tomorrow"/>
                <a:sym typeface="Tomorrow"/>
              </a:rPr>
              <a:t>was creating python in the 1980s, he made sure to design it to be a general-purpose language. One of the main reasons for the popularity of python would be its simplicity in syntax so that it could be easily read and understood even by the beginner developers also.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50c9966c87_0_36"/>
          <p:cNvSpPr txBox="1"/>
          <p:nvPr>
            <p:ph idx="1" type="body"/>
          </p:nvPr>
        </p:nvSpPr>
        <p:spPr>
          <a:xfrm>
            <a:off x="838200" y="349775"/>
            <a:ext cx="10515600" cy="5826900"/>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1400"/>
              </a:spcBef>
              <a:spcAft>
                <a:spcPts val="0"/>
              </a:spcAft>
              <a:buSzPts val="1280"/>
              <a:buNone/>
            </a:pPr>
            <a:r>
              <a:rPr lang="en-GB" sz="1600">
                <a:solidFill>
                  <a:srgbClr val="610B4B"/>
                </a:solidFill>
                <a:highlight>
                  <a:srgbClr val="FFFFFF"/>
                </a:highlight>
                <a:latin typeface="Arial"/>
                <a:ea typeface="Arial"/>
                <a:cs typeface="Arial"/>
                <a:sym typeface="Arial"/>
              </a:rPr>
              <a:t>9) Enterprise Applications</a:t>
            </a:r>
            <a:endParaRPr sz="16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Python can be used to create applications that can be used within an Enterprise or an Organization. Some real-time applications are OpenERP, Tryton, Picalo, etc.</a:t>
            </a:r>
            <a:endParaRPr sz="1200">
              <a:solidFill>
                <a:srgbClr val="333333"/>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SzPts val="1280"/>
              <a:buNone/>
            </a:pPr>
            <a:r>
              <a:rPr lang="en-GB" sz="1600">
                <a:solidFill>
                  <a:srgbClr val="610B4B"/>
                </a:solidFill>
                <a:highlight>
                  <a:srgbClr val="FFFFFF"/>
                </a:highlight>
                <a:latin typeface="Arial"/>
                <a:ea typeface="Arial"/>
                <a:cs typeface="Arial"/>
                <a:sym typeface="Arial"/>
              </a:rPr>
              <a:t>10) Image Processing Application</a:t>
            </a:r>
            <a:endParaRPr sz="16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Python contains many libraries that are used to work with the image. The image can be manipulated according to our requirements. Some libraries of image processing are given below.</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OpenCV</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Pillow</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SimpleITK</a:t>
            </a:r>
            <a:endParaRPr sz="1200">
              <a:solidFill>
                <a:srgbClr val="000000"/>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In this topic, we have described all types of applications where Python plays an essential role in the development of these applications. In the next tutorial, we will learn more concepts about Python.</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60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Installation of Python</a:t>
            </a:r>
            <a:endParaRPr/>
          </a:p>
        </p:txBody>
      </p:sp>
      <p:sp>
        <p:nvSpPr>
          <p:cNvPr id="199" name="Google Shape;199;p10"/>
          <p:cNvSpPr txBox="1"/>
          <p:nvPr>
            <p:ph idx="1" type="body"/>
          </p:nvPr>
        </p:nvSpPr>
        <p:spPr>
          <a:xfrm>
            <a:off x="548640" y="1539240"/>
            <a:ext cx="10805100" cy="4713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Steps to install on Windows: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Open the official python website www.python.org and click the Download Python button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Follow the on-screen instructions to install with the IDLE editor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Open the command prompt/terminal and check the version using</a:t>
            </a:r>
            <a:endParaRPr/>
          </a:p>
          <a:p>
            <a:pPr indent="-228600" lvl="0" marL="228600" rtl="0" algn="l">
              <a:lnSpc>
                <a:spcPct val="90000"/>
              </a:lnSpc>
              <a:spcBef>
                <a:spcPts val="1000"/>
              </a:spcBef>
              <a:spcAft>
                <a:spcPts val="0"/>
              </a:spcAft>
              <a:buClr>
                <a:schemeClr val="dk1"/>
              </a:buClr>
              <a:buSzPts val="2800"/>
              <a:buChar char="●"/>
            </a:pPr>
            <a:r>
              <a:rPr lang="en-GB"/>
              <a:t>python -V</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idx="1" type="body"/>
          </p:nvPr>
        </p:nvSpPr>
        <p:spPr>
          <a:xfrm>
            <a:off x="1188720" y="243840"/>
            <a:ext cx="10165080" cy="59331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Steps to install on Mac OS X:</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Open the official python website www.python.org and click the Download Python button</a:t>
            </a:r>
            <a:endParaRPr/>
          </a:p>
          <a:p>
            <a:pPr indent="-228600" lvl="0" marL="228600" rtl="0" algn="l">
              <a:lnSpc>
                <a:spcPct val="90000"/>
              </a:lnSpc>
              <a:spcBef>
                <a:spcPts val="1000"/>
              </a:spcBef>
              <a:spcAft>
                <a:spcPts val="0"/>
              </a:spcAft>
              <a:buClr>
                <a:schemeClr val="dk1"/>
              </a:buClr>
              <a:buSzPts val="2800"/>
              <a:buChar char="●"/>
            </a:pPr>
            <a:r>
              <a:rPr lang="en-GB"/>
              <a:t>Follow the on-screen instructions to install with the IDLE editor</a:t>
            </a:r>
            <a:endParaRPr/>
          </a:p>
          <a:p>
            <a:pPr indent="-228600" lvl="0" marL="228600" rtl="0" algn="l">
              <a:lnSpc>
                <a:spcPct val="90000"/>
              </a:lnSpc>
              <a:spcBef>
                <a:spcPts val="1000"/>
              </a:spcBef>
              <a:spcAft>
                <a:spcPts val="0"/>
              </a:spcAft>
              <a:buClr>
                <a:schemeClr val="dk1"/>
              </a:buClr>
              <a:buSzPts val="2800"/>
              <a:buChar char="●"/>
            </a:pPr>
            <a:r>
              <a:rPr lang="en-GB"/>
              <a:t>Open the command prompt/terminal and check the version using</a:t>
            </a:r>
            <a:endParaRPr/>
          </a:p>
          <a:p>
            <a:pPr indent="-228600" lvl="0" marL="228600" rtl="0" algn="l">
              <a:lnSpc>
                <a:spcPct val="90000"/>
              </a:lnSpc>
              <a:spcBef>
                <a:spcPts val="1000"/>
              </a:spcBef>
              <a:spcAft>
                <a:spcPts val="0"/>
              </a:spcAft>
              <a:buClr>
                <a:schemeClr val="dk1"/>
              </a:buClr>
              <a:buSzPts val="2800"/>
              <a:buChar char="●"/>
            </a:pPr>
            <a:r>
              <a:rPr lang="en-GB"/>
              <a:t>python3 -V</a:t>
            </a:r>
            <a:endParaRPr/>
          </a:p>
          <a:p>
            <a:pPr indent="-64135" lvl="0" marL="228600" rtl="0" algn="l">
              <a:lnSpc>
                <a:spcPct val="90000"/>
              </a:lnSpc>
              <a:spcBef>
                <a:spcPts val="1000"/>
              </a:spcBef>
              <a:spcAft>
                <a:spcPts val="0"/>
              </a:spcAft>
              <a:buClr>
                <a:schemeClr val="dk1"/>
              </a:buClr>
              <a:buSzPts val="2800"/>
              <a:buNone/>
            </a:pPr>
            <a:r>
              <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Steps to install on Linux:</a:t>
            </a:r>
            <a:endParaRPr/>
          </a:p>
          <a:p>
            <a:pPr indent="-228600" lvl="0" marL="228600" rtl="0" algn="l">
              <a:lnSpc>
                <a:spcPct val="90000"/>
              </a:lnSpc>
              <a:spcBef>
                <a:spcPts val="1000"/>
              </a:spcBef>
              <a:spcAft>
                <a:spcPts val="0"/>
              </a:spcAft>
              <a:buClr>
                <a:schemeClr val="dk1"/>
              </a:buClr>
              <a:buSzPts val="2800"/>
              <a:buChar char="●"/>
            </a:pPr>
            <a:r>
              <a:rPr lang="en-GB"/>
              <a:t>Ubuntu and various Linux distributions are bundled with python3</a:t>
            </a:r>
            <a:endParaRPr/>
          </a:p>
          <a:p>
            <a:pPr indent="-64135"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4a3ce76275_0_481"/>
          <p:cNvSpPr txBox="1"/>
          <p:nvPr>
            <p:ph idx="1" type="body"/>
          </p:nvPr>
        </p:nvSpPr>
        <p:spPr>
          <a:xfrm>
            <a:off x="838200" y="294275"/>
            <a:ext cx="10515600" cy="5882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920"/>
              <a:buNone/>
            </a:pPr>
            <a:r>
              <a:rPr b="1" lang="en-GB" sz="2400"/>
              <a:t>Working in Python</a:t>
            </a:r>
            <a:endParaRPr b="1" sz="2400"/>
          </a:p>
          <a:p>
            <a:pPr indent="0" lvl="0" marL="0" rtl="0" algn="l">
              <a:spcBef>
                <a:spcPts val="1600"/>
              </a:spcBef>
              <a:spcAft>
                <a:spcPts val="0"/>
              </a:spcAft>
              <a:buSzPts val="1440"/>
              <a:buNone/>
            </a:pPr>
            <a:r>
              <a:rPr lang="en-GB"/>
              <a:t>Once you have Python installed on your system, you are ready to work on it. You can work</a:t>
            </a:r>
            <a:endParaRPr/>
          </a:p>
          <a:p>
            <a:pPr indent="0" lvl="0" marL="0" rtl="0" algn="l">
              <a:spcBef>
                <a:spcPts val="1600"/>
              </a:spcBef>
              <a:spcAft>
                <a:spcPts val="0"/>
              </a:spcAft>
              <a:buSzPts val="1440"/>
              <a:buNone/>
            </a:pPr>
            <a:r>
              <a:rPr lang="en-GB"/>
              <a:t>in Python in two different modes:-</a:t>
            </a:r>
            <a:endParaRPr/>
          </a:p>
          <a:p>
            <a:pPr indent="0" lvl="0" marL="0" rtl="0" algn="l">
              <a:spcBef>
                <a:spcPts val="1600"/>
              </a:spcBef>
              <a:spcAft>
                <a:spcPts val="0"/>
              </a:spcAft>
              <a:buSzPts val="1440"/>
              <a:buNone/>
            </a:pPr>
            <a:r>
              <a:rPr lang="en-GB"/>
              <a:t>a) Interactive Mode: In this mode, you type one command at a time and Python</a:t>
            </a:r>
            <a:endParaRPr/>
          </a:p>
          <a:p>
            <a:pPr indent="0" lvl="0" marL="0" rtl="0" algn="l">
              <a:spcBef>
                <a:spcPts val="1600"/>
              </a:spcBef>
              <a:spcAft>
                <a:spcPts val="0"/>
              </a:spcAft>
              <a:buSzPts val="1440"/>
              <a:buNone/>
            </a:pPr>
            <a:r>
              <a:rPr lang="en-GB"/>
              <a:t>executes the same. Python’s interactive interpreter is also called Python Shell.</a:t>
            </a:r>
            <a:endParaRPr/>
          </a:p>
          <a:p>
            <a:pPr indent="0" lvl="0" marL="0" rtl="0" algn="l">
              <a:spcBef>
                <a:spcPts val="1600"/>
              </a:spcBef>
              <a:spcAft>
                <a:spcPts val="0"/>
              </a:spcAft>
              <a:buSzPts val="1440"/>
              <a:buNone/>
            </a:pPr>
            <a:r>
              <a:t/>
            </a:r>
            <a:endParaRPr/>
          </a:p>
          <a:p>
            <a:pPr indent="0" lvl="0" marL="0" rtl="0" algn="l">
              <a:spcBef>
                <a:spcPts val="1600"/>
              </a:spcBef>
              <a:spcAft>
                <a:spcPts val="0"/>
              </a:spcAft>
              <a:buSzPts val="1440"/>
              <a:buNone/>
            </a:pPr>
            <a:r>
              <a:t/>
            </a:r>
            <a:endParaRPr/>
          </a:p>
          <a:p>
            <a:pPr indent="0" lvl="0" marL="0" rtl="0" algn="l">
              <a:spcBef>
                <a:spcPts val="1600"/>
              </a:spcBef>
              <a:spcAft>
                <a:spcPts val="0"/>
              </a:spcAft>
              <a:buSzPts val="1440"/>
              <a:buNone/>
            </a:pPr>
            <a:r>
              <a:t/>
            </a:r>
            <a:endParaRPr/>
          </a:p>
          <a:p>
            <a:pPr indent="0" lvl="0" marL="0" rtl="0" algn="l">
              <a:spcBef>
                <a:spcPts val="1600"/>
              </a:spcBef>
              <a:spcAft>
                <a:spcPts val="0"/>
              </a:spcAft>
              <a:buSzPts val="1440"/>
              <a:buNone/>
            </a:pPr>
            <a:r>
              <a:rPr lang="en-GB"/>
              <a:t>b) Script Mode: In this mode, we save all our commands in the form of a program file</a:t>
            </a:r>
            <a:endParaRPr/>
          </a:p>
          <a:p>
            <a:pPr indent="0" lvl="0" marL="0" rtl="0" algn="l">
              <a:spcBef>
                <a:spcPts val="1600"/>
              </a:spcBef>
              <a:spcAft>
                <a:spcPts val="0"/>
              </a:spcAft>
              <a:buSzPts val="1440"/>
              <a:buNone/>
            </a:pPr>
            <a:r>
              <a:rPr lang="en-GB"/>
              <a:t>and later run the entire script. After running the script, the whole program gets</a:t>
            </a:r>
            <a:endParaRPr/>
          </a:p>
          <a:p>
            <a:pPr indent="0" lvl="0" marL="0" rtl="0" algn="l">
              <a:spcBef>
                <a:spcPts val="1600"/>
              </a:spcBef>
              <a:spcAft>
                <a:spcPts val="0"/>
              </a:spcAft>
              <a:buSzPts val="1440"/>
              <a:buNone/>
            </a:pPr>
            <a:r>
              <a:rPr lang="en-GB"/>
              <a:t>compiled and you’ll see the overall output.</a:t>
            </a:r>
            <a:endParaRPr/>
          </a:p>
          <a:p>
            <a:pPr indent="0" lvl="0" marL="0" rtl="0" algn="l">
              <a:spcBef>
                <a:spcPts val="1600"/>
              </a:spcBef>
              <a:spcAft>
                <a:spcPts val="1600"/>
              </a:spcAft>
              <a:buSzPts val="1440"/>
              <a:buNone/>
            </a:pPr>
            <a:r>
              <a:t/>
            </a:r>
            <a:endParaRPr/>
          </a:p>
        </p:txBody>
      </p:sp>
      <p:pic>
        <p:nvPicPr>
          <p:cNvPr id="210" name="Google Shape;210;g14a3ce76275_0_481"/>
          <p:cNvPicPr preferRelativeResize="0"/>
          <p:nvPr/>
        </p:nvPicPr>
        <p:blipFill rotWithShape="1">
          <a:blip r:embed="rId3">
            <a:alphaModFix/>
          </a:blip>
          <a:srcRect b="47287" l="0" r="0" t="0"/>
          <a:stretch/>
        </p:blipFill>
        <p:spPr>
          <a:xfrm>
            <a:off x="2939625" y="2623275"/>
            <a:ext cx="4485201" cy="849450"/>
          </a:xfrm>
          <a:prstGeom prst="rect">
            <a:avLst/>
          </a:prstGeom>
          <a:noFill/>
          <a:ln>
            <a:noFill/>
          </a:ln>
        </p:spPr>
      </p:pic>
      <p:pic>
        <p:nvPicPr>
          <p:cNvPr id="211" name="Google Shape;211;g14a3ce76275_0_481"/>
          <p:cNvPicPr preferRelativeResize="0"/>
          <p:nvPr/>
        </p:nvPicPr>
        <p:blipFill rotWithShape="1">
          <a:blip r:embed="rId4">
            <a:alphaModFix/>
          </a:blip>
          <a:srcRect b="53144" l="0" r="0" t="0"/>
          <a:stretch/>
        </p:blipFill>
        <p:spPr>
          <a:xfrm>
            <a:off x="5275150" y="4900618"/>
            <a:ext cx="6343650" cy="162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First Program</a:t>
            </a:r>
            <a:br>
              <a:rPr lang="en-GB"/>
            </a:br>
            <a:endParaRPr/>
          </a:p>
        </p:txBody>
      </p:sp>
      <p:sp>
        <p:nvSpPr>
          <p:cNvPr id="217" name="Google Shape;217;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Name=‘Akash’</a:t>
            </a:r>
            <a:endParaRPr/>
          </a:p>
          <a:p>
            <a:pPr indent="0" lvl="0" marL="0" rtl="0" algn="l">
              <a:lnSpc>
                <a:spcPct val="90000"/>
              </a:lnSpc>
              <a:spcBef>
                <a:spcPts val="1000"/>
              </a:spcBef>
              <a:spcAft>
                <a:spcPts val="1600"/>
              </a:spcAft>
              <a:buClr>
                <a:schemeClr val="dk1"/>
              </a:buClr>
              <a:buSzPts val="2800"/>
              <a:buNone/>
            </a:pPr>
            <a:r>
              <a:rPr lang="en-GB"/>
              <a:t>Print(Name)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5"/>
          <p:cNvSpPr txBox="1"/>
          <p:nvPr>
            <p:ph idx="1" type="body"/>
          </p:nvPr>
        </p:nvSpPr>
        <p:spPr>
          <a:xfrm>
            <a:off x="721360" y="508000"/>
            <a:ext cx="10632440" cy="5668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Multiline Statements</a:t>
            </a:r>
            <a:endParaRPr/>
          </a:p>
          <a:p>
            <a:pPr indent="0" lvl="0" marL="0" rtl="0" algn="l">
              <a:lnSpc>
                <a:spcPct val="90000"/>
              </a:lnSpc>
              <a:spcBef>
                <a:spcPts val="1000"/>
              </a:spcBef>
              <a:spcAft>
                <a:spcPts val="0"/>
              </a:spcAft>
              <a:buClr>
                <a:schemeClr val="dk1"/>
              </a:buClr>
              <a:buSzPts val="2800"/>
              <a:buNone/>
            </a:pPr>
            <a:r>
              <a:t/>
            </a:r>
            <a:endParaRPr/>
          </a:p>
          <a:p>
            <a:pPr indent="-190500" lvl="0" marL="228600" rtl="0" algn="l">
              <a:lnSpc>
                <a:spcPct val="156250"/>
              </a:lnSpc>
              <a:spcBef>
                <a:spcPts val="30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name = </a:t>
            </a:r>
            <a:r>
              <a:rPr lang="en-GB" sz="1200">
                <a:solidFill>
                  <a:srgbClr val="0000FF"/>
                </a:solidFill>
                <a:latin typeface="Roboto"/>
                <a:ea typeface="Roboto"/>
                <a:cs typeface="Roboto"/>
                <a:sym typeface="Roboto"/>
              </a:rPr>
              <a:t>"Andrew Venis"</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190500" lvl="0" marL="228600" rtl="0" algn="l">
              <a:lnSpc>
                <a:spcPct val="15625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branch = </a:t>
            </a:r>
            <a:r>
              <a:rPr lang="en-GB" sz="1200">
                <a:solidFill>
                  <a:srgbClr val="0000FF"/>
                </a:solidFill>
                <a:latin typeface="Roboto"/>
                <a:ea typeface="Roboto"/>
                <a:cs typeface="Roboto"/>
                <a:sym typeface="Roboto"/>
              </a:rPr>
              <a:t>"Computer Science"</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190500" lvl="0" marL="228600" rtl="0" algn="l">
              <a:lnSpc>
                <a:spcPct val="15625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age = </a:t>
            </a:r>
            <a:r>
              <a:rPr lang="en-GB" sz="1200">
                <a:solidFill>
                  <a:srgbClr val="0000FF"/>
                </a:solidFill>
                <a:latin typeface="Roboto"/>
                <a:ea typeface="Roboto"/>
                <a:cs typeface="Roboto"/>
                <a:sym typeface="Roboto"/>
              </a:rPr>
              <a:t>"25"</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190500" lvl="0" marL="228600" rtl="0" algn="l">
              <a:lnSpc>
                <a:spcPct val="156250"/>
              </a:lnSpc>
              <a:spcBef>
                <a:spcPts val="0"/>
              </a:spcBef>
              <a:spcAft>
                <a:spcPts val="0"/>
              </a:spcAft>
              <a:buClr>
                <a:srgbClr val="000000"/>
              </a:buClr>
              <a:buSzPts val="1200"/>
              <a:buFont typeface="Roboto"/>
              <a:buChar char="●"/>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a:t>
            </a:r>
            <a:r>
              <a:rPr lang="en-GB" sz="1200">
                <a:solidFill>
                  <a:srgbClr val="0000FF"/>
                </a:solidFill>
                <a:latin typeface="Roboto"/>
                <a:ea typeface="Roboto"/>
                <a:cs typeface="Roboto"/>
                <a:sym typeface="Roboto"/>
              </a:rPr>
              <a:t>"My name is: "</a:t>
            </a:r>
            <a:r>
              <a:rPr lang="en-GB" sz="1200">
                <a:solidFill>
                  <a:srgbClr val="000000"/>
                </a:solidFill>
                <a:latin typeface="Roboto"/>
                <a:ea typeface="Roboto"/>
                <a:cs typeface="Roboto"/>
                <a:sym typeface="Roboto"/>
              </a:rPr>
              <a:t>, name, )  </a:t>
            </a:r>
            <a:endParaRPr sz="1200">
              <a:solidFill>
                <a:srgbClr val="000000"/>
              </a:solidFill>
              <a:latin typeface="Roboto"/>
              <a:ea typeface="Roboto"/>
              <a:cs typeface="Roboto"/>
              <a:sym typeface="Roboto"/>
            </a:endParaRPr>
          </a:p>
          <a:p>
            <a:pPr indent="-190500" lvl="0" marL="228600" rtl="0" algn="l">
              <a:lnSpc>
                <a:spcPct val="156250"/>
              </a:lnSpc>
              <a:spcBef>
                <a:spcPts val="0"/>
              </a:spcBef>
              <a:spcAft>
                <a:spcPts val="0"/>
              </a:spcAft>
              <a:buClr>
                <a:srgbClr val="000000"/>
              </a:buClr>
              <a:buSzPts val="1200"/>
              <a:buFont typeface="Roboto"/>
              <a:buChar char="●"/>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a:t>
            </a:r>
            <a:r>
              <a:rPr lang="en-GB" sz="1200">
                <a:solidFill>
                  <a:srgbClr val="0000FF"/>
                </a:solidFill>
                <a:latin typeface="Roboto"/>
                <a:ea typeface="Roboto"/>
                <a:cs typeface="Roboto"/>
                <a:sym typeface="Roboto"/>
              </a:rPr>
              <a:t>"My age is: "</a:t>
            </a:r>
            <a:r>
              <a:rPr lang="en-GB" sz="1200">
                <a:solidFill>
                  <a:srgbClr val="000000"/>
                </a:solidFill>
                <a:latin typeface="Roboto"/>
                <a:ea typeface="Roboto"/>
                <a:cs typeface="Roboto"/>
                <a:sym typeface="Roboto"/>
              </a:rPr>
              <a:t>, age)  </a:t>
            </a:r>
            <a:endParaRPr sz="1200">
              <a:solidFill>
                <a:srgbClr val="000000"/>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The end of a statement in python is denoted with a newline character (‘\n’).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1600"/>
              </a:spcAft>
              <a:buClr>
                <a:schemeClr val="dk1"/>
              </a:buClr>
              <a:buSzPts val="2800"/>
              <a:buChar char="●"/>
            </a:pPr>
            <a:r>
              <a:rPr lang="en-GB"/>
              <a:t>But if we wish to continue our statement we can do so with the line continuation character(\).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idx="1" type="body"/>
          </p:nvPr>
        </p:nvSpPr>
        <p:spPr>
          <a:xfrm>
            <a:off x="680720" y="508000"/>
            <a:ext cx="10673080" cy="5668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Comments in Python</a:t>
            </a:r>
            <a:endParaRPr/>
          </a:p>
          <a:p>
            <a:pPr indent="-228600" lvl="0" marL="228600" rtl="0" algn="l">
              <a:lnSpc>
                <a:spcPct val="90000"/>
              </a:lnSpc>
              <a:spcBef>
                <a:spcPts val="1000"/>
              </a:spcBef>
              <a:spcAft>
                <a:spcPts val="0"/>
              </a:spcAft>
              <a:buClr>
                <a:schemeClr val="dk1"/>
              </a:buClr>
              <a:buSzPts val="2800"/>
              <a:buChar char="●"/>
            </a:pPr>
            <a:r>
              <a:rPr lang="en-GB"/>
              <a:t>Comments play a vital role in developing programs as they help by providing information to the reader to understand the source code developed by the developer. These are lines or statements that explain a particular logic or part of the code. </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There are two types of comments that can be provided in programming</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Single line comments</a:t>
            </a:r>
            <a:endParaRPr/>
          </a:p>
          <a:p>
            <a:pPr indent="-64135" lvl="0" marL="228600" rtl="0" algn="l">
              <a:lnSpc>
                <a:spcPct val="90000"/>
              </a:lnSpc>
              <a:spcBef>
                <a:spcPts val="1000"/>
              </a:spcBef>
              <a:spcAft>
                <a:spcPts val="0"/>
              </a:spcAft>
              <a:buClr>
                <a:schemeClr val="dk1"/>
              </a:buClr>
              <a:buSzPts val="2800"/>
              <a:buNone/>
            </a:pPr>
            <a:r>
              <a:rPr lang="en-GB" sz="1150">
                <a:solidFill>
                  <a:srgbClr val="008000"/>
                </a:solidFill>
                <a:highlight>
                  <a:srgbClr val="FFFFFF"/>
                </a:highlight>
                <a:latin typeface="Courier New"/>
                <a:ea typeface="Courier New"/>
                <a:cs typeface="Courier New"/>
                <a:sym typeface="Courier New"/>
              </a:rPr>
              <a:t>#This is a comment</a:t>
            </a:r>
            <a:endParaRPr sz="1150">
              <a:solidFill>
                <a:srgbClr val="008000"/>
              </a:solidFill>
              <a:highlight>
                <a:srgbClr val="FFFFFF"/>
              </a:highlight>
              <a:latin typeface="Courier New"/>
              <a:ea typeface="Courier New"/>
              <a:cs typeface="Courier New"/>
              <a:sym typeface="Courier New"/>
            </a:endParaRPr>
          </a:p>
          <a:p>
            <a:pPr indent="-64135" lvl="0" marL="228600" rtl="0" algn="l">
              <a:lnSpc>
                <a:spcPct val="90000"/>
              </a:lnSpc>
              <a:spcBef>
                <a:spcPts val="1000"/>
              </a:spcBef>
              <a:spcAft>
                <a:spcPts val="0"/>
              </a:spcAft>
              <a:buClr>
                <a:schemeClr val="dk1"/>
              </a:buClr>
              <a:buSzPts val="2800"/>
              <a:buNone/>
            </a:pPr>
            <a:r>
              <a:t/>
            </a:r>
            <a:endParaRPr sz="1150">
              <a:solidFill>
                <a:srgbClr val="008000"/>
              </a:solidFill>
              <a:highlight>
                <a:srgbClr val="FFFFFF"/>
              </a:highlight>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800"/>
              <a:buChar char="●"/>
            </a:pPr>
            <a:r>
              <a:rPr lang="en-GB"/>
              <a:t>Multiple line comments</a:t>
            </a:r>
            <a:endParaRPr/>
          </a:p>
          <a:p>
            <a:pPr indent="-228600" lvl="1" marL="685800" rtl="0" algn="l">
              <a:lnSpc>
                <a:spcPct val="90000"/>
              </a:lnSpc>
              <a:spcBef>
                <a:spcPts val="1600"/>
              </a:spcBef>
              <a:spcAft>
                <a:spcPts val="0"/>
              </a:spcAft>
              <a:buSzPts val="1800"/>
              <a:buChar char="○"/>
            </a:pPr>
            <a:r>
              <a:rPr lang="en-GB" sz="1150">
                <a:solidFill>
                  <a:srgbClr val="A52A2A"/>
                </a:solidFill>
                <a:highlight>
                  <a:srgbClr val="FFFFFF"/>
                </a:highlight>
                <a:latin typeface="Courier New"/>
                <a:ea typeface="Courier New"/>
                <a:cs typeface="Courier New"/>
                <a:sym typeface="Courier New"/>
              </a:rPr>
              <a:t>"""</a:t>
            </a:r>
            <a:endParaRPr sz="1150">
              <a:solidFill>
                <a:srgbClr val="A52A2A"/>
              </a:solidFill>
              <a:highlight>
                <a:srgbClr val="FFFFFF"/>
              </a:highlight>
              <a:latin typeface="Courier New"/>
              <a:ea typeface="Courier New"/>
              <a:cs typeface="Courier New"/>
              <a:sym typeface="Courier New"/>
            </a:endParaRPr>
          </a:p>
          <a:p>
            <a:pPr indent="-228600" lvl="1" marL="685800" rtl="0" algn="l">
              <a:lnSpc>
                <a:spcPct val="90000"/>
              </a:lnSpc>
              <a:spcBef>
                <a:spcPts val="1600"/>
              </a:spcBef>
              <a:spcAft>
                <a:spcPts val="0"/>
              </a:spcAft>
              <a:buSzPts val="1800"/>
              <a:buChar char="○"/>
            </a:pPr>
            <a:r>
              <a:rPr lang="en-GB" sz="1150">
                <a:solidFill>
                  <a:srgbClr val="A52A2A"/>
                </a:solidFill>
                <a:highlight>
                  <a:srgbClr val="FFFFFF"/>
                </a:highlight>
                <a:latin typeface="Courier New"/>
                <a:ea typeface="Courier New"/>
                <a:cs typeface="Courier New"/>
                <a:sym typeface="Courier New"/>
              </a:rPr>
              <a:t>This is a comment</a:t>
            </a:r>
            <a:endParaRPr sz="1150">
              <a:solidFill>
                <a:srgbClr val="A52A2A"/>
              </a:solidFill>
              <a:highlight>
                <a:srgbClr val="FFFFFF"/>
              </a:highlight>
              <a:latin typeface="Courier New"/>
              <a:ea typeface="Courier New"/>
              <a:cs typeface="Courier New"/>
              <a:sym typeface="Courier New"/>
            </a:endParaRPr>
          </a:p>
          <a:p>
            <a:pPr indent="-228600" lvl="1" marL="685800" rtl="0" algn="l">
              <a:lnSpc>
                <a:spcPct val="90000"/>
              </a:lnSpc>
              <a:spcBef>
                <a:spcPts val="1600"/>
              </a:spcBef>
              <a:spcAft>
                <a:spcPts val="0"/>
              </a:spcAft>
              <a:buSzPts val="1800"/>
              <a:buChar char="○"/>
            </a:pPr>
            <a:r>
              <a:rPr lang="en-GB" sz="1150">
                <a:solidFill>
                  <a:srgbClr val="A52A2A"/>
                </a:solidFill>
                <a:highlight>
                  <a:srgbClr val="FFFFFF"/>
                </a:highlight>
                <a:latin typeface="Courier New"/>
                <a:ea typeface="Courier New"/>
                <a:cs typeface="Courier New"/>
                <a:sym typeface="Courier New"/>
              </a:rPr>
              <a:t>written in</a:t>
            </a:r>
            <a:endParaRPr sz="1150">
              <a:solidFill>
                <a:srgbClr val="A52A2A"/>
              </a:solidFill>
              <a:highlight>
                <a:srgbClr val="FFFFFF"/>
              </a:highlight>
              <a:latin typeface="Courier New"/>
              <a:ea typeface="Courier New"/>
              <a:cs typeface="Courier New"/>
              <a:sym typeface="Courier New"/>
            </a:endParaRPr>
          </a:p>
          <a:p>
            <a:pPr indent="-228600" lvl="1" marL="685800" rtl="0" algn="l">
              <a:lnSpc>
                <a:spcPct val="90000"/>
              </a:lnSpc>
              <a:spcBef>
                <a:spcPts val="1600"/>
              </a:spcBef>
              <a:spcAft>
                <a:spcPts val="0"/>
              </a:spcAft>
              <a:buSzPts val="1800"/>
              <a:buChar char="○"/>
            </a:pPr>
            <a:r>
              <a:rPr lang="en-GB" sz="1150">
                <a:solidFill>
                  <a:srgbClr val="A52A2A"/>
                </a:solidFill>
                <a:highlight>
                  <a:srgbClr val="FFFFFF"/>
                </a:highlight>
                <a:latin typeface="Courier New"/>
                <a:ea typeface="Courier New"/>
                <a:cs typeface="Courier New"/>
                <a:sym typeface="Courier New"/>
              </a:rPr>
              <a:t>more than just one line</a:t>
            </a:r>
            <a:endParaRPr sz="1150">
              <a:solidFill>
                <a:srgbClr val="A52A2A"/>
              </a:solidFill>
              <a:highlight>
                <a:srgbClr val="FFFFFF"/>
              </a:highlight>
              <a:latin typeface="Courier New"/>
              <a:ea typeface="Courier New"/>
              <a:cs typeface="Courier New"/>
              <a:sym typeface="Courier New"/>
            </a:endParaRPr>
          </a:p>
          <a:p>
            <a:pPr indent="-228600" lvl="1" marL="685800" rtl="0" algn="l">
              <a:lnSpc>
                <a:spcPct val="90000"/>
              </a:lnSpc>
              <a:spcBef>
                <a:spcPts val="1600"/>
              </a:spcBef>
              <a:spcAft>
                <a:spcPts val="1600"/>
              </a:spcAft>
              <a:buSzPts val="1800"/>
              <a:buChar char="○"/>
            </a:pPr>
            <a:r>
              <a:rPr lang="en-GB" sz="1150">
                <a:solidFill>
                  <a:srgbClr val="A52A2A"/>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50c9966c87_0_60"/>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just">
              <a:lnSpc>
                <a:spcPct val="130000"/>
              </a:lnSpc>
              <a:spcBef>
                <a:spcPts val="1800"/>
              </a:spcBef>
              <a:spcAft>
                <a:spcPts val="400"/>
              </a:spcAft>
              <a:buClr>
                <a:srgbClr val="610B38"/>
              </a:buClr>
              <a:buSzPts val="1900"/>
              <a:buFont typeface="Arial"/>
              <a:buNone/>
            </a:pPr>
            <a:r>
              <a:rPr b="0" lang="en-GB" sz="1900">
                <a:solidFill>
                  <a:srgbClr val="610B38"/>
                </a:solidFill>
                <a:highlight>
                  <a:srgbClr val="FFFFFF"/>
                </a:highlight>
                <a:latin typeface="Arial"/>
                <a:ea typeface="Arial"/>
                <a:cs typeface="Arial"/>
                <a:sym typeface="Arial"/>
              </a:rPr>
              <a:t>Python Identifiers</a:t>
            </a:r>
            <a:endParaRPr/>
          </a:p>
        </p:txBody>
      </p:sp>
      <p:sp>
        <p:nvSpPr>
          <p:cNvPr id="233" name="Google Shape;233;g150c9966c87_0_6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Python identifiers refer to a name used to identify a variable, function, module, class, module or other objects. There are few rules to follow while naming the Python Variable.</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A variable name must start with either an English letter or underscore (_).</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A variable name cannot start with the number.</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Special characters are not allowed in the variable name.</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The variable's name is case sensitive.</a:t>
            </a:r>
            <a:endParaRPr sz="1200">
              <a:solidFill>
                <a:srgbClr val="000000"/>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SzPts val="960"/>
              <a:buNone/>
            </a:pPr>
            <a:r>
              <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600"/>
              </a:spcAft>
              <a:buSzPts val="14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50c9966c87_0_67"/>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just">
              <a:lnSpc>
                <a:spcPct val="130000"/>
              </a:lnSpc>
              <a:spcBef>
                <a:spcPts val="400"/>
              </a:spcBef>
              <a:spcAft>
                <a:spcPts val="600"/>
              </a:spcAft>
              <a:buClr>
                <a:srgbClr val="610B38"/>
              </a:buClr>
              <a:buSzPts val="2200"/>
              <a:buFont typeface="Arial"/>
              <a:buNone/>
            </a:pPr>
            <a:r>
              <a:rPr b="0" lang="en-GB" sz="2200">
                <a:solidFill>
                  <a:srgbClr val="610B38"/>
                </a:solidFill>
                <a:highlight>
                  <a:srgbClr val="FFFFFF"/>
                </a:highlight>
                <a:latin typeface="Arial"/>
                <a:ea typeface="Arial"/>
                <a:cs typeface="Arial"/>
                <a:sym typeface="Arial"/>
              </a:rPr>
              <a:t>Python Variables</a:t>
            </a:r>
            <a:endParaRPr/>
          </a:p>
        </p:txBody>
      </p:sp>
      <p:sp>
        <p:nvSpPr>
          <p:cNvPr id="239" name="Google Shape;239;g150c9966c87_0_67"/>
          <p:cNvSpPr txBox="1"/>
          <p:nvPr>
            <p:ph idx="1" type="body"/>
          </p:nvPr>
        </p:nvSpPr>
        <p:spPr>
          <a:xfrm>
            <a:off x="838200" y="1456900"/>
            <a:ext cx="10515600" cy="5285400"/>
          </a:xfrm>
          <a:prstGeom prst="rect">
            <a:avLst/>
          </a:prstGeom>
          <a:noFill/>
          <a:ln>
            <a:noFill/>
          </a:ln>
        </p:spPr>
        <p:txBody>
          <a:bodyPr anchorCtr="0" anchor="t" bIns="45700" lIns="91425" spcFirstLastPara="1" rIns="91425" wrap="square" tIns="45700">
            <a:normAutofit fontScale="55000" lnSpcReduction="10000"/>
          </a:bodyPr>
          <a:lstStyle/>
          <a:p>
            <a:pPr indent="0" lvl="0" marL="0" rtl="0" algn="just">
              <a:lnSpc>
                <a:spcPct val="115000"/>
              </a:lnSpc>
              <a:spcBef>
                <a:spcPts val="1200"/>
              </a:spcBef>
              <a:spcAft>
                <a:spcPts val="0"/>
              </a:spcAft>
              <a:buSzPct val="80000"/>
              <a:buNone/>
            </a:pPr>
            <a:r>
              <a:rPr lang="en-GB" sz="2469">
                <a:solidFill>
                  <a:srgbClr val="333333"/>
                </a:solidFill>
                <a:highlight>
                  <a:srgbClr val="FFFFFF"/>
                </a:highlight>
                <a:latin typeface="Roboto"/>
                <a:ea typeface="Roboto"/>
                <a:cs typeface="Roboto"/>
                <a:sym typeface="Roboto"/>
              </a:rPr>
              <a:t>Variable is a name that is used to refer to memory location. Python variable is also known as an identifier and used to hold value.</a:t>
            </a:r>
            <a:endParaRPr sz="2469">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ct val="80000"/>
              <a:buNone/>
            </a:pPr>
            <a:r>
              <a:rPr lang="en-GB" sz="2469">
                <a:solidFill>
                  <a:srgbClr val="333333"/>
                </a:solidFill>
                <a:highlight>
                  <a:srgbClr val="FFFFFF"/>
                </a:highlight>
                <a:latin typeface="Roboto"/>
                <a:ea typeface="Roboto"/>
                <a:cs typeface="Roboto"/>
                <a:sym typeface="Roboto"/>
              </a:rPr>
              <a:t>In Python, we don't need to specify the type of variable because Python is a infer language and smart enough to get variable type.</a:t>
            </a:r>
            <a:endParaRPr sz="2469">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ct val="80000"/>
              <a:buNone/>
            </a:pPr>
            <a:r>
              <a:rPr lang="en-GB" sz="2469">
                <a:solidFill>
                  <a:srgbClr val="333333"/>
                </a:solidFill>
                <a:highlight>
                  <a:srgbClr val="FFFFFF"/>
                </a:highlight>
                <a:latin typeface="Roboto"/>
                <a:ea typeface="Roboto"/>
                <a:cs typeface="Roboto"/>
                <a:sym typeface="Roboto"/>
              </a:rPr>
              <a:t>Variable names can be a group of both the letters and digits, but they have to begin with a letter or an underscore.</a:t>
            </a:r>
            <a:endParaRPr sz="2469">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ct val="80000"/>
              <a:buNone/>
            </a:pPr>
            <a:r>
              <a:rPr lang="en-GB" sz="2469">
                <a:solidFill>
                  <a:srgbClr val="333333"/>
                </a:solidFill>
                <a:highlight>
                  <a:srgbClr val="FFFFFF"/>
                </a:highlight>
                <a:latin typeface="Roboto"/>
                <a:ea typeface="Roboto"/>
                <a:cs typeface="Roboto"/>
                <a:sym typeface="Roboto"/>
              </a:rPr>
              <a:t>It is recommended to use lowercase letters for the variable name. Rahul and rahul both are two different variables.</a:t>
            </a:r>
            <a:endParaRPr sz="3518">
              <a:solidFill>
                <a:srgbClr val="FFFFFF"/>
              </a:solidFill>
              <a:highlight>
                <a:srgbClr val="000000"/>
              </a:highlight>
              <a:latin typeface="Arial"/>
              <a:ea typeface="Arial"/>
              <a:cs typeface="Arial"/>
              <a:sym typeface="Arial"/>
            </a:endParaRPr>
          </a:p>
          <a:p>
            <a:pPr indent="0" lvl="0" marL="0" rtl="0" algn="just">
              <a:lnSpc>
                <a:spcPct val="130000"/>
              </a:lnSpc>
              <a:spcBef>
                <a:spcPts val="1800"/>
              </a:spcBef>
              <a:spcAft>
                <a:spcPts val="0"/>
              </a:spcAft>
              <a:buSzPct val="79999"/>
              <a:buNone/>
            </a:pPr>
            <a:r>
              <a:rPr lang="en-GB" sz="3169">
                <a:solidFill>
                  <a:srgbClr val="610B38"/>
                </a:solidFill>
                <a:highlight>
                  <a:srgbClr val="FFFFFF"/>
                </a:highlight>
                <a:latin typeface="Arial"/>
                <a:ea typeface="Arial"/>
                <a:cs typeface="Arial"/>
                <a:sym typeface="Arial"/>
              </a:rPr>
              <a:t>Identifier Naming</a:t>
            </a:r>
            <a:endParaRPr sz="3169">
              <a:solidFill>
                <a:srgbClr val="610B38"/>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ct val="80000"/>
              <a:buNone/>
            </a:pPr>
            <a:r>
              <a:rPr lang="en-GB" sz="2469">
                <a:solidFill>
                  <a:srgbClr val="333333"/>
                </a:solidFill>
                <a:highlight>
                  <a:srgbClr val="FFFFFF"/>
                </a:highlight>
                <a:latin typeface="Roboto"/>
                <a:ea typeface="Roboto"/>
                <a:cs typeface="Roboto"/>
                <a:sym typeface="Roboto"/>
              </a:rPr>
              <a:t>Variables are the example of identifiers. An Identifier is used to identify the literals used in the program. The rules to name an identifier are given below.</a:t>
            </a:r>
            <a:endParaRPr sz="2469">
              <a:solidFill>
                <a:srgbClr val="333333"/>
              </a:solidFill>
              <a:highlight>
                <a:srgbClr val="FFFFFF"/>
              </a:highlight>
              <a:latin typeface="Roboto"/>
              <a:ea typeface="Roboto"/>
              <a:cs typeface="Roboto"/>
              <a:sym typeface="Roboto"/>
            </a:endParaRPr>
          </a:p>
          <a:p>
            <a:pPr indent="-303157" lvl="0" marL="457200" marR="25400" rtl="0" algn="l">
              <a:lnSpc>
                <a:spcPct val="156250"/>
              </a:lnSpc>
              <a:spcBef>
                <a:spcPts val="1500"/>
              </a:spcBef>
              <a:spcAft>
                <a:spcPts val="0"/>
              </a:spcAft>
              <a:buClr>
                <a:srgbClr val="000000"/>
              </a:buClr>
              <a:buSzPct val="100000"/>
              <a:buFont typeface="Roboto"/>
              <a:buChar char="●"/>
            </a:pPr>
            <a:r>
              <a:rPr lang="en-GB" sz="2469">
                <a:solidFill>
                  <a:srgbClr val="000000"/>
                </a:solidFill>
                <a:highlight>
                  <a:srgbClr val="FFFFFF"/>
                </a:highlight>
                <a:latin typeface="Roboto"/>
                <a:ea typeface="Roboto"/>
                <a:cs typeface="Roboto"/>
                <a:sym typeface="Roboto"/>
              </a:rPr>
              <a:t>The first character of the variable must be an alphabet or underscore ( _ ).</a:t>
            </a:r>
            <a:endParaRPr sz="2469">
              <a:solidFill>
                <a:srgbClr val="000000"/>
              </a:solidFill>
              <a:highlight>
                <a:srgbClr val="FFFFFF"/>
              </a:highlight>
              <a:latin typeface="Roboto"/>
              <a:ea typeface="Roboto"/>
              <a:cs typeface="Roboto"/>
              <a:sym typeface="Roboto"/>
            </a:endParaRPr>
          </a:p>
          <a:p>
            <a:pPr indent="-303157" lvl="0" marL="457200" marR="25400" rtl="0" algn="l">
              <a:lnSpc>
                <a:spcPct val="156250"/>
              </a:lnSpc>
              <a:spcBef>
                <a:spcPts val="0"/>
              </a:spcBef>
              <a:spcAft>
                <a:spcPts val="0"/>
              </a:spcAft>
              <a:buClr>
                <a:srgbClr val="000000"/>
              </a:buClr>
              <a:buSzPct val="100000"/>
              <a:buFont typeface="Roboto"/>
              <a:buChar char="●"/>
            </a:pPr>
            <a:r>
              <a:rPr lang="en-GB" sz="2469">
                <a:solidFill>
                  <a:srgbClr val="000000"/>
                </a:solidFill>
                <a:highlight>
                  <a:srgbClr val="FFFFFF"/>
                </a:highlight>
                <a:latin typeface="Roboto"/>
                <a:ea typeface="Roboto"/>
                <a:cs typeface="Roboto"/>
                <a:sym typeface="Roboto"/>
              </a:rPr>
              <a:t>All the characters except the first character may be an alphabet of lower-case(a-z), upper-case (A-Z), underscore, or digit (0-9).</a:t>
            </a:r>
            <a:endParaRPr sz="2469">
              <a:solidFill>
                <a:srgbClr val="000000"/>
              </a:solidFill>
              <a:highlight>
                <a:srgbClr val="FFFFFF"/>
              </a:highlight>
              <a:latin typeface="Roboto"/>
              <a:ea typeface="Roboto"/>
              <a:cs typeface="Roboto"/>
              <a:sym typeface="Roboto"/>
            </a:endParaRPr>
          </a:p>
          <a:p>
            <a:pPr indent="-303157" lvl="0" marL="457200" marR="25400" rtl="0" algn="l">
              <a:lnSpc>
                <a:spcPct val="156250"/>
              </a:lnSpc>
              <a:spcBef>
                <a:spcPts val="0"/>
              </a:spcBef>
              <a:spcAft>
                <a:spcPts val="0"/>
              </a:spcAft>
              <a:buClr>
                <a:srgbClr val="000000"/>
              </a:buClr>
              <a:buSzPct val="100000"/>
              <a:buFont typeface="Roboto"/>
              <a:buChar char="●"/>
            </a:pPr>
            <a:r>
              <a:rPr lang="en-GB" sz="2469">
                <a:solidFill>
                  <a:srgbClr val="000000"/>
                </a:solidFill>
                <a:highlight>
                  <a:srgbClr val="FFFFFF"/>
                </a:highlight>
                <a:latin typeface="Roboto"/>
                <a:ea typeface="Roboto"/>
                <a:cs typeface="Roboto"/>
                <a:sym typeface="Roboto"/>
              </a:rPr>
              <a:t>Identifier name must not contain any white-space, or special character (!, @, #, %, ^, &amp;, *).</a:t>
            </a:r>
            <a:endParaRPr sz="2469">
              <a:solidFill>
                <a:srgbClr val="000000"/>
              </a:solidFill>
              <a:highlight>
                <a:srgbClr val="FFFFFF"/>
              </a:highlight>
              <a:latin typeface="Roboto"/>
              <a:ea typeface="Roboto"/>
              <a:cs typeface="Roboto"/>
              <a:sym typeface="Roboto"/>
            </a:endParaRPr>
          </a:p>
          <a:p>
            <a:pPr indent="-303157" lvl="0" marL="457200" marR="25400" rtl="0" algn="l">
              <a:lnSpc>
                <a:spcPct val="156250"/>
              </a:lnSpc>
              <a:spcBef>
                <a:spcPts val="0"/>
              </a:spcBef>
              <a:spcAft>
                <a:spcPts val="0"/>
              </a:spcAft>
              <a:buClr>
                <a:srgbClr val="000000"/>
              </a:buClr>
              <a:buSzPct val="100000"/>
              <a:buFont typeface="Roboto"/>
              <a:buChar char="●"/>
            </a:pPr>
            <a:r>
              <a:rPr lang="en-GB" sz="2469">
                <a:solidFill>
                  <a:srgbClr val="000000"/>
                </a:solidFill>
                <a:highlight>
                  <a:srgbClr val="FFFFFF"/>
                </a:highlight>
                <a:latin typeface="Roboto"/>
                <a:ea typeface="Roboto"/>
                <a:cs typeface="Roboto"/>
                <a:sym typeface="Roboto"/>
              </a:rPr>
              <a:t>Identifier name must not be similar to any keyword defined in the language.</a:t>
            </a:r>
            <a:endParaRPr sz="2469">
              <a:solidFill>
                <a:srgbClr val="000000"/>
              </a:solidFill>
              <a:highlight>
                <a:srgbClr val="FFFFFF"/>
              </a:highlight>
              <a:latin typeface="Roboto"/>
              <a:ea typeface="Roboto"/>
              <a:cs typeface="Roboto"/>
              <a:sym typeface="Roboto"/>
            </a:endParaRPr>
          </a:p>
          <a:p>
            <a:pPr indent="-303157" lvl="0" marL="457200" marR="25400" rtl="0" algn="l">
              <a:lnSpc>
                <a:spcPct val="156250"/>
              </a:lnSpc>
              <a:spcBef>
                <a:spcPts val="0"/>
              </a:spcBef>
              <a:spcAft>
                <a:spcPts val="0"/>
              </a:spcAft>
              <a:buClr>
                <a:srgbClr val="000000"/>
              </a:buClr>
              <a:buSzPct val="100000"/>
              <a:buFont typeface="Roboto"/>
              <a:buChar char="●"/>
            </a:pPr>
            <a:r>
              <a:rPr lang="en-GB" sz="2469">
                <a:solidFill>
                  <a:srgbClr val="000000"/>
                </a:solidFill>
                <a:highlight>
                  <a:srgbClr val="FFFFFF"/>
                </a:highlight>
                <a:latin typeface="Roboto"/>
                <a:ea typeface="Roboto"/>
                <a:cs typeface="Roboto"/>
                <a:sym typeface="Roboto"/>
              </a:rPr>
              <a:t>Identifier names are case sensitive; for example, my name, and MyName is not the same.</a:t>
            </a:r>
            <a:endParaRPr sz="2469">
              <a:solidFill>
                <a:srgbClr val="000000"/>
              </a:solidFill>
              <a:highlight>
                <a:srgbClr val="FFFFFF"/>
              </a:highlight>
              <a:latin typeface="Roboto"/>
              <a:ea typeface="Roboto"/>
              <a:cs typeface="Roboto"/>
              <a:sym typeface="Roboto"/>
            </a:endParaRPr>
          </a:p>
          <a:p>
            <a:pPr indent="-303157" lvl="0" marL="457200" marR="25400" rtl="0" algn="l">
              <a:lnSpc>
                <a:spcPct val="156250"/>
              </a:lnSpc>
              <a:spcBef>
                <a:spcPts val="0"/>
              </a:spcBef>
              <a:spcAft>
                <a:spcPts val="0"/>
              </a:spcAft>
              <a:buClr>
                <a:srgbClr val="000000"/>
              </a:buClr>
              <a:buSzPct val="100000"/>
              <a:buFont typeface="Roboto"/>
              <a:buChar char="●"/>
            </a:pPr>
            <a:r>
              <a:rPr lang="en-GB" sz="2469">
                <a:solidFill>
                  <a:srgbClr val="000000"/>
                </a:solidFill>
                <a:highlight>
                  <a:srgbClr val="FFFFFF"/>
                </a:highlight>
                <a:latin typeface="Roboto"/>
                <a:ea typeface="Roboto"/>
                <a:cs typeface="Roboto"/>
                <a:sym typeface="Roboto"/>
              </a:rPr>
              <a:t>Examples of valid identifiers: a123, _n, n_9, etc.</a:t>
            </a:r>
            <a:endParaRPr sz="2469">
              <a:solidFill>
                <a:srgbClr val="000000"/>
              </a:solidFill>
              <a:highlight>
                <a:srgbClr val="FFFFFF"/>
              </a:highlight>
              <a:latin typeface="Roboto"/>
              <a:ea typeface="Roboto"/>
              <a:cs typeface="Roboto"/>
              <a:sym typeface="Roboto"/>
            </a:endParaRPr>
          </a:p>
          <a:p>
            <a:pPr indent="-303157" lvl="0" marL="457200" marR="25400" rtl="0" algn="l">
              <a:lnSpc>
                <a:spcPct val="156250"/>
              </a:lnSpc>
              <a:spcBef>
                <a:spcPts val="0"/>
              </a:spcBef>
              <a:spcAft>
                <a:spcPts val="0"/>
              </a:spcAft>
              <a:buClr>
                <a:srgbClr val="000000"/>
              </a:buClr>
              <a:buSzPct val="100000"/>
              <a:buFont typeface="Roboto"/>
              <a:buChar char="●"/>
            </a:pPr>
            <a:r>
              <a:rPr lang="en-GB" sz="2469">
                <a:solidFill>
                  <a:srgbClr val="000000"/>
                </a:solidFill>
                <a:highlight>
                  <a:srgbClr val="FFFFFF"/>
                </a:highlight>
                <a:latin typeface="Roboto"/>
                <a:ea typeface="Roboto"/>
                <a:cs typeface="Roboto"/>
                <a:sym typeface="Roboto"/>
              </a:rPr>
              <a:t>Examples of invalid identifiers: 1a, n%4, n 9, etc.</a:t>
            </a:r>
            <a:endParaRPr sz="2469">
              <a:solidFill>
                <a:srgbClr val="000000"/>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ct val="80000"/>
              <a:buNone/>
            </a:pPr>
            <a:r>
              <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ct val="80000"/>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600"/>
              </a:spcAft>
              <a:buSzPct val="79999"/>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4a63231bb2_0_0"/>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Traditional Programming Languages’ Variables in Memory</a:t>
            </a:r>
            <a:endParaRPr/>
          </a:p>
        </p:txBody>
      </p:sp>
      <p:sp>
        <p:nvSpPr>
          <p:cNvPr id="245" name="Google Shape;245;g14a63231bb2_0_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1600"/>
              </a:spcAft>
              <a:buSzPts val="1440"/>
              <a:buNone/>
            </a:pPr>
            <a:r>
              <a:t/>
            </a:r>
            <a:endParaRPr/>
          </a:p>
        </p:txBody>
      </p:sp>
      <p:pic>
        <p:nvPicPr>
          <p:cNvPr id="246" name="Google Shape;246;g14a63231bb2_0_0"/>
          <p:cNvPicPr preferRelativeResize="0"/>
          <p:nvPr/>
        </p:nvPicPr>
        <p:blipFill rotWithShape="1">
          <a:blip r:embed="rId3">
            <a:alphaModFix/>
          </a:blip>
          <a:srcRect b="25927" l="10095" r="59616" t="37604"/>
          <a:stretch/>
        </p:blipFill>
        <p:spPr>
          <a:xfrm>
            <a:off x="3399700" y="2040550"/>
            <a:ext cx="4805290" cy="325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idx="1" type="body"/>
          </p:nvPr>
        </p:nvSpPr>
        <p:spPr>
          <a:xfrm>
            <a:off x="812800" y="609600"/>
            <a:ext cx="10541000" cy="55673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Python is Interpreted − Python is processed at runtime by the interpreter. You do not need to compile your program before executing it. This is similar to PERL and PHP.Python is Interactive − You can actually sit at a Python prompt and interact with the interpreter directly to write your programs.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Python is Object-Oriented − Python supports Object-Oriented style or technique of programming that encapsulates code within objects.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1600"/>
              </a:spcAft>
              <a:buClr>
                <a:schemeClr val="dk1"/>
              </a:buClr>
              <a:buSzPts val="2800"/>
              <a:buChar char="●"/>
            </a:pPr>
            <a:r>
              <a:rPr lang="en-GB"/>
              <a:t>Python is a Beginner's Language − Python is a great language for the beginner-level programmers and supports the development of a wide range of applications from simple text processing to WWW browsers to games.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4a63231bb2_0_7"/>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Python Variables in Memory</a:t>
            </a:r>
            <a:endParaRPr/>
          </a:p>
        </p:txBody>
      </p:sp>
      <p:sp>
        <p:nvSpPr>
          <p:cNvPr id="252" name="Google Shape;252;g14a63231bb2_0_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1600"/>
              </a:spcAft>
              <a:buSzPts val="1440"/>
              <a:buNone/>
            </a:pPr>
            <a:r>
              <a:t/>
            </a:r>
            <a:endParaRPr b="1"/>
          </a:p>
        </p:txBody>
      </p:sp>
      <p:pic>
        <p:nvPicPr>
          <p:cNvPr id="253" name="Google Shape;253;g14a63231bb2_0_7"/>
          <p:cNvPicPr preferRelativeResize="0"/>
          <p:nvPr/>
        </p:nvPicPr>
        <p:blipFill rotWithShape="1">
          <a:blip r:embed="rId3">
            <a:alphaModFix/>
          </a:blip>
          <a:srcRect b="38655" l="5455" r="58099" t="36549"/>
          <a:stretch/>
        </p:blipFill>
        <p:spPr>
          <a:xfrm>
            <a:off x="1266400" y="2506800"/>
            <a:ext cx="4443226" cy="1700301"/>
          </a:xfrm>
          <a:prstGeom prst="rect">
            <a:avLst/>
          </a:prstGeom>
          <a:noFill/>
          <a:ln>
            <a:noFill/>
          </a:ln>
        </p:spPr>
      </p:pic>
      <p:pic>
        <p:nvPicPr>
          <p:cNvPr id="254" name="Google Shape;254;g14a63231bb2_0_7"/>
          <p:cNvPicPr preferRelativeResize="0"/>
          <p:nvPr/>
        </p:nvPicPr>
        <p:blipFill rotWithShape="1">
          <a:blip r:embed="rId3">
            <a:alphaModFix/>
          </a:blip>
          <a:srcRect b="9931" l="5455" r="58099" t="70736"/>
          <a:stretch/>
        </p:blipFill>
        <p:spPr>
          <a:xfrm>
            <a:off x="5709625" y="4295201"/>
            <a:ext cx="4443226" cy="132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idx="1" type="body"/>
          </p:nvPr>
        </p:nvSpPr>
        <p:spPr>
          <a:xfrm>
            <a:off x="609600" y="609600"/>
            <a:ext cx="10744200" cy="55673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Examples of variables in real world: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Temperature_of_ Room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Age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Cricket Score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1600"/>
              </a:spcAft>
              <a:buClr>
                <a:schemeClr val="dk1"/>
              </a:buClr>
              <a:buSzPts val="2800"/>
              <a:buChar char="●"/>
            </a:pPr>
            <a:r>
              <a:rPr lang="en-GB"/>
              <a:t>Marks in exams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idx="1" type="body"/>
          </p:nvPr>
        </p:nvSpPr>
        <p:spPr>
          <a:xfrm>
            <a:off x="1117600" y="477520"/>
            <a:ext cx="10236200" cy="56994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Declaring a variable in  python: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name = “itvedant”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age = 23</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1600"/>
              </a:spcAft>
              <a:buClr>
                <a:schemeClr val="dk1"/>
              </a:buClr>
              <a:buSzPts val="2800"/>
              <a:buChar char="●"/>
            </a:pPr>
            <a:r>
              <a:rPr lang="en-GB"/>
              <a:t>perc = 93.5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4a3ce76275_0_487"/>
          <p:cNvSpPr txBox="1"/>
          <p:nvPr>
            <p:ph idx="1" type="body"/>
          </p:nvPr>
        </p:nvSpPr>
        <p:spPr>
          <a:xfrm>
            <a:off x="838200" y="450100"/>
            <a:ext cx="10515600" cy="61254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1000"/>
              </a:spcBef>
              <a:spcAft>
                <a:spcPts val="0"/>
              </a:spcAft>
              <a:buSzPct val="79999"/>
              <a:buNone/>
            </a:pPr>
            <a:r>
              <a:rPr lang="en-GB"/>
              <a:t>Now let us create a variable namely Student to hold a student’s name and a</a:t>
            </a:r>
            <a:endParaRPr/>
          </a:p>
          <a:p>
            <a:pPr indent="0" lvl="0" marL="0" rtl="0" algn="l">
              <a:spcBef>
                <a:spcPts val="1600"/>
              </a:spcBef>
              <a:spcAft>
                <a:spcPts val="0"/>
              </a:spcAft>
              <a:buSzPct val="79999"/>
              <a:buNone/>
            </a:pPr>
            <a:r>
              <a:rPr lang="en-GB"/>
              <a:t>variable Age to hold a student’s age.</a:t>
            </a:r>
            <a:endParaRPr/>
          </a:p>
          <a:p>
            <a:pPr indent="0" lvl="0" marL="0" rtl="0" algn="l">
              <a:spcBef>
                <a:spcPts val="1600"/>
              </a:spcBef>
              <a:spcAft>
                <a:spcPts val="0"/>
              </a:spcAft>
              <a:buSzPct val="79999"/>
              <a:buNone/>
            </a:pPr>
            <a:r>
              <a:rPr lang="en-GB"/>
              <a:t>&gt;&gt;&gt; Student = "Jacob"</a:t>
            </a:r>
            <a:endParaRPr/>
          </a:p>
          <a:p>
            <a:pPr indent="0" lvl="0" marL="0" rtl="0" algn="l">
              <a:spcBef>
                <a:spcPts val="1600"/>
              </a:spcBef>
              <a:spcAft>
                <a:spcPts val="0"/>
              </a:spcAft>
              <a:buSzPct val="79999"/>
              <a:buNone/>
            </a:pPr>
            <a:r>
              <a:rPr lang="en-GB"/>
              <a:t>&gt;&gt;&gt; Age = 19</a:t>
            </a:r>
            <a:endParaRPr/>
          </a:p>
          <a:p>
            <a:pPr indent="0" lvl="0" marL="0" rtl="0" algn="l">
              <a:spcBef>
                <a:spcPts val="1600"/>
              </a:spcBef>
              <a:spcAft>
                <a:spcPts val="0"/>
              </a:spcAft>
              <a:buSzPct val="79999"/>
              <a:buNone/>
            </a:pPr>
            <a:r>
              <a:rPr lang="en-GB"/>
              <a:t>Python will internally create labels referring to these values as shown below:</a:t>
            </a:r>
            <a:endParaRPr/>
          </a:p>
          <a:p>
            <a:pPr indent="0" lvl="0" marL="0" rtl="0" algn="l">
              <a:spcBef>
                <a:spcPts val="1600"/>
              </a:spcBef>
              <a:spcAft>
                <a:spcPts val="0"/>
              </a:spcAft>
              <a:buSzPct val="79999"/>
              <a:buNone/>
            </a:pPr>
            <a:r>
              <a:t/>
            </a:r>
            <a:endParaRPr/>
          </a:p>
          <a:p>
            <a:pPr indent="0" lvl="0" marL="0" rtl="0" algn="l">
              <a:spcBef>
                <a:spcPts val="1600"/>
              </a:spcBef>
              <a:spcAft>
                <a:spcPts val="0"/>
              </a:spcAft>
              <a:buSzPct val="79999"/>
              <a:buNone/>
            </a:pPr>
            <a:r>
              <a:rPr lang="en-GB"/>
              <a:t>greeting = "Hello, World!"</a:t>
            </a:r>
            <a:endParaRPr/>
          </a:p>
          <a:p>
            <a:pPr indent="0" lvl="0" marL="0" rtl="0" algn="l">
              <a:spcBef>
                <a:spcPts val="1600"/>
              </a:spcBef>
              <a:spcAft>
                <a:spcPts val="0"/>
              </a:spcAft>
              <a:buSzPct val="79999"/>
              <a:buNone/>
            </a:pPr>
            <a:r>
              <a:rPr lang="en-GB"/>
              <a:t>print(greeting)</a:t>
            </a:r>
            <a:endParaRPr/>
          </a:p>
          <a:p>
            <a:pPr indent="0" lvl="0" marL="0" rtl="0" algn="l">
              <a:spcBef>
                <a:spcPts val="1600"/>
              </a:spcBef>
              <a:spcAft>
                <a:spcPts val="0"/>
              </a:spcAft>
              <a:buSzPct val="79999"/>
              <a:buNone/>
            </a:pPr>
            <a:r>
              <a:t/>
            </a:r>
            <a:endParaRPr/>
          </a:p>
          <a:p>
            <a:pPr indent="0" lvl="0" marL="0" rtl="0" algn="l">
              <a:spcBef>
                <a:spcPts val="1600"/>
              </a:spcBef>
              <a:spcAft>
                <a:spcPts val="0"/>
              </a:spcAft>
              <a:buSzPct val="79999"/>
              <a:buNone/>
            </a:pPr>
            <a:r>
              <a:rPr lang="en-GB"/>
              <a:t>Here, the Python program assigned the value of the string to a variable greeting, and</a:t>
            </a:r>
            <a:endParaRPr/>
          </a:p>
          <a:p>
            <a:pPr indent="0" lvl="0" marL="0" rtl="0" algn="l">
              <a:spcBef>
                <a:spcPts val="1600"/>
              </a:spcBef>
              <a:spcAft>
                <a:spcPts val="0"/>
              </a:spcAft>
              <a:buSzPct val="79999"/>
              <a:buNone/>
            </a:pPr>
            <a:r>
              <a:rPr lang="en-GB"/>
              <a:t>then when we call print(greeting), it prints the value that the variable, greeting, points</a:t>
            </a:r>
            <a:endParaRPr/>
          </a:p>
          <a:p>
            <a:pPr indent="0" lvl="0" marL="0" rtl="0" algn="l">
              <a:spcBef>
                <a:spcPts val="1600"/>
              </a:spcBef>
              <a:spcAft>
                <a:spcPts val="0"/>
              </a:spcAft>
              <a:buSzPct val="79999"/>
              <a:buNone/>
            </a:pPr>
            <a:r>
              <a:rPr lang="en-GB"/>
              <a:t>to i.e. "Hello, World!"</a:t>
            </a:r>
            <a:endParaRPr/>
          </a:p>
          <a:p>
            <a:pPr indent="0" lvl="0" marL="0" rtl="0" algn="l">
              <a:spcBef>
                <a:spcPts val="1600"/>
              </a:spcBef>
              <a:spcAft>
                <a:spcPts val="0"/>
              </a:spcAft>
              <a:buSzPct val="79999"/>
              <a:buNone/>
            </a:pPr>
            <a:r>
              <a:rPr lang="en-GB"/>
              <a:t>We get the output as:-</a:t>
            </a:r>
            <a:endParaRPr/>
          </a:p>
          <a:p>
            <a:pPr indent="0" lvl="0" marL="0" rtl="0" algn="l">
              <a:spcBef>
                <a:spcPts val="1600"/>
              </a:spcBef>
              <a:spcAft>
                <a:spcPts val="0"/>
              </a:spcAft>
              <a:buSzPct val="79999"/>
              <a:buNone/>
            </a:pPr>
            <a:r>
              <a:rPr lang="en-GB"/>
              <a:t>Hello, World!</a:t>
            </a:r>
            <a:endParaRPr/>
          </a:p>
          <a:p>
            <a:pPr indent="0" lvl="0" marL="0" rtl="0" algn="l">
              <a:spcBef>
                <a:spcPts val="1600"/>
              </a:spcBef>
              <a:spcAft>
                <a:spcPts val="1600"/>
              </a:spcAft>
              <a:buSzPct val="79999"/>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50c9966c87_0_75"/>
          <p:cNvSpPr txBox="1"/>
          <p:nvPr>
            <p:ph idx="1" type="body"/>
          </p:nvPr>
        </p:nvSpPr>
        <p:spPr>
          <a:xfrm>
            <a:off x="838200" y="412300"/>
            <a:ext cx="10515600" cy="57645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1200"/>
              </a:spcBef>
              <a:spcAft>
                <a:spcPts val="0"/>
              </a:spcAft>
              <a:buSzPts val="960"/>
              <a:buNone/>
            </a:pPr>
            <a:r>
              <a:rPr b="1" lang="en-GB" sz="1200">
                <a:solidFill>
                  <a:srgbClr val="333333"/>
                </a:solidFill>
                <a:highlight>
                  <a:srgbClr val="FFFFFF"/>
                </a:highlight>
                <a:latin typeface="Roboto"/>
                <a:ea typeface="Roboto"/>
                <a:cs typeface="Roboto"/>
                <a:sym typeface="Roboto"/>
              </a:rPr>
              <a:t>1. Assigning single value to multiple variables</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b="1" lang="en-GB" sz="1200">
                <a:solidFill>
                  <a:srgbClr val="333333"/>
                </a:solidFill>
                <a:highlight>
                  <a:srgbClr val="FFFFFF"/>
                </a:highlight>
                <a:latin typeface="Roboto"/>
                <a:ea typeface="Roboto"/>
                <a:cs typeface="Roboto"/>
                <a:sym typeface="Roboto"/>
              </a:rPr>
              <a:t>Eg:</a:t>
            </a:r>
            <a:endParaRPr b="1" sz="1200">
              <a:solidFill>
                <a:srgbClr val="333333"/>
              </a:solidFill>
              <a:highlight>
                <a:srgbClr val="FFFFFF"/>
              </a:highlight>
              <a:latin typeface="Roboto"/>
              <a:ea typeface="Roboto"/>
              <a:cs typeface="Roboto"/>
              <a:sym typeface="Roboto"/>
            </a:endParaRPr>
          </a:p>
          <a:p>
            <a:pPr indent="-293370" lvl="0" marL="457200" rtl="0" algn="l">
              <a:lnSpc>
                <a:spcPct val="156250"/>
              </a:lnSpc>
              <a:spcBef>
                <a:spcPts val="120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x=y=z=</a:t>
            </a:r>
            <a:r>
              <a:rPr lang="en-GB" sz="1200">
                <a:solidFill>
                  <a:srgbClr val="C00000"/>
                </a:solidFill>
                <a:latin typeface="Roboto"/>
                <a:ea typeface="Roboto"/>
                <a:cs typeface="Roboto"/>
                <a:sym typeface="Roboto"/>
              </a:rPr>
              <a:t>50</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293370" lvl="0" marL="4572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print(x)    </a:t>
            </a:r>
            <a:endParaRPr sz="1200">
              <a:solidFill>
                <a:srgbClr val="000000"/>
              </a:solidFill>
              <a:latin typeface="Roboto"/>
              <a:ea typeface="Roboto"/>
              <a:cs typeface="Roboto"/>
              <a:sym typeface="Roboto"/>
            </a:endParaRPr>
          </a:p>
          <a:p>
            <a:pPr indent="-293370" lvl="0" marL="4572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print(y)    </a:t>
            </a:r>
            <a:endParaRPr sz="1200">
              <a:solidFill>
                <a:srgbClr val="000000"/>
              </a:solidFill>
              <a:latin typeface="Roboto"/>
              <a:ea typeface="Roboto"/>
              <a:cs typeface="Roboto"/>
              <a:sym typeface="Roboto"/>
            </a:endParaRPr>
          </a:p>
          <a:p>
            <a:pPr indent="-293370" lvl="0" marL="4572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print(z)    </a:t>
            </a:r>
            <a:endParaRPr sz="1200">
              <a:solidFill>
                <a:srgbClr val="000000"/>
              </a:solidFill>
              <a:latin typeface="Roboto"/>
              <a:ea typeface="Roboto"/>
              <a:cs typeface="Roboto"/>
              <a:sym typeface="Roboto"/>
            </a:endParaRPr>
          </a:p>
          <a:p>
            <a:pPr indent="0" lvl="0" marL="0" rtl="0" algn="just">
              <a:lnSpc>
                <a:spcPct val="115000"/>
              </a:lnSpc>
              <a:spcBef>
                <a:spcPts val="1200"/>
              </a:spcBef>
              <a:spcAft>
                <a:spcPts val="0"/>
              </a:spcAft>
              <a:buSzPts val="960"/>
              <a:buNone/>
            </a:pPr>
            <a:r>
              <a:rPr b="1" lang="en-GB" sz="1200">
                <a:solidFill>
                  <a:srgbClr val="333333"/>
                </a:solidFill>
                <a:highlight>
                  <a:srgbClr val="FFFFFF"/>
                </a:highlight>
                <a:latin typeface="Roboto"/>
                <a:ea typeface="Roboto"/>
                <a:cs typeface="Roboto"/>
                <a:sym typeface="Roboto"/>
              </a:rPr>
              <a:t>Output:</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b="1" lang="en-GB" sz="1200">
                <a:solidFill>
                  <a:srgbClr val="333333"/>
                </a:solidFill>
                <a:highlight>
                  <a:srgbClr val="FFFFFF"/>
                </a:highlight>
                <a:latin typeface="Roboto"/>
                <a:ea typeface="Roboto"/>
                <a:cs typeface="Roboto"/>
                <a:sym typeface="Roboto"/>
              </a:rPr>
              <a:t>50</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b="1" lang="en-GB" sz="1200">
                <a:solidFill>
                  <a:srgbClr val="333333"/>
                </a:solidFill>
                <a:highlight>
                  <a:srgbClr val="FFFFFF"/>
                </a:highlight>
                <a:latin typeface="Roboto"/>
                <a:ea typeface="Roboto"/>
                <a:cs typeface="Roboto"/>
                <a:sym typeface="Roboto"/>
              </a:rPr>
              <a:t>50</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b="1" lang="en-GB" sz="1200">
                <a:solidFill>
                  <a:srgbClr val="333333"/>
                </a:solidFill>
                <a:highlight>
                  <a:srgbClr val="FFFFFF"/>
                </a:highlight>
                <a:latin typeface="Roboto"/>
                <a:ea typeface="Roboto"/>
                <a:cs typeface="Roboto"/>
                <a:sym typeface="Roboto"/>
              </a:rPr>
              <a:t>50</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b="1" lang="en-GB" sz="1200">
                <a:solidFill>
                  <a:srgbClr val="333333"/>
                </a:solidFill>
                <a:highlight>
                  <a:srgbClr val="FFFFFF"/>
                </a:highlight>
                <a:latin typeface="Roboto"/>
                <a:ea typeface="Roboto"/>
                <a:cs typeface="Roboto"/>
                <a:sym typeface="Roboto"/>
              </a:rPr>
              <a:t>2. Assigning multiple values to multiple variables:</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b="1" lang="en-GB" sz="1200">
                <a:solidFill>
                  <a:srgbClr val="333333"/>
                </a:solidFill>
                <a:highlight>
                  <a:srgbClr val="FFFFFF"/>
                </a:highlight>
                <a:latin typeface="Roboto"/>
                <a:ea typeface="Roboto"/>
                <a:cs typeface="Roboto"/>
                <a:sym typeface="Roboto"/>
              </a:rPr>
              <a:t>Eg:</a:t>
            </a:r>
            <a:endParaRPr b="1" sz="1200">
              <a:solidFill>
                <a:srgbClr val="333333"/>
              </a:solidFill>
              <a:highlight>
                <a:srgbClr val="FFFFFF"/>
              </a:highlight>
              <a:latin typeface="Roboto"/>
              <a:ea typeface="Roboto"/>
              <a:cs typeface="Roboto"/>
              <a:sym typeface="Roboto"/>
            </a:endParaRPr>
          </a:p>
          <a:p>
            <a:pPr indent="-293370" lvl="0" marL="457200" rtl="0" algn="l">
              <a:lnSpc>
                <a:spcPct val="156250"/>
              </a:lnSpc>
              <a:spcBef>
                <a:spcPts val="120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a,b,c=</a:t>
            </a:r>
            <a:r>
              <a:rPr lang="en-GB" sz="1200">
                <a:solidFill>
                  <a:srgbClr val="C00000"/>
                </a:solidFill>
                <a:latin typeface="Roboto"/>
                <a:ea typeface="Roboto"/>
                <a:cs typeface="Roboto"/>
                <a:sym typeface="Roboto"/>
              </a:rPr>
              <a:t>5</a:t>
            </a:r>
            <a:r>
              <a:rPr lang="en-GB" sz="1200">
                <a:solidFill>
                  <a:srgbClr val="000000"/>
                </a:solidFill>
                <a:latin typeface="Roboto"/>
                <a:ea typeface="Roboto"/>
                <a:cs typeface="Roboto"/>
                <a:sym typeface="Roboto"/>
              </a:rPr>
              <a:t>,</a:t>
            </a:r>
            <a:r>
              <a:rPr lang="en-GB" sz="1200">
                <a:solidFill>
                  <a:srgbClr val="C00000"/>
                </a:solidFill>
                <a:latin typeface="Roboto"/>
                <a:ea typeface="Roboto"/>
                <a:cs typeface="Roboto"/>
                <a:sym typeface="Roboto"/>
              </a:rPr>
              <a:t>10</a:t>
            </a:r>
            <a:r>
              <a:rPr lang="en-GB" sz="1200">
                <a:solidFill>
                  <a:srgbClr val="000000"/>
                </a:solidFill>
                <a:latin typeface="Roboto"/>
                <a:ea typeface="Roboto"/>
                <a:cs typeface="Roboto"/>
                <a:sym typeface="Roboto"/>
              </a:rPr>
              <a:t>,</a:t>
            </a:r>
            <a:r>
              <a:rPr lang="en-GB" sz="1200">
                <a:solidFill>
                  <a:srgbClr val="C00000"/>
                </a:solidFill>
                <a:latin typeface="Roboto"/>
                <a:ea typeface="Roboto"/>
                <a:cs typeface="Roboto"/>
                <a:sym typeface="Roboto"/>
              </a:rPr>
              <a:t>15</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293370" lvl="0" marL="4572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print a    </a:t>
            </a:r>
            <a:endParaRPr sz="1200">
              <a:solidFill>
                <a:srgbClr val="000000"/>
              </a:solidFill>
              <a:latin typeface="Roboto"/>
              <a:ea typeface="Roboto"/>
              <a:cs typeface="Roboto"/>
              <a:sym typeface="Roboto"/>
            </a:endParaRPr>
          </a:p>
          <a:p>
            <a:pPr indent="-293370" lvl="0" marL="4572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print b    </a:t>
            </a:r>
            <a:endParaRPr sz="1200">
              <a:solidFill>
                <a:srgbClr val="000000"/>
              </a:solidFill>
              <a:latin typeface="Roboto"/>
              <a:ea typeface="Roboto"/>
              <a:cs typeface="Roboto"/>
              <a:sym typeface="Roboto"/>
            </a:endParaRPr>
          </a:p>
          <a:p>
            <a:pPr indent="-293370" lvl="0" marL="4572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print c    </a:t>
            </a:r>
            <a:endParaRPr sz="1200">
              <a:solidFill>
                <a:srgbClr val="000000"/>
              </a:solidFill>
              <a:latin typeface="Roboto"/>
              <a:ea typeface="Roboto"/>
              <a:cs typeface="Roboto"/>
              <a:sym typeface="Roboto"/>
            </a:endParaRPr>
          </a:p>
          <a:p>
            <a:pPr indent="0" lvl="0" marL="0" rtl="0" algn="just">
              <a:lnSpc>
                <a:spcPct val="115000"/>
              </a:lnSpc>
              <a:spcBef>
                <a:spcPts val="1200"/>
              </a:spcBef>
              <a:spcAft>
                <a:spcPts val="0"/>
              </a:spcAft>
              <a:buSzPts val="96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1200"/>
              </a:spcAft>
              <a:buSzPts val="960"/>
              <a:buNone/>
            </a:pPr>
            <a:r>
              <a:t/>
            </a:r>
            <a:endParaRPr b="1"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4a63231bb2_0_15"/>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Data Types</a:t>
            </a:r>
            <a:endParaRPr/>
          </a:p>
        </p:txBody>
      </p:sp>
      <p:sp>
        <p:nvSpPr>
          <p:cNvPr id="280" name="Google Shape;280;g14a63231bb2_0_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440"/>
              <a:buNone/>
            </a:pPr>
            <a:r>
              <a:rPr lang="en-GB"/>
              <a:t>Data types are the classification or categorization of data items. Data types represent a kind of value that determines what operations can be performed on that data. Numeric, non-numeric, and Boolean (true/false) data are the most used data types. However, each programming language has its classification largely reflecting its programming philosophy. Python offers the following built-in data types:</a:t>
            </a:r>
            <a:endParaRPr/>
          </a:p>
          <a:p>
            <a:pPr indent="0" lvl="0" marL="0" rtl="0" algn="l">
              <a:spcBef>
                <a:spcPts val="1600"/>
              </a:spcBef>
              <a:spcAft>
                <a:spcPts val="0"/>
              </a:spcAft>
              <a:buSzPts val="1440"/>
              <a:buNone/>
            </a:pPr>
            <a:r>
              <a:t/>
            </a:r>
            <a:endParaRPr/>
          </a:p>
          <a:p>
            <a:pPr indent="0" lvl="0" marL="0" rtl="0" algn="l">
              <a:spcBef>
                <a:spcPts val="1600"/>
              </a:spcBef>
              <a:spcAft>
                <a:spcPts val="0"/>
              </a:spcAft>
              <a:buSzPts val="1440"/>
              <a:buNone/>
            </a:pPr>
            <a:r>
              <a:t/>
            </a:r>
            <a:endParaRPr/>
          </a:p>
          <a:p>
            <a:pPr indent="0" lvl="0" marL="0" rtl="0" algn="l">
              <a:spcBef>
                <a:spcPts val="1600"/>
              </a:spcBef>
              <a:spcAft>
                <a:spcPts val="1600"/>
              </a:spcAft>
              <a:buSzPts val="1440"/>
              <a:buNone/>
            </a:pPr>
            <a:r>
              <a:t/>
            </a:r>
            <a:endParaRPr/>
          </a:p>
        </p:txBody>
      </p:sp>
      <p:pic>
        <p:nvPicPr>
          <p:cNvPr id="281" name="Google Shape;281;g14a63231bb2_0_15"/>
          <p:cNvPicPr preferRelativeResize="0"/>
          <p:nvPr/>
        </p:nvPicPr>
        <p:blipFill rotWithShape="1">
          <a:blip r:embed="rId3">
            <a:alphaModFix/>
          </a:blip>
          <a:srcRect b="0" l="0" r="0" t="0"/>
          <a:stretch/>
        </p:blipFill>
        <p:spPr>
          <a:xfrm>
            <a:off x="3803425" y="4071257"/>
            <a:ext cx="4186689" cy="26897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4a63231bb2_0_23"/>
          <p:cNvSpPr txBox="1"/>
          <p:nvPr>
            <p:ph idx="1" type="body"/>
          </p:nvPr>
        </p:nvSpPr>
        <p:spPr>
          <a:xfrm>
            <a:off x="838200" y="500975"/>
            <a:ext cx="10515600" cy="5676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1000"/>
              </a:spcBef>
              <a:spcAft>
                <a:spcPts val="0"/>
              </a:spcAft>
              <a:buSzPts val="960"/>
              <a:buNone/>
            </a:pPr>
            <a:r>
              <a:rPr lang="en-GB" sz="1200">
                <a:solidFill>
                  <a:srgbClr val="333333"/>
                </a:solidFill>
                <a:highlight>
                  <a:srgbClr val="FFFFFF"/>
                </a:highlight>
                <a:latin typeface="Roboto"/>
                <a:ea typeface="Roboto"/>
                <a:cs typeface="Roboto"/>
                <a:sym typeface="Roboto"/>
              </a:rPr>
              <a:t>Python supports three types of numeric data.</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600"/>
              </a:spcBef>
              <a:spcAft>
                <a:spcPts val="0"/>
              </a:spcAft>
              <a:buClr>
                <a:srgbClr val="000000"/>
              </a:buClr>
              <a:buSzPts val="1200"/>
              <a:buFont typeface="Roboto"/>
              <a:buAutoNum type="arabicPeriod"/>
            </a:pPr>
            <a:r>
              <a:rPr b="1" lang="en-GB" sz="1200">
                <a:solidFill>
                  <a:srgbClr val="000000"/>
                </a:solidFill>
                <a:highlight>
                  <a:srgbClr val="FFFFFF"/>
                </a:highlight>
                <a:latin typeface="Roboto"/>
                <a:ea typeface="Roboto"/>
                <a:cs typeface="Roboto"/>
                <a:sym typeface="Roboto"/>
              </a:rPr>
              <a:t>Int -</a:t>
            </a:r>
            <a:r>
              <a:rPr lang="en-GB" sz="1200">
                <a:solidFill>
                  <a:srgbClr val="000000"/>
                </a:solidFill>
                <a:highlight>
                  <a:srgbClr val="FFFFFF"/>
                </a:highlight>
                <a:latin typeface="Roboto"/>
                <a:ea typeface="Roboto"/>
                <a:cs typeface="Roboto"/>
                <a:sym typeface="Roboto"/>
              </a:rPr>
              <a:t> Integer value can be any length such as integers 10, 2, 29, -20, -150 etc. Python has no restriction on the length of an integer. Its value belongs to </a:t>
            </a:r>
            <a:r>
              <a:rPr b="1" lang="en-GB" sz="1200">
                <a:solidFill>
                  <a:srgbClr val="000000"/>
                </a:solidFill>
                <a:highlight>
                  <a:srgbClr val="FFFFFF"/>
                </a:highlight>
                <a:latin typeface="Roboto"/>
                <a:ea typeface="Roboto"/>
                <a:cs typeface="Roboto"/>
                <a:sym typeface="Roboto"/>
              </a:rPr>
              <a:t>int</a:t>
            </a:r>
            <a:endParaRPr b="1"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b="1" lang="en-GB" sz="1200">
                <a:solidFill>
                  <a:srgbClr val="000000"/>
                </a:solidFill>
                <a:highlight>
                  <a:srgbClr val="FFFFFF"/>
                </a:highlight>
                <a:latin typeface="Roboto"/>
                <a:ea typeface="Roboto"/>
                <a:cs typeface="Roboto"/>
                <a:sym typeface="Roboto"/>
              </a:rPr>
              <a:t>Float -</a:t>
            </a:r>
            <a:r>
              <a:rPr lang="en-GB" sz="1200">
                <a:solidFill>
                  <a:srgbClr val="000000"/>
                </a:solidFill>
                <a:highlight>
                  <a:srgbClr val="FFFFFF"/>
                </a:highlight>
                <a:latin typeface="Roboto"/>
                <a:ea typeface="Roboto"/>
                <a:cs typeface="Roboto"/>
                <a:sym typeface="Roboto"/>
              </a:rPr>
              <a:t> Float is used to store floating-point numbers like 1.9, 9.902, 15.2, etc. It is accurate upto 15 decimal points.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AutoNum type="arabicPeriod"/>
            </a:pPr>
            <a:r>
              <a:rPr b="1" lang="en-GB" sz="1200">
                <a:solidFill>
                  <a:srgbClr val="000000"/>
                </a:solidFill>
                <a:highlight>
                  <a:srgbClr val="FFFFFF"/>
                </a:highlight>
                <a:latin typeface="Roboto"/>
                <a:ea typeface="Roboto"/>
                <a:cs typeface="Roboto"/>
                <a:sym typeface="Roboto"/>
              </a:rPr>
              <a:t>complex -</a:t>
            </a:r>
            <a:r>
              <a:rPr lang="en-GB" sz="1200">
                <a:solidFill>
                  <a:srgbClr val="000000"/>
                </a:solidFill>
                <a:highlight>
                  <a:srgbClr val="FFFFFF"/>
                </a:highlight>
                <a:latin typeface="Roboto"/>
                <a:ea typeface="Roboto"/>
                <a:cs typeface="Roboto"/>
                <a:sym typeface="Roboto"/>
              </a:rPr>
              <a:t> A complex number contains an ordered pair, i.e., x + iy where x and y denote the real and imaginary parts, respectively. The complex numbers like 2.14j, 2.0 + 2.3j, etc.</a:t>
            </a:r>
            <a:endParaRPr sz="1200">
              <a:solidFill>
                <a:srgbClr val="000000"/>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SzPts val="1280"/>
              <a:buNone/>
            </a:pPr>
            <a:r>
              <a:rPr lang="en-GB" sz="1600">
                <a:solidFill>
                  <a:srgbClr val="610B4B"/>
                </a:solidFill>
                <a:highlight>
                  <a:srgbClr val="FFFFFF"/>
                </a:highlight>
                <a:latin typeface="Arial"/>
                <a:ea typeface="Arial"/>
                <a:cs typeface="Arial"/>
                <a:sym typeface="Arial"/>
              </a:rPr>
              <a:t>Sequence Type : </a:t>
            </a:r>
            <a:r>
              <a:rPr lang="en-GB" sz="1300">
                <a:solidFill>
                  <a:srgbClr val="610B4B"/>
                </a:solidFill>
                <a:highlight>
                  <a:srgbClr val="FFFFFF"/>
                </a:highlight>
                <a:latin typeface="Arial"/>
                <a:ea typeface="Arial"/>
                <a:cs typeface="Arial"/>
                <a:sym typeface="Arial"/>
              </a:rPr>
              <a:t>String</a:t>
            </a:r>
            <a:endParaRPr sz="13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The string can be defined as the sequence of characters represented in the quotation marks. In Python, we can use single, double, or triple quotes to define a string.</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String handling in Python is a straightforward task since Python provides built-in functions and operators to perform operations in the string.</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In the case of string handling, the operator + is used to concatenate two strings as the operation </a:t>
            </a:r>
            <a:r>
              <a:rPr i="1" lang="en-GB" sz="1200">
                <a:solidFill>
                  <a:srgbClr val="333333"/>
                </a:solidFill>
                <a:highlight>
                  <a:srgbClr val="FFFFFF"/>
                </a:highlight>
                <a:latin typeface="Roboto"/>
                <a:ea typeface="Roboto"/>
                <a:cs typeface="Roboto"/>
                <a:sym typeface="Roboto"/>
              </a:rPr>
              <a:t>"hello"+" python"</a:t>
            </a:r>
            <a:r>
              <a:rPr lang="en-GB" sz="1200">
                <a:solidFill>
                  <a:srgbClr val="333333"/>
                </a:solidFill>
                <a:highlight>
                  <a:srgbClr val="FFFFFF"/>
                </a:highlight>
                <a:latin typeface="Roboto"/>
                <a:ea typeface="Roboto"/>
                <a:cs typeface="Roboto"/>
                <a:sym typeface="Roboto"/>
              </a:rPr>
              <a:t> returns </a:t>
            </a:r>
            <a:r>
              <a:rPr i="1" lang="en-GB" sz="1200">
                <a:solidFill>
                  <a:srgbClr val="333333"/>
                </a:solidFill>
                <a:highlight>
                  <a:srgbClr val="FFFFFF"/>
                </a:highlight>
                <a:latin typeface="Roboto"/>
                <a:ea typeface="Roboto"/>
                <a:cs typeface="Roboto"/>
                <a:sym typeface="Roboto"/>
              </a:rPr>
              <a:t>"hello python"</a:t>
            </a:r>
            <a:r>
              <a:rPr lang="en-GB" sz="1200">
                <a:solidFill>
                  <a:srgbClr val="333333"/>
                </a:solidFill>
                <a:highlight>
                  <a:srgbClr val="FFFFFF"/>
                </a:highlight>
                <a:latin typeface="Roboto"/>
                <a:ea typeface="Roboto"/>
                <a:cs typeface="Roboto"/>
                <a:sym typeface="Roboto"/>
              </a:rPr>
              <a:t>.</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The operator * is known as a repetition operator as the operation "Python" *2 returns 'Python Python'.</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str = </a:t>
            </a:r>
            <a:r>
              <a:rPr lang="en-GB" sz="1200">
                <a:solidFill>
                  <a:srgbClr val="0000FF"/>
                </a:solidFill>
                <a:latin typeface="Roboto"/>
                <a:ea typeface="Roboto"/>
                <a:cs typeface="Roboto"/>
                <a:sym typeface="Roboto"/>
              </a:rPr>
              <a:t>"string using double quotes"</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(str)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s = </a:t>
            </a:r>
            <a:r>
              <a:rPr lang="en-GB" sz="1200">
                <a:solidFill>
                  <a:srgbClr val="0000FF"/>
                </a:solidFill>
                <a:latin typeface="Roboto"/>
                <a:ea typeface="Roboto"/>
                <a:cs typeface="Roboto"/>
                <a:sym typeface="Roboto"/>
              </a:rPr>
              <a:t>''</a:t>
            </a:r>
            <a:r>
              <a:rPr lang="en-GB" sz="1200">
                <a:solidFill>
                  <a:srgbClr val="008200"/>
                </a:solidFill>
                <a:latin typeface="Roboto"/>
                <a:ea typeface="Roboto"/>
                <a:cs typeface="Roboto"/>
                <a:sym typeface="Roboto"/>
              </a:rPr>
              <a:t>'''A multiline</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GB" sz="1200">
                <a:solidFill>
                  <a:srgbClr val="008200"/>
                </a:solidFill>
                <a:latin typeface="Roboto"/>
                <a:ea typeface="Roboto"/>
                <a:cs typeface="Roboto"/>
                <a:sym typeface="Roboto"/>
              </a:rPr>
              <a:t>string'''</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(s)  </a:t>
            </a:r>
            <a:endParaRPr sz="1200">
              <a:solidFill>
                <a:srgbClr val="333333"/>
              </a:solidFill>
              <a:highlight>
                <a:srgbClr val="FFFFFF"/>
              </a:highlight>
              <a:latin typeface="Roboto"/>
              <a:ea typeface="Roboto"/>
              <a:cs typeface="Roboto"/>
              <a:sym typeface="Roboto"/>
            </a:endParaRPr>
          </a:p>
          <a:p>
            <a:pPr indent="0" lvl="0" marL="0" rtl="0" algn="l">
              <a:spcBef>
                <a:spcPts val="1000"/>
              </a:spcBef>
              <a:spcAft>
                <a:spcPts val="1600"/>
              </a:spcAft>
              <a:buSzPts val="960"/>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4899882bc3_0_0"/>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92" name="Google Shape;292;g14899882bc3_0_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1600"/>
              </a:spcAft>
              <a:buSzPts val="1440"/>
              <a:buNone/>
            </a:pPr>
            <a:r>
              <a:t/>
            </a:r>
            <a:endParaRPr/>
          </a:p>
        </p:txBody>
      </p:sp>
      <p:pic>
        <p:nvPicPr>
          <p:cNvPr id="293" name="Google Shape;293;g14899882bc3_0_0"/>
          <p:cNvPicPr preferRelativeResize="0"/>
          <p:nvPr/>
        </p:nvPicPr>
        <p:blipFill rotWithShape="1">
          <a:blip r:embed="rId3">
            <a:alphaModFix/>
          </a:blip>
          <a:srcRect b="0" l="0" r="0" t="0"/>
          <a:stretch/>
        </p:blipFill>
        <p:spPr>
          <a:xfrm>
            <a:off x="3081338" y="1728788"/>
            <a:ext cx="6029325" cy="3400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50c9966c87_0_97"/>
          <p:cNvSpPr txBox="1"/>
          <p:nvPr>
            <p:ph idx="1" type="body"/>
          </p:nvPr>
        </p:nvSpPr>
        <p:spPr>
          <a:xfrm>
            <a:off x="838200" y="376850"/>
            <a:ext cx="10515600" cy="5799900"/>
          </a:xfrm>
          <a:prstGeom prst="rect">
            <a:avLst/>
          </a:prstGeom>
          <a:noFill/>
          <a:ln>
            <a:noFill/>
          </a:ln>
        </p:spPr>
        <p:txBody>
          <a:bodyPr anchorCtr="0" anchor="t" bIns="45700" lIns="91425" spcFirstLastPara="1" rIns="91425" wrap="square" tIns="45700">
            <a:normAutofit/>
          </a:bodyPr>
          <a:lstStyle/>
          <a:p>
            <a:pPr indent="-304800" lvl="0" marL="457200" rtl="0" algn="l">
              <a:lnSpc>
                <a:spcPct val="156250"/>
              </a:lnSpc>
              <a:spcBef>
                <a:spcPts val="30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str1 = </a:t>
            </a:r>
            <a:r>
              <a:rPr lang="en-GB" sz="1200">
                <a:solidFill>
                  <a:srgbClr val="0000FF"/>
                </a:solidFill>
                <a:latin typeface="Roboto"/>
                <a:ea typeface="Roboto"/>
                <a:cs typeface="Roboto"/>
                <a:sym typeface="Roboto"/>
              </a:rPr>
              <a:t>'hello javatpoint'</a:t>
            </a:r>
            <a:r>
              <a:rPr lang="en-GB" sz="1200">
                <a:solidFill>
                  <a:srgbClr val="000000"/>
                </a:solidFill>
                <a:latin typeface="Roboto"/>
                <a:ea typeface="Roboto"/>
                <a:cs typeface="Roboto"/>
                <a:sym typeface="Roboto"/>
              </a:rPr>
              <a:t> </a:t>
            </a:r>
            <a:r>
              <a:rPr lang="en-GB" sz="1200">
                <a:solidFill>
                  <a:srgbClr val="008200"/>
                </a:solidFill>
                <a:latin typeface="Roboto"/>
                <a:ea typeface="Roboto"/>
                <a:cs typeface="Roboto"/>
                <a:sym typeface="Roboto"/>
              </a:rPr>
              <a:t>#string str1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str2 = </a:t>
            </a:r>
            <a:r>
              <a:rPr lang="en-GB" sz="1200">
                <a:solidFill>
                  <a:srgbClr val="0000FF"/>
                </a:solidFill>
                <a:latin typeface="Roboto"/>
                <a:ea typeface="Roboto"/>
                <a:cs typeface="Roboto"/>
                <a:sym typeface="Roboto"/>
              </a:rPr>
              <a:t>' how are you'</a:t>
            </a:r>
            <a:r>
              <a:rPr lang="en-GB" sz="1200">
                <a:solidFill>
                  <a:srgbClr val="000000"/>
                </a:solidFill>
                <a:latin typeface="Roboto"/>
                <a:ea typeface="Roboto"/>
                <a:cs typeface="Roboto"/>
                <a:sym typeface="Roboto"/>
              </a:rPr>
              <a:t> </a:t>
            </a:r>
            <a:r>
              <a:rPr lang="en-GB" sz="1200">
                <a:solidFill>
                  <a:srgbClr val="008200"/>
                </a:solidFill>
                <a:latin typeface="Roboto"/>
                <a:ea typeface="Roboto"/>
                <a:cs typeface="Roboto"/>
                <a:sym typeface="Roboto"/>
              </a:rPr>
              <a:t>#string str2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 (str1[0:2]) </a:t>
            </a:r>
            <a:r>
              <a:rPr lang="en-GB" sz="1200">
                <a:solidFill>
                  <a:srgbClr val="008200"/>
                </a:solidFill>
                <a:latin typeface="Roboto"/>
                <a:ea typeface="Roboto"/>
                <a:cs typeface="Roboto"/>
                <a:sym typeface="Roboto"/>
              </a:rPr>
              <a:t>#printing first two character using slice operator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 (str1[4]) </a:t>
            </a:r>
            <a:r>
              <a:rPr lang="en-GB" sz="1200">
                <a:solidFill>
                  <a:srgbClr val="008200"/>
                </a:solidFill>
                <a:latin typeface="Roboto"/>
                <a:ea typeface="Roboto"/>
                <a:cs typeface="Roboto"/>
                <a:sym typeface="Roboto"/>
              </a:rPr>
              <a:t>#printing 4th character of the string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 (str1*2) </a:t>
            </a:r>
            <a:r>
              <a:rPr lang="en-GB" sz="1200">
                <a:solidFill>
                  <a:srgbClr val="008200"/>
                </a:solidFill>
                <a:latin typeface="Roboto"/>
                <a:ea typeface="Roboto"/>
                <a:cs typeface="Roboto"/>
                <a:sym typeface="Roboto"/>
              </a:rPr>
              <a:t>#printing the string twice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 (str1 + str2) </a:t>
            </a:r>
            <a:r>
              <a:rPr lang="en-GB" sz="1200">
                <a:solidFill>
                  <a:srgbClr val="008200"/>
                </a:solidFill>
                <a:latin typeface="Roboto"/>
                <a:ea typeface="Roboto"/>
                <a:cs typeface="Roboto"/>
                <a:sym typeface="Roboto"/>
              </a:rPr>
              <a:t>#printing the concatenation of str1 and str2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156250"/>
              </a:lnSpc>
              <a:spcBef>
                <a:spcPts val="300"/>
              </a:spcBef>
              <a:spcAft>
                <a:spcPts val="0"/>
              </a:spcAft>
              <a:buSzPts val="960"/>
              <a:buNone/>
            </a:pPr>
            <a:r>
              <a:t/>
            </a:r>
            <a:endParaRPr sz="1200">
              <a:solidFill>
                <a:srgbClr val="000000"/>
              </a:solidFill>
              <a:latin typeface="Roboto"/>
              <a:ea typeface="Roboto"/>
              <a:cs typeface="Roboto"/>
              <a:sym typeface="Roboto"/>
            </a:endParaRPr>
          </a:p>
          <a:p>
            <a:pPr indent="0" lvl="0" marL="0" rtl="0" algn="l">
              <a:lnSpc>
                <a:spcPct val="156250"/>
              </a:lnSpc>
              <a:spcBef>
                <a:spcPts val="300"/>
              </a:spcBef>
              <a:spcAft>
                <a:spcPts val="0"/>
              </a:spcAft>
              <a:buSzPts val="960"/>
              <a:buNone/>
            </a:pPr>
            <a:r>
              <a:t/>
            </a:r>
            <a:endParaRPr sz="1200">
              <a:solidFill>
                <a:srgbClr val="000000"/>
              </a:solidFill>
              <a:latin typeface="Roboto"/>
              <a:ea typeface="Roboto"/>
              <a:cs typeface="Roboto"/>
              <a:sym typeface="Roboto"/>
            </a:endParaRPr>
          </a:p>
          <a:p>
            <a:pPr indent="0" lvl="0" marL="0" rtl="0" algn="just">
              <a:lnSpc>
                <a:spcPct val="130000"/>
              </a:lnSpc>
              <a:spcBef>
                <a:spcPts val="1400"/>
              </a:spcBef>
              <a:spcAft>
                <a:spcPts val="0"/>
              </a:spcAft>
              <a:buSzPts val="1280"/>
              <a:buNone/>
            </a:pPr>
            <a:r>
              <a:rPr lang="en-GB" sz="1600">
                <a:solidFill>
                  <a:srgbClr val="610B4B"/>
                </a:solidFill>
                <a:highlight>
                  <a:srgbClr val="FFFFFF"/>
                </a:highlight>
                <a:latin typeface="Arial"/>
                <a:ea typeface="Arial"/>
                <a:cs typeface="Arial"/>
                <a:sym typeface="Arial"/>
              </a:rPr>
              <a:t>Boolean</a:t>
            </a:r>
            <a:endParaRPr sz="16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Boolean type provides two built-in values, True and False. These values are used to determine the given statement true or false. It denotes by the class bool. True can be represented by any non-zero value or 'T' whereas false can be represented by the 0 or 'F'. Consider the following example.</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rgbClr val="000000"/>
              </a:buClr>
              <a:buSzPts val="1200"/>
              <a:buFont typeface="Roboto"/>
              <a:buAutoNum type="arabicPeriod"/>
            </a:pPr>
            <a:r>
              <a:rPr lang="en-GB" sz="1200">
                <a:solidFill>
                  <a:srgbClr val="008200"/>
                </a:solidFill>
                <a:latin typeface="Roboto"/>
                <a:ea typeface="Roboto"/>
                <a:cs typeface="Roboto"/>
                <a:sym typeface="Roboto"/>
              </a:rPr>
              <a:t># Python program to check the boolean type</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(type(True))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(type(False))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ts val="1200"/>
              <a:buFont typeface="Roboto"/>
              <a:buAutoNum type="arabicPeriod"/>
            </a:pP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(false)  </a:t>
            </a:r>
            <a:endParaRPr sz="1200">
              <a:solidFill>
                <a:srgbClr val="000000"/>
              </a:solidFill>
              <a:latin typeface="Roboto"/>
              <a:ea typeface="Roboto"/>
              <a:cs typeface="Roboto"/>
              <a:sym typeface="Roboto"/>
            </a:endParaRPr>
          </a:p>
          <a:p>
            <a:pPr indent="0" lvl="0" marL="0" rtl="0" algn="l">
              <a:spcBef>
                <a:spcPts val="1000"/>
              </a:spcBef>
              <a:spcAft>
                <a:spcPts val="1600"/>
              </a:spcAft>
              <a:buSzPts val="144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50c9966c87_0_104"/>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just">
              <a:lnSpc>
                <a:spcPct val="130000"/>
              </a:lnSpc>
              <a:spcBef>
                <a:spcPts val="400"/>
              </a:spcBef>
              <a:spcAft>
                <a:spcPts val="600"/>
              </a:spcAft>
              <a:buClr>
                <a:srgbClr val="610B38"/>
              </a:buClr>
              <a:buSzPts val="2200"/>
              <a:buFont typeface="Arial"/>
              <a:buNone/>
            </a:pPr>
            <a:r>
              <a:rPr b="0" lang="en-GB" sz="2200">
                <a:solidFill>
                  <a:srgbClr val="610B38"/>
                </a:solidFill>
                <a:highlight>
                  <a:srgbClr val="FFFFFF"/>
                </a:highlight>
                <a:latin typeface="Arial"/>
                <a:ea typeface="Arial"/>
                <a:cs typeface="Arial"/>
                <a:sym typeface="Arial"/>
              </a:rPr>
              <a:t>Python Keywords</a:t>
            </a:r>
            <a:endParaRPr/>
          </a:p>
        </p:txBody>
      </p:sp>
      <p:sp>
        <p:nvSpPr>
          <p:cNvPr id="304" name="Google Shape;304;g150c9966c87_0_10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Python keywords are unique words reserved with defined meanings and functions that we can only apply for those functions. You'll never need to import any keyword into your program because they're permanently present.</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Python's built-in methods and classes are not the same as the keywords. Built-in methods and classes are constantly present; however, they are not as limited in their application as keywords.</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Assigning a particular meaning to Python keywords means you can't use them for other purposes in our code. You'll get a message of SyntaxError if you attempt to do the same. If you attempt to assign anything to a built-in method or type, you will not receive a SyntaxError message; however, it is still not a smart idea.</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Python contains thirty-five keywords in the most recent version, i.e., Python 3.8. Here we have shown a complete list of Python keywords for the reader's reference.</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960"/>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600"/>
              </a:spcAft>
              <a:buSzPts val="1440"/>
              <a:buNone/>
            </a:pPr>
            <a:r>
              <a:t/>
            </a:r>
            <a:endParaRPr/>
          </a:p>
        </p:txBody>
      </p:sp>
      <p:pic>
        <p:nvPicPr>
          <p:cNvPr id="305" name="Google Shape;305;g150c9966c87_0_104"/>
          <p:cNvPicPr preferRelativeResize="0"/>
          <p:nvPr/>
        </p:nvPicPr>
        <p:blipFill rotWithShape="1">
          <a:blip r:embed="rId3">
            <a:alphaModFix/>
          </a:blip>
          <a:srcRect b="29340" l="0" r="67615" t="33163"/>
          <a:stretch/>
        </p:blipFill>
        <p:spPr>
          <a:xfrm>
            <a:off x="4156375" y="4963885"/>
            <a:ext cx="3147939" cy="1790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Characteristics of Python</a:t>
            </a:r>
            <a:endParaRPr/>
          </a:p>
        </p:txBody>
      </p:sp>
      <p:sp>
        <p:nvSpPr>
          <p:cNvPr id="155" name="Google Shape;155;p3"/>
          <p:cNvSpPr txBox="1"/>
          <p:nvPr>
            <p:ph idx="1" type="body"/>
          </p:nvPr>
        </p:nvSpPr>
        <p:spPr>
          <a:xfrm>
            <a:off x="599440" y="1825625"/>
            <a:ext cx="1075436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It supports functional and structured programming methods as well as OOP.</a:t>
            </a:r>
            <a:endParaRPr/>
          </a:p>
          <a:p>
            <a:pPr indent="0" lvl="0" marL="228600" rtl="0" algn="l">
              <a:lnSpc>
                <a:spcPct val="90000"/>
              </a:lnSpc>
              <a:spcBef>
                <a:spcPts val="1000"/>
              </a:spcBef>
              <a:spcAft>
                <a:spcPts val="0"/>
              </a:spcAft>
              <a:buSzPts val="1440"/>
              <a:buNone/>
            </a:pPr>
            <a:r>
              <a:t/>
            </a:r>
            <a:endParaRPr/>
          </a:p>
          <a:p>
            <a:pPr indent="-228600" lvl="0" marL="228600" rtl="0" algn="l">
              <a:lnSpc>
                <a:spcPct val="90000"/>
              </a:lnSpc>
              <a:spcBef>
                <a:spcPts val="1000"/>
              </a:spcBef>
              <a:spcAft>
                <a:spcPts val="0"/>
              </a:spcAft>
              <a:buClr>
                <a:schemeClr val="dk1"/>
              </a:buClr>
              <a:buSzPts val="2800"/>
              <a:buChar char="●"/>
            </a:pPr>
            <a:r>
              <a:rPr lang="en-GB"/>
              <a:t>It can be used as a scripting language or can be compiled to byte-code for building large applications.</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It provides very high-level dynamic data types and supports dynamic type checking.</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It supports automatic garbage collection.</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1600"/>
              </a:spcAft>
              <a:buClr>
                <a:schemeClr val="dk1"/>
              </a:buClr>
              <a:buSzPts val="2800"/>
              <a:buChar char="●"/>
            </a:pPr>
            <a:r>
              <a:rPr lang="en-GB"/>
              <a:t>It can be easily integrated with C, C++, COM, ActiveX, CORBA, and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50c9966c87_0_118"/>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just">
              <a:lnSpc>
                <a:spcPct val="130000"/>
              </a:lnSpc>
              <a:spcBef>
                <a:spcPts val="400"/>
              </a:spcBef>
              <a:spcAft>
                <a:spcPts val="600"/>
              </a:spcAft>
              <a:buClr>
                <a:srgbClr val="610B38"/>
              </a:buClr>
              <a:buSzPts val="2200"/>
              <a:buFont typeface="Arial"/>
              <a:buNone/>
            </a:pPr>
            <a:r>
              <a:rPr b="0" lang="en-GB" sz="2200">
                <a:solidFill>
                  <a:srgbClr val="610B38"/>
                </a:solidFill>
                <a:highlight>
                  <a:srgbClr val="FFFFFF"/>
                </a:highlight>
                <a:latin typeface="Arial"/>
                <a:ea typeface="Arial"/>
                <a:cs typeface="Arial"/>
                <a:sym typeface="Arial"/>
              </a:rPr>
              <a:t>Python Operators</a:t>
            </a:r>
            <a:endParaRPr/>
          </a:p>
        </p:txBody>
      </p:sp>
      <p:sp>
        <p:nvSpPr>
          <p:cNvPr id="311" name="Google Shape;311;g150c9966c87_0_1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SzPts val="960"/>
              <a:buNone/>
            </a:pPr>
            <a:r>
              <a:rPr lang="en-GB" sz="1200">
                <a:solidFill>
                  <a:srgbClr val="333333"/>
                </a:solidFill>
                <a:highlight>
                  <a:srgbClr val="FFFFFF"/>
                </a:highlight>
                <a:latin typeface="Roboto"/>
                <a:ea typeface="Roboto"/>
                <a:cs typeface="Roboto"/>
                <a:sym typeface="Roboto"/>
              </a:rPr>
              <a:t>The operator can be defined as a symbol which is responsible for a particular operation between two operands. Operators are the pillars of a program on which the logic is built in a specific programming language. Python provides a variety of operators, which are described as follows.</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Arithmetic operators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Comparison operators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Assignment Operators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Logical Operators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Bitwise Operators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Membership Operators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Identity Operators</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600"/>
              </a:spcAft>
              <a:buSzPts val="144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aphicFrame>
        <p:nvGraphicFramePr>
          <p:cNvPr id="316" name="Google Shape;316;p25"/>
          <p:cNvGraphicFramePr/>
          <p:nvPr/>
        </p:nvGraphicFramePr>
        <p:xfrm>
          <a:off x="223520" y="71121"/>
          <a:ext cx="3000000" cy="3000000"/>
        </p:xfrm>
        <a:graphic>
          <a:graphicData uri="http://schemas.openxmlformats.org/drawingml/2006/table">
            <a:tbl>
              <a:tblPr bandRow="1" firstRow="1">
                <a:noFill/>
                <a:tableStyleId>{A440C220-6D65-42A7-92E0-DB8C35EE3D13}</a:tableStyleId>
              </a:tblPr>
              <a:tblGrid>
                <a:gridCol w="3942075"/>
                <a:gridCol w="3942075"/>
                <a:gridCol w="3942075"/>
              </a:tblGrid>
              <a:tr h="483575">
                <a:tc>
                  <a:txBody>
                    <a:bodyPr/>
                    <a:lstStyle/>
                    <a:p>
                      <a:pPr indent="0" lvl="0" marL="0" marR="0" rtl="0" algn="ctr">
                        <a:spcBef>
                          <a:spcPts val="0"/>
                        </a:spcBef>
                        <a:spcAft>
                          <a:spcPts val="0"/>
                        </a:spcAft>
                        <a:buClr>
                          <a:srgbClr val="000000"/>
                        </a:buClr>
                        <a:buSzPts val="1800"/>
                        <a:buFont typeface="Tomorrow"/>
                        <a:buNone/>
                      </a:pPr>
                      <a:r>
                        <a:rPr b="1" i="0" lang="en-GB" sz="1800" u="none" cap="none" strike="noStrike">
                          <a:solidFill>
                            <a:srgbClr val="000000"/>
                          </a:solidFill>
                          <a:latin typeface="Tomorrow"/>
                          <a:ea typeface="Tomorrow"/>
                          <a:cs typeface="Tomorrow"/>
                          <a:sym typeface="Tomorrow"/>
                        </a:rPr>
                        <a:t>Operator</a:t>
                      </a:r>
                      <a:endParaRPr sz="1800" u="none" cap="none" strike="noStrike"/>
                    </a:p>
                  </a:txBody>
                  <a:tcPr marT="114300" marB="114300" marR="228600" marL="228600"/>
                </a:tc>
                <a:tc>
                  <a:txBody>
                    <a:bodyPr/>
                    <a:lstStyle/>
                    <a:p>
                      <a:pPr indent="0" lvl="0" marL="0" marR="0" rtl="0" algn="ctr">
                        <a:spcBef>
                          <a:spcPts val="0"/>
                        </a:spcBef>
                        <a:spcAft>
                          <a:spcPts val="0"/>
                        </a:spcAft>
                        <a:buClr>
                          <a:srgbClr val="000000"/>
                        </a:buClr>
                        <a:buSzPts val="1800"/>
                        <a:buFont typeface="Tomorrow"/>
                        <a:buNone/>
                      </a:pPr>
                      <a:r>
                        <a:rPr b="1" i="0" lang="en-GB" sz="1800" u="none" cap="none" strike="noStrike">
                          <a:solidFill>
                            <a:srgbClr val="000000"/>
                          </a:solidFill>
                          <a:latin typeface="Tomorrow"/>
                          <a:ea typeface="Tomorrow"/>
                          <a:cs typeface="Tomorrow"/>
                          <a:sym typeface="Tomorrow"/>
                        </a:rPr>
                        <a:t>Meaning</a:t>
                      </a:r>
                      <a:endParaRPr sz="1800" u="none" cap="none" strike="noStrike"/>
                    </a:p>
                  </a:txBody>
                  <a:tcPr marT="114300" marB="114300" marR="228600" marL="228600"/>
                </a:tc>
                <a:tc>
                  <a:txBody>
                    <a:bodyPr/>
                    <a:lstStyle/>
                    <a:p>
                      <a:pPr indent="0" lvl="0" marL="0" marR="0" rtl="0" algn="ctr">
                        <a:spcBef>
                          <a:spcPts val="0"/>
                        </a:spcBef>
                        <a:spcAft>
                          <a:spcPts val="0"/>
                        </a:spcAft>
                        <a:buClr>
                          <a:srgbClr val="000000"/>
                        </a:buClr>
                        <a:buSzPts val="1800"/>
                        <a:buFont typeface="Tomorrow"/>
                        <a:buNone/>
                      </a:pPr>
                      <a:r>
                        <a:rPr b="1" i="0" lang="en-GB" sz="1800" u="none" cap="none" strike="noStrike">
                          <a:solidFill>
                            <a:srgbClr val="000000"/>
                          </a:solidFill>
                          <a:latin typeface="Tomorrow"/>
                          <a:ea typeface="Tomorrow"/>
                          <a:cs typeface="Tomorrow"/>
                          <a:sym typeface="Tomorrow"/>
                        </a:rPr>
                        <a:t>Example</a:t>
                      </a:r>
                      <a:endParaRPr sz="1800" u="none" cap="none" strike="noStrike"/>
                    </a:p>
                  </a:txBody>
                  <a:tcPr marT="114300" marB="114300" marR="228600" marL="228600"/>
                </a:tc>
              </a:tr>
              <a:tr h="646450">
                <a:tc>
                  <a:txBody>
                    <a:bodyPr/>
                    <a:lstStyle/>
                    <a:p>
                      <a:pPr indent="0" lvl="0" marL="0" marR="0" rtl="0" algn="ctr">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Add two operands or unary plus</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x + y+ 2</a:t>
                      </a:r>
                      <a:endParaRPr sz="1800" u="none" cap="none" strike="noStrike"/>
                    </a:p>
                  </a:txBody>
                  <a:tcPr marT="114300" marB="114300" marR="228600" marL="228600"/>
                </a:tc>
              </a:tr>
              <a:tr h="845350">
                <a:tc>
                  <a:txBody>
                    <a:bodyPr/>
                    <a:lstStyle/>
                    <a:p>
                      <a:pPr indent="0" lvl="0" marL="0" marR="0" rtl="0" algn="ctr">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Subtract right operand from the left or unary minus</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x - y- 2</a:t>
                      </a:r>
                      <a:endParaRPr sz="1800" u="none" cap="none" strike="noStrike"/>
                    </a:p>
                  </a:txBody>
                  <a:tcPr marT="114300" marB="114300" marR="228600" marL="228600"/>
                </a:tc>
              </a:tr>
              <a:tr h="483575">
                <a:tc>
                  <a:txBody>
                    <a:bodyPr/>
                    <a:lstStyle/>
                    <a:p>
                      <a:pPr indent="0" lvl="0" marL="0" marR="0" rtl="0" algn="ctr">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Multiply two operands</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x * y</a:t>
                      </a:r>
                      <a:endParaRPr sz="1800" u="none" cap="none" strike="noStrike"/>
                    </a:p>
                  </a:txBody>
                  <a:tcPr marT="114300" marB="114300" marR="228600" marL="228600"/>
                </a:tc>
              </a:tr>
              <a:tr h="845350">
                <a:tc>
                  <a:txBody>
                    <a:bodyPr/>
                    <a:lstStyle/>
                    <a:p>
                      <a:pPr indent="0" lvl="0" marL="0" marR="0" rtl="0" algn="ctr">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Divide left operand by the right one (always results into float)</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x / y</a:t>
                      </a:r>
                      <a:endParaRPr sz="1800" u="none" cap="none" strike="noStrike"/>
                    </a:p>
                  </a:txBody>
                  <a:tcPr marT="114300" marB="114300" marR="228600" marL="228600"/>
                </a:tc>
              </a:tr>
              <a:tr h="1011100">
                <a:tc>
                  <a:txBody>
                    <a:bodyPr/>
                    <a:lstStyle/>
                    <a:p>
                      <a:pPr indent="0" lvl="0" marL="0" marR="0" rtl="0" algn="ctr">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Modulus - remainder of the division of left operand by the right</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x % y (remainder of x/y)</a:t>
                      </a:r>
                      <a:endParaRPr sz="1800" u="none" cap="none" strike="noStrike"/>
                    </a:p>
                  </a:txBody>
                  <a:tcPr marT="114300" marB="114300" marR="228600" marL="228600"/>
                </a:tc>
              </a:tr>
              <a:tr h="1274875">
                <a:tc>
                  <a:txBody>
                    <a:bodyPr/>
                    <a:lstStyle/>
                    <a:p>
                      <a:pPr indent="0" lvl="0" marL="0" marR="0" rtl="0" algn="ctr">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Floor division - division that results into whole number adjusted to the left in the number line</a:t>
                      </a:r>
                      <a:endParaRPr sz="1800" u="none" cap="none" strike="noStrike"/>
                    </a:p>
                  </a:txBody>
                  <a:tcPr marT="114300" marB="114300" marR="228600" marL="228600"/>
                </a:tc>
                <a:tc>
                  <a:txBody>
                    <a:bodyPr/>
                    <a:lstStyle/>
                    <a:p>
                      <a:pPr indent="0" lvl="0" marL="0" marR="0" rtl="0" algn="l">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x // y</a:t>
                      </a:r>
                      <a:endParaRPr sz="1800" u="none" cap="none" strike="noStrike"/>
                    </a:p>
                  </a:txBody>
                  <a:tcPr marT="114300" marB="114300" marR="228600" marL="228600"/>
                </a:tc>
              </a:tr>
              <a:tr h="1044250">
                <a:tc>
                  <a:txBody>
                    <a:bodyPr/>
                    <a:lstStyle/>
                    <a:p>
                      <a:pPr indent="0" lvl="0" marL="0" marR="0" rtl="0" algn="ctr">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a:t>
                      </a:r>
                      <a:endParaRPr sz="1800" u="none" cap="none" strike="noStrike"/>
                    </a:p>
                  </a:txBody>
                  <a:tcPr marT="114300" marB="114300" marR="228600" marL="228600"/>
                </a:tc>
                <a:tc>
                  <a:txBody>
                    <a:bodyPr/>
                    <a:lstStyle/>
                    <a:p>
                      <a:pPr indent="0" lvl="0" marL="0" marR="0" rtl="0" algn="just">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Exponent - left operand raised to the power of right</a:t>
                      </a:r>
                      <a:endParaRPr sz="1800" u="none" cap="none" strike="noStrike"/>
                    </a:p>
                  </a:txBody>
                  <a:tcPr marT="114300" marB="114300" marR="228600" marL="228600"/>
                </a:tc>
                <a:tc>
                  <a:txBody>
                    <a:bodyPr/>
                    <a:lstStyle/>
                    <a:p>
                      <a:pPr indent="0" lvl="0" marL="0" marR="0" rtl="0" algn="just">
                        <a:spcBef>
                          <a:spcPts val="0"/>
                        </a:spcBef>
                        <a:spcAft>
                          <a:spcPts val="0"/>
                        </a:spcAft>
                        <a:buClr>
                          <a:srgbClr val="000000"/>
                        </a:buClr>
                        <a:buSzPts val="1800"/>
                        <a:buFont typeface="Tomorrow"/>
                        <a:buNone/>
                      </a:pPr>
                      <a:r>
                        <a:rPr b="0" i="0" lang="en-GB" sz="1800" u="none" cap="none" strike="noStrike">
                          <a:solidFill>
                            <a:srgbClr val="000000"/>
                          </a:solidFill>
                          <a:latin typeface="Tomorrow"/>
                          <a:ea typeface="Tomorrow"/>
                          <a:cs typeface="Tomorrow"/>
                          <a:sym typeface="Tomorrow"/>
                        </a:rPr>
                        <a:t>x**y (x to the power y)</a:t>
                      </a:r>
                      <a:endParaRPr b="0" i="0" sz="1800" u="none" cap="none" strike="noStrike">
                        <a:solidFill>
                          <a:srgbClr val="333333"/>
                        </a:solidFill>
                        <a:latin typeface="Tomorrow"/>
                        <a:ea typeface="Tomorrow"/>
                        <a:cs typeface="Tomorrow"/>
                        <a:sym typeface="Tomorrow"/>
                      </a:endParaRPr>
                    </a:p>
                    <a:p>
                      <a:pPr indent="0" lvl="0" marL="0" marR="0" rtl="0" algn="l">
                        <a:spcBef>
                          <a:spcPts val="0"/>
                        </a:spcBef>
                        <a:spcAft>
                          <a:spcPts val="0"/>
                        </a:spcAft>
                        <a:buClr>
                          <a:schemeClr val="dk1"/>
                        </a:buClr>
                        <a:buSzPts val="1800"/>
                        <a:buFont typeface="Trebuchet MS"/>
                        <a:buNone/>
                      </a:pPr>
                      <a:br>
                        <a:rPr lang="en-GB" sz="1800" u="none" cap="none" strike="noStrike"/>
                      </a:br>
                      <a:endParaRPr sz="1800" u="none" cap="none" strike="noStrike"/>
                    </a:p>
                  </a:txBody>
                  <a:tcPr marT="114300" marB="114300" marR="228600" marL="22860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4a63231bb2_0_36"/>
          <p:cNvSpPr txBox="1"/>
          <p:nvPr>
            <p:ph idx="1" type="body"/>
          </p:nvPr>
        </p:nvSpPr>
        <p:spPr>
          <a:xfrm>
            <a:off x="838200" y="343425"/>
            <a:ext cx="10515600" cy="5833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1000"/>
              </a:spcBef>
              <a:spcAft>
                <a:spcPts val="0"/>
              </a:spcAft>
              <a:buSzPct val="79999"/>
              <a:buNone/>
            </a:pPr>
            <a:r>
              <a:rPr lang="en-GB"/>
              <a:t>In[] : print(5 + 2) # Addition</a:t>
            </a:r>
            <a:endParaRPr/>
          </a:p>
          <a:p>
            <a:pPr indent="0" lvl="0" marL="0" rtl="0" algn="l">
              <a:spcBef>
                <a:spcPts val="1600"/>
              </a:spcBef>
              <a:spcAft>
                <a:spcPts val="0"/>
              </a:spcAft>
              <a:buSzPct val="79999"/>
              <a:buNone/>
            </a:pPr>
            <a:r>
              <a:rPr lang="en-GB"/>
              <a:t>Out[] : 7</a:t>
            </a:r>
            <a:endParaRPr/>
          </a:p>
          <a:p>
            <a:pPr indent="0" lvl="0" marL="0" rtl="0" algn="l">
              <a:spcBef>
                <a:spcPts val="1600"/>
              </a:spcBef>
              <a:spcAft>
                <a:spcPts val="0"/>
              </a:spcAft>
              <a:buSzPct val="79999"/>
              <a:buNone/>
            </a:pPr>
            <a:r>
              <a:rPr lang="en-GB"/>
              <a:t>In[] : print(5 - 2) # Subtraction</a:t>
            </a:r>
            <a:endParaRPr/>
          </a:p>
          <a:p>
            <a:pPr indent="0" lvl="0" marL="0" rtl="0" algn="l">
              <a:spcBef>
                <a:spcPts val="1600"/>
              </a:spcBef>
              <a:spcAft>
                <a:spcPts val="0"/>
              </a:spcAft>
              <a:buSzPct val="79999"/>
              <a:buNone/>
            </a:pPr>
            <a:r>
              <a:rPr lang="en-GB"/>
              <a:t>Out[] : 3</a:t>
            </a:r>
            <a:endParaRPr/>
          </a:p>
          <a:p>
            <a:pPr indent="0" lvl="0" marL="0" rtl="0" algn="l">
              <a:spcBef>
                <a:spcPts val="1600"/>
              </a:spcBef>
              <a:spcAft>
                <a:spcPts val="0"/>
              </a:spcAft>
              <a:buSzPct val="79999"/>
              <a:buNone/>
            </a:pPr>
            <a:r>
              <a:rPr lang="en-GB"/>
              <a:t>In[] : print(5 * 2) # Multiplication</a:t>
            </a:r>
            <a:endParaRPr/>
          </a:p>
          <a:p>
            <a:pPr indent="0" lvl="0" marL="0" rtl="0" algn="l">
              <a:spcBef>
                <a:spcPts val="1600"/>
              </a:spcBef>
              <a:spcAft>
                <a:spcPts val="0"/>
              </a:spcAft>
              <a:buSzPct val="79999"/>
              <a:buNone/>
            </a:pPr>
            <a:r>
              <a:rPr lang="en-GB"/>
              <a:t>Out[] : 10</a:t>
            </a:r>
            <a:endParaRPr/>
          </a:p>
          <a:p>
            <a:pPr indent="0" lvl="0" marL="0" rtl="0" algn="l">
              <a:spcBef>
                <a:spcPts val="1600"/>
              </a:spcBef>
              <a:spcAft>
                <a:spcPts val="0"/>
              </a:spcAft>
              <a:buSzPct val="79999"/>
              <a:buNone/>
            </a:pPr>
            <a:r>
              <a:rPr lang="en-GB"/>
              <a:t>In[] : print(5 / 2) # Floating Point Division</a:t>
            </a:r>
            <a:endParaRPr/>
          </a:p>
          <a:p>
            <a:pPr indent="0" lvl="0" marL="0" rtl="0" algn="l">
              <a:spcBef>
                <a:spcPts val="1600"/>
              </a:spcBef>
              <a:spcAft>
                <a:spcPts val="0"/>
              </a:spcAft>
              <a:buSzPct val="79999"/>
              <a:buNone/>
            </a:pPr>
            <a:r>
              <a:rPr lang="en-GB"/>
              <a:t>Out[] : 2.5</a:t>
            </a:r>
            <a:endParaRPr/>
          </a:p>
          <a:p>
            <a:pPr indent="0" lvl="0" marL="0" rtl="0" algn="l">
              <a:spcBef>
                <a:spcPts val="1600"/>
              </a:spcBef>
              <a:spcAft>
                <a:spcPts val="0"/>
              </a:spcAft>
              <a:buSzPct val="79999"/>
              <a:buNone/>
            </a:pPr>
            <a:r>
              <a:rPr lang="en-GB"/>
              <a:t>In[] : print(5 // 2) # Floor Division</a:t>
            </a:r>
            <a:endParaRPr/>
          </a:p>
          <a:p>
            <a:pPr indent="0" lvl="0" marL="0" rtl="0" algn="l">
              <a:spcBef>
                <a:spcPts val="1600"/>
              </a:spcBef>
              <a:spcAft>
                <a:spcPts val="0"/>
              </a:spcAft>
              <a:buSzPct val="79999"/>
              <a:buNone/>
            </a:pPr>
            <a:r>
              <a:rPr lang="en-GB"/>
              <a:t>Out[] : 2 # 5 divided by 2 gives 2.5 and value of floor(2.5) is 2</a:t>
            </a:r>
            <a:endParaRPr/>
          </a:p>
          <a:p>
            <a:pPr indent="0" lvl="0" marL="0" rtl="0" algn="l">
              <a:spcBef>
                <a:spcPts val="1600"/>
              </a:spcBef>
              <a:spcAft>
                <a:spcPts val="0"/>
              </a:spcAft>
              <a:buSzPct val="79999"/>
              <a:buNone/>
            </a:pPr>
            <a:r>
              <a:rPr lang="en-GB"/>
              <a:t>In[] : print(5 ** 2) # Calculate Exponent</a:t>
            </a:r>
            <a:endParaRPr/>
          </a:p>
          <a:p>
            <a:pPr indent="0" lvl="0" marL="0" rtl="0" algn="l">
              <a:spcBef>
                <a:spcPts val="1600"/>
              </a:spcBef>
              <a:spcAft>
                <a:spcPts val="0"/>
              </a:spcAft>
              <a:buSzPct val="79999"/>
              <a:buNone/>
            </a:pPr>
            <a:r>
              <a:rPr lang="en-GB"/>
              <a:t>Out[] : 25 # 5 raised to the power of 2 is 25</a:t>
            </a:r>
            <a:endParaRPr/>
          </a:p>
          <a:p>
            <a:pPr indent="0" lvl="0" marL="0" rtl="0" algn="l">
              <a:spcBef>
                <a:spcPts val="1600"/>
              </a:spcBef>
              <a:spcAft>
                <a:spcPts val="0"/>
              </a:spcAft>
              <a:buSzPct val="79999"/>
              <a:buNone/>
            </a:pPr>
            <a:r>
              <a:rPr lang="en-GB"/>
              <a:t>In[] : print(5 % 2) # Modulus</a:t>
            </a:r>
            <a:endParaRPr/>
          </a:p>
          <a:p>
            <a:pPr indent="0" lvl="0" marL="0" rtl="0" algn="l">
              <a:spcBef>
                <a:spcPts val="1600"/>
              </a:spcBef>
              <a:spcAft>
                <a:spcPts val="1600"/>
              </a:spcAft>
              <a:buSzPct val="79999"/>
              <a:buNone/>
            </a:pPr>
            <a:r>
              <a:rPr lang="en-GB"/>
              <a:t>Out[] : 1 # Remainder 1 is left after dividing 5 by 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4a63231bb2_0_42"/>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How to take User Input?</a:t>
            </a:r>
            <a:endParaRPr/>
          </a:p>
        </p:txBody>
      </p:sp>
      <p:sp>
        <p:nvSpPr>
          <p:cNvPr id="327" name="Google Shape;327;g14a63231bb2_0_4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1000"/>
              </a:spcBef>
              <a:spcAft>
                <a:spcPts val="0"/>
              </a:spcAft>
              <a:buSzPct val="79999"/>
              <a:buNone/>
            </a:pPr>
            <a:r>
              <a:rPr lang="en-GB"/>
              <a:t>To get the input from the user interactively, we can use the built-in function, input(). This</a:t>
            </a:r>
            <a:endParaRPr/>
          </a:p>
          <a:p>
            <a:pPr indent="0" lvl="0" marL="0" rtl="0" algn="l">
              <a:spcBef>
                <a:spcPts val="1600"/>
              </a:spcBef>
              <a:spcAft>
                <a:spcPts val="0"/>
              </a:spcAft>
              <a:buSzPct val="79999"/>
              <a:buNone/>
            </a:pPr>
            <a:r>
              <a:rPr lang="en-GB"/>
              <a:t>function is used in the following manner:</a:t>
            </a:r>
            <a:endParaRPr/>
          </a:p>
          <a:p>
            <a:pPr indent="0" lvl="0" marL="0" rtl="0" algn="l">
              <a:spcBef>
                <a:spcPts val="1600"/>
              </a:spcBef>
              <a:spcAft>
                <a:spcPts val="0"/>
              </a:spcAft>
              <a:buSzPct val="79999"/>
              <a:buNone/>
            </a:pPr>
            <a:r>
              <a:rPr lang="en-GB"/>
              <a:t>variable_to_hold_the_input_value = input(&lt;Prompt to be displayed&gt;)</a:t>
            </a:r>
            <a:endParaRPr/>
          </a:p>
          <a:p>
            <a:pPr indent="0" lvl="0" marL="0" rtl="0" algn="l">
              <a:spcBef>
                <a:spcPts val="1600"/>
              </a:spcBef>
              <a:spcAft>
                <a:spcPts val="0"/>
              </a:spcAft>
              <a:buSzPct val="79999"/>
              <a:buNone/>
            </a:pPr>
            <a:r>
              <a:t/>
            </a:r>
            <a:endParaRPr/>
          </a:p>
          <a:p>
            <a:pPr indent="0" lvl="0" marL="0" rtl="0" algn="l">
              <a:spcBef>
                <a:spcPts val="1600"/>
              </a:spcBef>
              <a:spcAft>
                <a:spcPts val="0"/>
              </a:spcAft>
              <a:buSzPct val="79999"/>
              <a:buNone/>
            </a:pPr>
            <a:r>
              <a:rPr lang="en-GB"/>
              <a:t>Note:- input() function always returns a value of the String type. Notice that in the</a:t>
            </a:r>
            <a:endParaRPr/>
          </a:p>
          <a:p>
            <a:pPr indent="0" lvl="0" marL="0" rtl="0" algn="l">
              <a:spcBef>
                <a:spcPts val="1600"/>
              </a:spcBef>
              <a:spcAft>
                <a:spcPts val="0"/>
              </a:spcAft>
              <a:buSzPct val="79999"/>
              <a:buNone/>
            </a:pPr>
            <a:r>
              <a:rPr lang="en-GB"/>
              <a:t>above script the output for both name and age, Python has enclosed the output in quotes,</a:t>
            </a:r>
            <a:endParaRPr/>
          </a:p>
          <a:p>
            <a:pPr indent="0" lvl="0" marL="0" rtl="0" algn="l">
              <a:spcBef>
                <a:spcPts val="1600"/>
              </a:spcBef>
              <a:spcAft>
                <a:spcPts val="0"/>
              </a:spcAft>
              <a:buSzPct val="79999"/>
              <a:buNone/>
            </a:pPr>
            <a:r>
              <a:rPr lang="en-GB"/>
              <a:t>like 'Rishabh' and '19', which implies that it is of String type. This is just because,</a:t>
            </a:r>
            <a:endParaRPr/>
          </a:p>
          <a:p>
            <a:pPr indent="0" lvl="0" marL="0" rtl="0" algn="l">
              <a:spcBef>
                <a:spcPts val="1600"/>
              </a:spcBef>
              <a:spcAft>
                <a:spcPts val="0"/>
              </a:spcAft>
              <a:buSzPct val="79999"/>
              <a:buNone/>
            </a:pPr>
            <a:r>
              <a:rPr lang="en-GB"/>
              <a:t>whatever the user inputs in the input() function, it is treated as a String. This would</a:t>
            </a:r>
            <a:endParaRPr/>
          </a:p>
          <a:p>
            <a:pPr indent="0" lvl="0" marL="0" rtl="0" algn="l">
              <a:spcBef>
                <a:spcPts val="1600"/>
              </a:spcBef>
              <a:spcAft>
                <a:spcPts val="0"/>
              </a:spcAft>
              <a:buSzPct val="79999"/>
              <a:buNone/>
            </a:pPr>
            <a:r>
              <a:rPr lang="en-GB"/>
              <a:t>mean that even if we input an integer value like 20, it will be treated like a string '19' and</a:t>
            </a:r>
            <a:endParaRPr/>
          </a:p>
          <a:p>
            <a:pPr indent="0" lvl="0" marL="0" rtl="0" algn="l">
              <a:spcBef>
                <a:spcPts val="1600"/>
              </a:spcBef>
              <a:spcAft>
                <a:spcPts val="0"/>
              </a:spcAft>
              <a:buSzPct val="79999"/>
              <a:buNone/>
            </a:pPr>
            <a:r>
              <a:rPr lang="en-GB"/>
              <a:t>not an integer.</a:t>
            </a:r>
            <a:endParaRPr/>
          </a:p>
          <a:p>
            <a:pPr indent="0" lvl="0" marL="0" rtl="0" algn="l">
              <a:spcBef>
                <a:spcPts val="1600"/>
              </a:spcBef>
              <a:spcAft>
                <a:spcPts val="0"/>
              </a:spcAft>
              <a:buSzPct val="79999"/>
              <a:buNone/>
            </a:pPr>
            <a:r>
              <a:t/>
            </a:r>
            <a:endParaRPr/>
          </a:p>
          <a:p>
            <a:pPr indent="0" lvl="0" marL="0" rtl="0" algn="l">
              <a:spcBef>
                <a:spcPts val="1600"/>
              </a:spcBef>
              <a:spcAft>
                <a:spcPts val="0"/>
              </a:spcAft>
              <a:buSzPct val="79999"/>
              <a:buNone/>
            </a:pPr>
            <a:r>
              <a:t/>
            </a:r>
            <a:endParaRPr/>
          </a:p>
          <a:p>
            <a:pPr indent="0" lvl="0" marL="0" rtl="0" algn="l">
              <a:spcBef>
                <a:spcPts val="1600"/>
              </a:spcBef>
              <a:spcAft>
                <a:spcPts val="1600"/>
              </a:spcAft>
              <a:buSzPct val="79999"/>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4a63231bb2_0_50"/>
          <p:cNvSpPr txBox="1"/>
          <p:nvPr>
            <p:ph idx="1" type="body"/>
          </p:nvPr>
        </p:nvSpPr>
        <p:spPr>
          <a:xfrm>
            <a:off x="838200" y="493700"/>
            <a:ext cx="10515600" cy="56832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1000"/>
              </a:spcBef>
              <a:spcAft>
                <a:spcPts val="0"/>
              </a:spcAft>
              <a:buSzPts val="1440"/>
              <a:buNone/>
            </a:pPr>
            <a:r>
              <a:rPr lang="en-GB"/>
              <a:t>In[] : age = input("What is your age?")</a:t>
            </a:r>
            <a:endParaRPr/>
          </a:p>
          <a:p>
            <a:pPr indent="0" lvl="0" marL="0" rtl="0" algn="l">
              <a:spcBef>
                <a:spcPts val="1600"/>
              </a:spcBef>
              <a:spcAft>
                <a:spcPts val="0"/>
              </a:spcAft>
              <a:buSzPts val="1440"/>
              <a:buNone/>
            </a:pPr>
            <a:r>
              <a:rPr lang="en-GB"/>
              <a:t>The above statement will display the prompt as:-</a:t>
            </a:r>
            <a:endParaRPr/>
          </a:p>
          <a:p>
            <a:pPr indent="0" lvl="0" marL="0" rtl="0" algn="l">
              <a:spcBef>
                <a:spcPts val="1600"/>
              </a:spcBef>
              <a:spcAft>
                <a:spcPts val="0"/>
              </a:spcAft>
              <a:buSzPts val="1440"/>
              <a:buNone/>
            </a:pPr>
            <a:r>
              <a:rPr lang="en-GB"/>
              <a:t>What is your age?________ ←{User input here}</a:t>
            </a:r>
            <a:endParaRPr/>
          </a:p>
          <a:p>
            <a:pPr indent="0" lvl="0" marL="0" rtl="0" algn="l">
              <a:spcBef>
                <a:spcPts val="1600"/>
              </a:spcBef>
              <a:spcAft>
                <a:spcPts val="0"/>
              </a:spcAft>
              <a:buSzPts val="1440"/>
              <a:buNone/>
            </a:pPr>
            <a:r>
              <a:rPr lang="en-GB"/>
              <a:t>We will get the following interactive output:</a:t>
            </a:r>
            <a:endParaRPr/>
          </a:p>
          <a:p>
            <a:pPr indent="0" lvl="0" marL="0" rtl="0" algn="l">
              <a:spcBef>
                <a:spcPts val="1600"/>
              </a:spcBef>
              <a:spcAft>
                <a:spcPts val="0"/>
              </a:spcAft>
              <a:buSzPts val="1440"/>
              <a:buNone/>
            </a:pPr>
            <a:r>
              <a:rPr lang="en-GB"/>
              <a:t>In[] : name = input("Enter your name: ")</a:t>
            </a:r>
            <a:endParaRPr/>
          </a:p>
          <a:p>
            <a:pPr indent="0" lvl="0" marL="0" rtl="0" algn="l">
              <a:spcBef>
                <a:spcPts val="1600"/>
              </a:spcBef>
              <a:spcAft>
                <a:spcPts val="0"/>
              </a:spcAft>
              <a:buSzPts val="1440"/>
              <a:buNone/>
            </a:pPr>
            <a:r>
              <a:rPr lang="en-GB"/>
              <a:t>Enter your name: Rishabh #User Input</a:t>
            </a:r>
            <a:endParaRPr/>
          </a:p>
          <a:p>
            <a:pPr indent="0" lvl="0" marL="0" rtl="0" algn="l">
              <a:spcBef>
                <a:spcPts val="1600"/>
              </a:spcBef>
              <a:spcAft>
                <a:spcPts val="0"/>
              </a:spcAft>
              <a:buSzPts val="1440"/>
              <a:buNone/>
            </a:pPr>
            <a:r>
              <a:rPr lang="en-GB"/>
              <a:t>In[] : age = input("Enter your age: ")</a:t>
            </a:r>
            <a:endParaRPr/>
          </a:p>
          <a:p>
            <a:pPr indent="0" lvl="0" marL="0" rtl="0" algn="l">
              <a:spcBef>
                <a:spcPts val="1600"/>
              </a:spcBef>
              <a:spcAft>
                <a:spcPts val="0"/>
              </a:spcAft>
              <a:buSzPts val="1440"/>
              <a:buNone/>
            </a:pPr>
            <a:r>
              <a:rPr lang="en-GB"/>
              <a:t>Enter your age: 20 #User Input</a:t>
            </a:r>
            <a:endParaRPr/>
          </a:p>
          <a:p>
            <a:pPr indent="0" lvl="0" marL="0" rtl="0" algn="l">
              <a:spcBef>
                <a:spcPts val="1600"/>
              </a:spcBef>
              <a:spcAft>
                <a:spcPts val="0"/>
              </a:spcAft>
              <a:buSzPts val="1440"/>
              <a:buNone/>
            </a:pPr>
            <a:r>
              <a:rPr lang="en-GB"/>
              <a:t>In[] : name</a:t>
            </a:r>
            <a:endParaRPr/>
          </a:p>
          <a:p>
            <a:pPr indent="0" lvl="0" marL="0" rtl="0" algn="l">
              <a:spcBef>
                <a:spcPts val="1600"/>
              </a:spcBef>
              <a:spcAft>
                <a:spcPts val="0"/>
              </a:spcAft>
              <a:buSzPts val="1440"/>
              <a:buNone/>
            </a:pPr>
            <a:r>
              <a:rPr lang="en-GB"/>
              <a:t>Out[] : 'Rishabh'</a:t>
            </a:r>
            <a:endParaRPr/>
          </a:p>
          <a:p>
            <a:pPr indent="0" lvl="0" marL="0" rtl="0" algn="l">
              <a:spcBef>
                <a:spcPts val="1600"/>
              </a:spcBef>
              <a:spcAft>
                <a:spcPts val="0"/>
              </a:spcAft>
              <a:buSzPts val="1440"/>
              <a:buNone/>
            </a:pPr>
            <a:r>
              <a:rPr lang="en-GB"/>
              <a:t>In[] : age</a:t>
            </a:r>
            <a:endParaRPr/>
          </a:p>
          <a:p>
            <a:pPr indent="0" lvl="0" marL="0" rtl="0" algn="l">
              <a:spcBef>
                <a:spcPts val="1600"/>
              </a:spcBef>
              <a:spcAft>
                <a:spcPts val="0"/>
              </a:spcAft>
              <a:buSzPts val="1440"/>
              <a:buNone/>
            </a:pPr>
            <a:r>
              <a:rPr lang="en-GB"/>
              <a:t>Out[] : '19'</a:t>
            </a:r>
            <a:endParaRPr/>
          </a:p>
          <a:p>
            <a:pPr indent="0" lvl="0" marL="0" rtl="0" algn="l">
              <a:spcBef>
                <a:spcPts val="1600"/>
              </a:spcBef>
              <a:spcAft>
                <a:spcPts val="1600"/>
              </a:spcAft>
              <a:buSzPts val="144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4a63231bb2_0_57"/>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Reading Numbers</a:t>
            </a:r>
            <a:endParaRPr/>
          </a:p>
        </p:txBody>
      </p:sp>
      <p:sp>
        <p:nvSpPr>
          <p:cNvPr id="338" name="Google Shape;338;g14a63231bb2_0_57"/>
          <p:cNvSpPr txBox="1"/>
          <p:nvPr>
            <p:ph idx="1" type="body"/>
          </p:nvPr>
        </p:nvSpPr>
        <p:spPr>
          <a:xfrm>
            <a:off x="838200" y="1416675"/>
            <a:ext cx="10515600" cy="5082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1000"/>
              </a:spcBef>
              <a:spcAft>
                <a:spcPts val="0"/>
              </a:spcAft>
              <a:buSzPct val="79999"/>
              <a:buNone/>
            </a:pPr>
            <a:r>
              <a:rPr lang="en-GB"/>
              <a:t>Python offers two functions int() and float() to be used with the input() function to</a:t>
            </a:r>
            <a:endParaRPr/>
          </a:p>
          <a:p>
            <a:pPr indent="0" lvl="0" marL="0" rtl="0" algn="l">
              <a:spcBef>
                <a:spcPts val="1600"/>
              </a:spcBef>
              <a:spcAft>
                <a:spcPts val="0"/>
              </a:spcAft>
              <a:buSzPct val="79999"/>
              <a:buNone/>
            </a:pPr>
            <a:r>
              <a:rPr lang="en-GB"/>
              <a:t>convert the values received through input() into the respective numeric types integer and</a:t>
            </a:r>
            <a:endParaRPr/>
          </a:p>
          <a:p>
            <a:pPr indent="0" lvl="0" marL="0" rtl="0" algn="l">
              <a:spcBef>
                <a:spcPts val="1600"/>
              </a:spcBef>
              <a:spcAft>
                <a:spcPts val="0"/>
              </a:spcAft>
              <a:buSzPct val="79999"/>
              <a:buNone/>
            </a:pPr>
            <a:r>
              <a:rPr lang="en-GB"/>
              <a:t>floating-point numbers. The steps will be:-</a:t>
            </a:r>
            <a:endParaRPr/>
          </a:p>
          <a:p>
            <a:pPr indent="0" lvl="0" marL="0" rtl="0" algn="l">
              <a:spcBef>
                <a:spcPts val="1600"/>
              </a:spcBef>
              <a:spcAft>
                <a:spcPts val="0"/>
              </a:spcAft>
              <a:buSzPct val="79999"/>
              <a:buNone/>
            </a:pPr>
            <a:r>
              <a:rPr lang="en-GB"/>
              <a:t>1. Use the input() function to read the user input.</a:t>
            </a:r>
            <a:endParaRPr/>
          </a:p>
          <a:p>
            <a:pPr indent="0" lvl="0" marL="0" rtl="0" algn="l">
              <a:spcBef>
                <a:spcPts val="1600"/>
              </a:spcBef>
              <a:spcAft>
                <a:spcPts val="0"/>
              </a:spcAft>
              <a:buSzPct val="79999"/>
              <a:buNone/>
            </a:pPr>
            <a:r>
              <a:rPr lang="en-GB"/>
              <a:t>2. Use the int() and float() function to convert the value read into integers and</a:t>
            </a:r>
            <a:endParaRPr/>
          </a:p>
          <a:p>
            <a:pPr indent="0" lvl="0" marL="0" rtl="0" algn="l">
              <a:spcBef>
                <a:spcPts val="1600"/>
              </a:spcBef>
              <a:spcAft>
                <a:spcPts val="0"/>
              </a:spcAft>
              <a:buSzPct val="79999"/>
              <a:buNone/>
            </a:pPr>
            <a:r>
              <a:rPr lang="en-GB"/>
              <a:t>floating-point numbers, respectively. This process is called Type Casting.</a:t>
            </a:r>
            <a:endParaRPr/>
          </a:p>
          <a:p>
            <a:pPr indent="0" lvl="0" marL="0" rtl="0" algn="l">
              <a:spcBef>
                <a:spcPts val="1600"/>
              </a:spcBef>
              <a:spcAft>
                <a:spcPts val="0"/>
              </a:spcAft>
              <a:buSzPct val="79999"/>
              <a:buNone/>
            </a:pPr>
            <a:r>
              <a:rPr lang="en-GB"/>
              <a:t>The general way of taking Input:</a:t>
            </a:r>
            <a:endParaRPr/>
          </a:p>
          <a:p>
            <a:pPr indent="0" lvl="0" marL="0" rtl="0" algn="l">
              <a:spcBef>
                <a:spcPts val="1600"/>
              </a:spcBef>
              <a:spcAft>
                <a:spcPts val="0"/>
              </a:spcAft>
              <a:buSzPct val="79999"/>
              <a:buNone/>
            </a:pPr>
            <a:r>
              <a:rPr lang="en-GB"/>
              <a:t>variableRead = input(&lt;Prompt to be displayed&gt;)</a:t>
            </a:r>
            <a:endParaRPr/>
          </a:p>
          <a:p>
            <a:pPr indent="0" lvl="0" marL="0" rtl="0" algn="l">
              <a:spcBef>
                <a:spcPts val="1600"/>
              </a:spcBef>
              <a:spcAft>
                <a:spcPts val="0"/>
              </a:spcAft>
              <a:buSzPct val="79999"/>
              <a:buNone/>
            </a:pPr>
            <a:r>
              <a:rPr lang="en-GB"/>
              <a:t>updatedVariable = int(variableRead)</a:t>
            </a:r>
            <a:endParaRPr/>
          </a:p>
          <a:p>
            <a:pPr indent="0" lvl="0" marL="0" rtl="0" algn="l">
              <a:spcBef>
                <a:spcPts val="1600"/>
              </a:spcBef>
              <a:spcAft>
                <a:spcPts val="0"/>
              </a:spcAft>
              <a:buSzPct val="79999"/>
              <a:buNone/>
            </a:pPr>
            <a:r>
              <a:rPr lang="en-GB"/>
              <a:t>Here, variableRead is a String type that was read from the user. This string value will then</a:t>
            </a:r>
            <a:endParaRPr/>
          </a:p>
          <a:p>
            <a:pPr indent="0" lvl="0" marL="0" rtl="0" algn="l">
              <a:spcBef>
                <a:spcPts val="1600"/>
              </a:spcBef>
              <a:spcAft>
                <a:spcPts val="0"/>
              </a:spcAft>
              <a:buSzPct val="79999"/>
              <a:buNone/>
            </a:pPr>
            <a:r>
              <a:rPr lang="en-GB"/>
              <a:t>be converted to Integer using the int() function and assigned to updatedVariable.</a:t>
            </a:r>
            <a:endParaRPr/>
          </a:p>
          <a:p>
            <a:pPr indent="0" lvl="0" marL="0" rtl="0" algn="l">
              <a:spcBef>
                <a:spcPts val="1600"/>
              </a:spcBef>
              <a:spcAft>
                <a:spcPts val="0"/>
              </a:spcAft>
              <a:buSzPct val="79999"/>
              <a:buNone/>
            </a:pPr>
            <a:r>
              <a:rPr lang="en-GB"/>
              <a:t>This can even be shortened to a single line of code as shown below:-</a:t>
            </a:r>
            <a:endParaRPr/>
          </a:p>
          <a:p>
            <a:pPr indent="0" lvl="0" marL="0" rtl="0" algn="l">
              <a:spcBef>
                <a:spcPts val="1600"/>
              </a:spcBef>
              <a:spcAft>
                <a:spcPts val="0"/>
              </a:spcAft>
              <a:buSzPct val="79999"/>
              <a:buNone/>
            </a:pPr>
            <a:r>
              <a:rPr lang="en-GB"/>
              <a:t>updatedVariable = int(input(&lt;Prompt to be displayed&gt;))</a:t>
            </a:r>
            <a:endParaRPr/>
          </a:p>
          <a:p>
            <a:pPr indent="0" lvl="0" marL="0" rtl="0" algn="l">
              <a:spcBef>
                <a:spcPts val="1600"/>
              </a:spcBef>
              <a:spcAft>
                <a:spcPts val="1600"/>
              </a:spcAft>
              <a:buSzPct val="79999"/>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4a63231bb2_0_65"/>
          <p:cNvSpPr txBox="1"/>
          <p:nvPr>
            <p:ph idx="1" type="body"/>
          </p:nvPr>
        </p:nvSpPr>
        <p:spPr>
          <a:xfrm>
            <a:off x="838200" y="751275"/>
            <a:ext cx="10515600" cy="54255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440"/>
              <a:buNone/>
            </a:pPr>
            <a:r>
              <a:rPr lang="en-GB"/>
              <a:t>In[] : age= int(input("Enter Your Age: "))</a:t>
            </a:r>
            <a:endParaRPr/>
          </a:p>
          <a:p>
            <a:pPr indent="0" lvl="0" marL="0" rtl="0" algn="l">
              <a:spcBef>
                <a:spcPts val="1600"/>
              </a:spcBef>
              <a:spcAft>
                <a:spcPts val="0"/>
              </a:spcAft>
              <a:buSzPts val="1440"/>
              <a:buNone/>
            </a:pPr>
            <a:r>
              <a:rPr lang="en-GB"/>
              <a:t>Enter Your Age: 19</a:t>
            </a:r>
            <a:endParaRPr/>
          </a:p>
          <a:p>
            <a:pPr indent="0" lvl="0" marL="0" rtl="0" algn="l">
              <a:spcBef>
                <a:spcPts val="1600"/>
              </a:spcBef>
              <a:spcAft>
                <a:spcPts val="0"/>
              </a:spcAft>
              <a:buSzPts val="1440"/>
              <a:buNone/>
            </a:pPr>
            <a:r>
              <a:rPr lang="en-GB"/>
              <a:t>In[] : age</a:t>
            </a:r>
            <a:endParaRPr/>
          </a:p>
          <a:p>
            <a:pPr indent="0" lvl="0" marL="0" rtl="0" algn="l">
              <a:spcBef>
                <a:spcPts val="1600"/>
              </a:spcBef>
              <a:spcAft>
                <a:spcPts val="0"/>
              </a:spcAft>
              <a:buSzPts val="1440"/>
              <a:buNone/>
            </a:pPr>
            <a:r>
              <a:rPr lang="en-GB"/>
              <a:t>Out[] : 19</a:t>
            </a:r>
            <a:endParaRPr/>
          </a:p>
          <a:p>
            <a:pPr indent="0" lvl="0" marL="0" rtl="0" algn="l">
              <a:spcBef>
                <a:spcPts val="1600"/>
              </a:spcBef>
              <a:spcAft>
                <a:spcPts val="0"/>
              </a:spcAft>
              <a:buSzPts val="1440"/>
              <a:buNone/>
            </a:pPr>
            <a:r>
              <a:rPr lang="en-GB"/>
              <a:t>Here, the output will be 19 and not '19', i.e. the output is an Integer and not a String.</a:t>
            </a:r>
            <a:endParaRPr/>
          </a:p>
          <a:p>
            <a:pPr indent="0" lvl="0" marL="0" rtl="0" algn="l">
              <a:spcBef>
                <a:spcPts val="1600"/>
              </a:spcBef>
              <a:spcAft>
                <a:spcPts val="0"/>
              </a:spcAft>
              <a:buSzPts val="1440"/>
              <a:buNone/>
            </a:pPr>
            <a:r>
              <a:rPr lang="en-GB"/>
              <a:t>Similarly, if we want to read a floating-point number, we can do the following:-</a:t>
            </a:r>
            <a:endParaRPr/>
          </a:p>
          <a:p>
            <a:pPr indent="0" lvl="0" marL="0" rtl="0" algn="l">
              <a:spcBef>
                <a:spcPts val="1600"/>
              </a:spcBef>
              <a:spcAft>
                <a:spcPts val="0"/>
              </a:spcAft>
              <a:buSzPts val="1440"/>
              <a:buNone/>
            </a:pPr>
            <a:r>
              <a:rPr lang="en-GB"/>
              <a:t>In[] : weight= float(input("Enter Your Age: "))</a:t>
            </a:r>
            <a:endParaRPr/>
          </a:p>
          <a:p>
            <a:pPr indent="0" lvl="0" marL="0" rtl="0" algn="l">
              <a:spcBef>
                <a:spcPts val="1600"/>
              </a:spcBef>
              <a:spcAft>
                <a:spcPts val="0"/>
              </a:spcAft>
              <a:buSzPts val="1440"/>
              <a:buNone/>
            </a:pPr>
            <a:r>
              <a:rPr lang="en-GB"/>
              <a:t>Enter Your Weight: 65.5</a:t>
            </a:r>
            <a:endParaRPr/>
          </a:p>
          <a:p>
            <a:pPr indent="0" lvl="0" marL="0" rtl="0" algn="l">
              <a:spcBef>
                <a:spcPts val="1600"/>
              </a:spcBef>
              <a:spcAft>
                <a:spcPts val="0"/>
              </a:spcAft>
              <a:buSzPts val="1440"/>
              <a:buNone/>
            </a:pPr>
            <a:r>
              <a:rPr lang="en-GB"/>
              <a:t>In[] : weight</a:t>
            </a:r>
            <a:endParaRPr/>
          </a:p>
          <a:p>
            <a:pPr indent="0" lvl="0" marL="0" rtl="0" algn="l">
              <a:spcBef>
                <a:spcPts val="1600"/>
              </a:spcBef>
              <a:spcAft>
                <a:spcPts val="0"/>
              </a:spcAft>
              <a:buSzPts val="1440"/>
              <a:buNone/>
            </a:pPr>
            <a:r>
              <a:rPr lang="en-GB"/>
              <a:t>Out[] : 65.5</a:t>
            </a:r>
            <a:endParaRPr/>
          </a:p>
          <a:p>
            <a:pPr indent="0" lvl="0" marL="0" rtl="0" algn="l">
              <a:spcBef>
                <a:spcPts val="1600"/>
              </a:spcBef>
              <a:spcAft>
                <a:spcPts val="1600"/>
              </a:spcAft>
              <a:buSzPts val="144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4a63231bb2_0_71"/>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Boolean Data Type</a:t>
            </a:r>
            <a:endParaRPr/>
          </a:p>
        </p:txBody>
      </p:sp>
      <p:sp>
        <p:nvSpPr>
          <p:cNvPr id="349" name="Google Shape;349;g14a63231bb2_0_71"/>
          <p:cNvSpPr txBox="1"/>
          <p:nvPr>
            <p:ph idx="1" type="body"/>
          </p:nvPr>
        </p:nvSpPr>
        <p:spPr>
          <a:xfrm>
            <a:off x="838200" y="1825625"/>
            <a:ext cx="10515600" cy="46137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spcBef>
                <a:spcPts val="1000"/>
              </a:spcBef>
              <a:spcAft>
                <a:spcPts val="0"/>
              </a:spcAft>
              <a:buSzPct val="79999"/>
              <a:buNone/>
            </a:pPr>
            <a:r>
              <a:rPr lang="en-GB" sz="4225"/>
              <a:t>A boolean expression (or logical expression) evaluates to one of the two states - True or</a:t>
            </a:r>
            <a:endParaRPr sz="4225"/>
          </a:p>
          <a:p>
            <a:pPr indent="0" lvl="0" marL="0" rtl="0" algn="l">
              <a:spcBef>
                <a:spcPts val="1600"/>
              </a:spcBef>
              <a:spcAft>
                <a:spcPts val="0"/>
              </a:spcAft>
              <a:buSzPct val="79999"/>
              <a:buNone/>
            </a:pPr>
            <a:r>
              <a:rPr lang="en-GB" sz="4225"/>
              <a:t>False. Several functions and operations in Python return boolean objects.</a:t>
            </a:r>
            <a:endParaRPr sz="4225"/>
          </a:p>
          <a:p>
            <a:pPr indent="0" lvl="0" marL="0" rtl="0" algn="l">
              <a:spcBef>
                <a:spcPts val="1600"/>
              </a:spcBef>
              <a:spcAft>
                <a:spcPts val="0"/>
              </a:spcAft>
              <a:buSzPct val="79999"/>
              <a:buNone/>
            </a:pPr>
            <a:r>
              <a:rPr lang="en-GB" sz="4225"/>
              <a:t>The assignment of boolean datatype to some variable can be done similar to other data</a:t>
            </a:r>
            <a:endParaRPr sz="4225"/>
          </a:p>
          <a:p>
            <a:pPr indent="0" lvl="0" marL="0" rtl="0" algn="l">
              <a:spcBef>
                <a:spcPts val="1600"/>
              </a:spcBef>
              <a:spcAft>
                <a:spcPts val="0"/>
              </a:spcAft>
              <a:buSzPct val="79999"/>
              <a:buNone/>
            </a:pPr>
            <a:r>
              <a:rPr lang="en-GB" sz="4225"/>
              <a:t>types. This is shown as follows:-</a:t>
            </a:r>
            <a:endParaRPr sz="4225"/>
          </a:p>
          <a:p>
            <a:pPr indent="0" lvl="0" marL="0" rtl="0" algn="l">
              <a:spcBef>
                <a:spcPts val="1600"/>
              </a:spcBef>
              <a:spcAft>
                <a:spcPts val="0"/>
              </a:spcAft>
              <a:buSzPct val="79999"/>
              <a:buNone/>
            </a:pPr>
            <a:r>
              <a:rPr lang="en-GB" sz="4225"/>
              <a:t>&gt;&gt;&gt; a = True</a:t>
            </a:r>
            <a:endParaRPr sz="4225"/>
          </a:p>
          <a:p>
            <a:pPr indent="0" lvl="0" marL="0" rtl="0" algn="l">
              <a:spcBef>
                <a:spcPts val="1600"/>
              </a:spcBef>
              <a:spcAft>
                <a:spcPts val="0"/>
              </a:spcAft>
              <a:buSzPct val="79999"/>
              <a:buNone/>
            </a:pPr>
            <a:r>
              <a:rPr lang="en-GB" sz="4225"/>
              <a:t>&gt;&gt;&gt; type(a)</a:t>
            </a:r>
            <a:endParaRPr sz="4225"/>
          </a:p>
          <a:p>
            <a:pPr indent="0" lvl="0" marL="0" rtl="0" algn="l">
              <a:spcBef>
                <a:spcPts val="1600"/>
              </a:spcBef>
              <a:spcAft>
                <a:spcPts val="0"/>
              </a:spcAft>
              <a:buSzPct val="79999"/>
              <a:buNone/>
            </a:pPr>
            <a:r>
              <a:rPr lang="en-GB" sz="4225"/>
              <a:t>&lt;class 'bool'&gt;</a:t>
            </a:r>
            <a:endParaRPr sz="4225"/>
          </a:p>
          <a:p>
            <a:pPr indent="0" lvl="0" marL="0" rtl="0" algn="l">
              <a:spcBef>
                <a:spcPts val="1600"/>
              </a:spcBef>
              <a:spcAft>
                <a:spcPts val="0"/>
              </a:spcAft>
              <a:buSzPct val="79999"/>
              <a:buNone/>
            </a:pPr>
            <a:r>
              <a:t/>
            </a:r>
            <a:endParaRPr sz="4225"/>
          </a:p>
          <a:p>
            <a:pPr indent="0" lvl="0" marL="0" rtl="0" algn="l">
              <a:spcBef>
                <a:spcPts val="1600"/>
              </a:spcBef>
              <a:spcAft>
                <a:spcPts val="0"/>
              </a:spcAft>
              <a:buSzPct val="79999"/>
              <a:buNone/>
            </a:pPr>
            <a:r>
              <a:rPr lang="en-GB" sz="4225"/>
              <a:t>&gt;&gt;&gt; b = False</a:t>
            </a:r>
            <a:endParaRPr sz="4225"/>
          </a:p>
          <a:p>
            <a:pPr indent="0" lvl="0" marL="0" rtl="0" algn="l">
              <a:spcBef>
                <a:spcPts val="1600"/>
              </a:spcBef>
              <a:spcAft>
                <a:spcPts val="0"/>
              </a:spcAft>
              <a:buSzPct val="79999"/>
              <a:buNone/>
            </a:pPr>
            <a:r>
              <a:rPr lang="en-GB" sz="4225"/>
              <a:t>&gt;&gt;&gt; type(b)</a:t>
            </a:r>
            <a:endParaRPr sz="4225"/>
          </a:p>
          <a:p>
            <a:pPr indent="0" lvl="0" marL="0" rtl="0" algn="l">
              <a:spcBef>
                <a:spcPts val="1600"/>
              </a:spcBef>
              <a:spcAft>
                <a:spcPts val="0"/>
              </a:spcAft>
              <a:buSzPct val="79999"/>
              <a:buNone/>
            </a:pPr>
            <a:r>
              <a:rPr lang="en-GB" sz="4225"/>
              <a:t>&lt;class 'bool'&gt;</a:t>
            </a:r>
            <a:endParaRPr sz="4225"/>
          </a:p>
          <a:p>
            <a:pPr indent="0" lvl="0" marL="0" rtl="0" algn="l">
              <a:spcBef>
                <a:spcPts val="1600"/>
              </a:spcBef>
              <a:spcAft>
                <a:spcPts val="1600"/>
              </a:spcAft>
              <a:buSzPct val="79999"/>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4a63231bb2_0_79"/>
          <p:cNvSpPr txBox="1"/>
          <p:nvPr>
            <p:ph idx="1" type="body"/>
          </p:nvPr>
        </p:nvSpPr>
        <p:spPr>
          <a:xfrm>
            <a:off x="838200" y="558075"/>
            <a:ext cx="10515600" cy="56187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1000"/>
              </a:spcBef>
              <a:spcAft>
                <a:spcPts val="0"/>
              </a:spcAft>
              <a:buSzPts val="1440"/>
              <a:buNone/>
            </a:pPr>
            <a:r>
              <a:rPr lang="en-GB"/>
              <a:t>Note:- Here True and False are Reserved keywords. ie They are not written as "True" or</a:t>
            </a:r>
            <a:endParaRPr/>
          </a:p>
          <a:p>
            <a:pPr indent="0" lvl="0" marL="0" rtl="0" algn="l">
              <a:spcBef>
                <a:spcPts val="1600"/>
              </a:spcBef>
              <a:spcAft>
                <a:spcPts val="0"/>
              </a:spcAft>
              <a:buSzPts val="1440"/>
              <a:buNone/>
            </a:pPr>
            <a:r>
              <a:rPr lang="en-GB"/>
              <a:t>"False", as then they will be taken as strings and not boolean values.</a:t>
            </a:r>
            <a:endParaRPr/>
          </a:p>
          <a:p>
            <a:pPr indent="0" lvl="0" marL="0" rtl="0" algn="l">
              <a:spcBef>
                <a:spcPts val="1600"/>
              </a:spcBef>
              <a:spcAft>
                <a:spcPts val="0"/>
              </a:spcAft>
              <a:buSzPts val="1440"/>
              <a:buNone/>
            </a:pPr>
            <a:r>
              <a:rPr lang="en-GB"/>
              <a:t>C = "True"</a:t>
            </a:r>
            <a:endParaRPr/>
          </a:p>
          <a:p>
            <a:pPr indent="0" lvl="0" marL="0" rtl="0" algn="l">
              <a:spcBef>
                <a:spcPts val="1600"/>
              </a:spcBef>
              <a:spcAft>
                <a:spcPts val="0"/>
              </a:spcAft>
              <a:buSzPts val="1440"/>
              <a:buNone/>
            </a:pPr>
            <a:r>
              <a:rPr lang="en-GB"/>
              <a:t>D = "False"</a:t>
            </a:r>
            <a:endParaRPr/>
          </a:p>
          <a:p>
            <a:pPr indent="0" lvl="0" marL="0" rtl="0" algn="l">
              <a:spcBef>
                <a:spcPts val="1600"/>
              </a:spcBef>
              <a:spcAft>
                <a:spcPts val="0"/>
              </a:spcAft>
              <a:buSzPts val="1440"/>
              <a:buNone/>
            </a:pPr>
            <a:r>
              <a:rPr lang="en-GB"/>
              <a:t>Here, C and D are of type String.</a:t>
            </a:r>
            <a:endParaRPr/>
          </a:p>
          <a:p>
            <a:pPr indent="0" lvl="0" marL="0" rtl="0" algn="l">
              <a:spcBef>
                <a:spcPts val="1600"/>
              </a:spcBef>
              <a:spcAft>
                <a:spcPts val="0"/>
              </a:spcAft>
              <a:buSzPts val="1440"/>
              <a:buNone/>
            </a:pPr>
            <a:r>
              <a:rPr lang="en-GB"/>
              <a:t>Also, note the keywords True and False must have an Upper Case first letter. Using a</a:t>
            </a:r>
            <a:endParaRPr/>
          </a:p>
          <a:p>
            <a:pPr indent="0" lvl="0" marL="0" rtl="0" algn="l">
              <a:spcBef>
                <a:spcPts val="1600"/>
              </a:spcBef>
              <a:spcAft>
                <a:spcPts val="0"/>
              </a:spcAft>
              <a:buSzPts val="1440"/>
              <a:buNone/>
            </a:pPr>
            <a:r>
              <a:rPr lang="en-GB"/>
              <a:t>lowercase true or false will return an error.</a:t>
            </a:r>
            <a:endParaRPr/>
          </a:p>
          <a:p>
            <a:pPr indent="0" lvl="0" marL="0" rtl="0" algn="l">
              <a:spcBef>
                <a:spcPts val="1600"/>
              </a:spcBef>
              <a:spcAft>
                <a:spcPts val="0"/>
              </a:spcAft>
              <a:buSzPts val="1440"/>
              <a:buNone/>
            </a:pPr>
            <a:r>
              <a:t/>
            </a:r>
            <a:endParaRPr/>
          </a:p>
          <a:p>
            <a:pPr indent="0" lvl="0" marL="0" rtl="0" algn="l">
              <a:spcBef>
                <a:spcPts val="1600"/>
              </a:spcBef>
              <a:spcAft>
                <a:spcPts val="0"/>
              </a:spcAft>
              <a:buSzPts val="1440"/>
              <a:buNone/>
            </a:pPr>
            <a:r>
              <a:rPr lang="en-GB"/>
              <a:t>&gt;&gt;&gt; e = true</a:t>
            </a:r>
            <a:endParaRPr/>
          </a:p>
          <a:p>
            <a:pPr indent="0" lvl="0" marL="0" rtl="0" algn="l">
              <a:spcBef>
                <a:spcPts val="1600"/>
              </a:spcBef>
              <a:spcAft>
                <a:spcPts val="0"/>
              </a:spcAft>
              <a:buSzPts val="1440"/>
              <a:buNone/>
            </a:pPr>
            <a:r>
              <a:rPr lang="en-GB"/>
              <a:t>Traceback (most recent call last):</a:t>
            </a:r>
            <a:endParaRPr/>
          </a:p>
          <a:p>
            <a:pPr indent="0" lvl="0" marL="0" rtl="0" algn="l">
              <a:spcBef>
                <a:spcPts val="1600"/>
              </a:spcBef>
              <a:spcAft>
                <a:spcPts val="0"/>
              </a:spcAft>
              <a:buSzPts val="1440"/>
              <a:buNone/>
            </a:pPr>
            <a:r>
              <a:rPr lang="en-GB"/>
              <a:t>File "&lt;input&gt;", line 1, in &lt;module&gt;</a:t>
            </a:r>
            <a:endParaRPr/>
          </a:p>
          <a:p>
            <a:pPr indent="0" lvl="0" marL="0" rtl="0" algn="l">
              <a:spcBef>
                <a:spcPts val="1600"/>
              </a:spcBef>
              <a:spcAft>
                <a:spcPts val="0"/>
              </a:spcAft>
              <a:buSzPts val="1440"/>
              <a:buNone/>
            </a:pPr>
            <a:r>
              <a:rPr lang="en-GB"/>
              <a:t>NameError: name 'true' is not defined</a:t>
            </a:r>
            <a:endParaRPr/>
          </a:p>
          <a:p>
            <a:pPr indent="0" lvl="0" marL="0" rtl="0" algn="l">
              <a:spcBef>
                <a:spcPts val="1600"/>
              </a:spcBef>
              <a:spcAft>
                <a:spcPts val="1600"/>
              </a:spcAft>
              <a:buSzPts val="144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026160" y="1"/>
            <a:ext cx="10327640" cy="26415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8917"/>
              <a:buFont typeface="Calibri"/>
              <a:buNone/>
            </a:pPr>
            <a:r>
              <a:rPr lang="en-GB"/>
              <a:t>Comparison Operator</a:t>
            </a:r>
            <a:endParaRPr/>
          </a:p>
        </p:txBody>
      </p:sp>
      <p:graphicFrame>
        <p:nvGraphicFramePr>
          <p:cNvPr id="360" name="Google Shape;360;p26"/>
          <p:cNvGraphicFramePr/>
          <p:nvPr/>
        </p:nvGraphicFramePr>
        <p:xfrm>
          <a:off x="0" y="264160"/>
          <a:ext cx="3000000" cy="3000000"/>
        </p:xfrm>
        <a:graphic>
          <a:graphicData uri="http://schemas.openxmlformats.org/drawingml/2006/table">
            <a:tbl>
              <a:tblPr bandRow="1" firstRow="1">
                <a:noFill/>
                <a:tableStyleId>{A440C220-6D65-42A7-92E0-DB8C35EE3D13}</a:tableStyleId>
              </a:tblPr>
              <a:tblGrid>
                <a:gridCol w="3638575"/>
                <a:gridCol w="4190350"/>
                <a:gridCol w="4190350"/>
              </a:tblGrid>
              <a:tr h="512525">
                <a:tc>
                  <a:txBody>
                    <a:bodyPr/>
                    <a:lstStyle/>
                    <a:p>
                      <a:pPr indent="0" lvl="0" marL="0" marR="0" rtl="0" algn="just">
                        <a:spcBef>
                          <a:spcPts val="0"/>
                        </a:spcBef>
                        <a:spcAft>
                          <a:spcPts val="0"/>
                        </a:spcAft>
                        <a:buClr>
                          <a:srgbClr val="000000"/>
                        </a:buClr>
                        <a:buSzPts val="2400"/>
                        <a:buFont typeface="Tomorrow"/>
                        <a:buNone/>
                      </a:pPr>
                      <a:r>
                        <a:rPr b="1" i="0" lang="en-GB" sz="2400" u="none" cap="none" strike="noStrike">
                          <a:solidFill>
                            <a:srgbClr val="000000"/>
                          </a:solidFill>
                          <a:latin typeface="Tomorrow"/>
                          <a:ea typeface="Tomorrow"/>
                          <a:cs typeface="Tomorrow"/>
                          <a:sym typeface="Tomorrow"/>
                        </a:rPr>
                        <a:t>Operator</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1" i="0" lang="en-GB" sz="2400" u="none" cap="none" strike="noStrike">
                          <a:solidFill>
                            <a:srgbClr val="000000"/>
                          </a:solidFill>
                          <a:latin typeface="Tomorrow"/>
                          <a:ea typeface="Tomorrow"/>
                          <a:cs typeface="Tomorrow"/>
                          <a:sym typeface="Tomorrow"/>
                        </a:rPr>
                        <a:t>Meaning</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1" i="0" lang="en-GB" sz="2400" u="none" cap="none" strike="noStrike">
                          <a:solidFill>
                            <a:srgbClr val="000000"/>
                          </a:solidFill>
                          <a:latin typeface="Tomorrow"/>
                          <a:ea typeface="Tomorrow"/>
                          <a:cs typeface="Tomorrow"/>
                          <a:sym typeface="Tomorrow"/>
                        </a:rPr>
                        <a:t>Example</a:t>
                      </a:r>
                      <a:endParaRPr sz="2400" u="none" cap="none" strike="noStrike"/>
                    </a:p>
                  </a:txBody>
                  <a:tcPr marT="114300" marB="114300" marR="228600" marL="228600"/>
                </a:tc>
              </a:tr>
              <a:tr h="1143300">
                <a:tc>
                  <a:txBody>
                    <a:bodyPr/>
                    <a:lstStyle/>
                    <a:p>
                      <a:pPr indent="0" lvl="0" marL="0" marR="0" rtl="0" algn="ctr">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&gt;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Greater than - True if left operand is greater than the right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x &gt; y</a:t>
                      </a:r>
                      <a:endParaRPr sz="2400" u="none" cap="none" strike="noStrike"/>
                    </a:p>
                  </a:txBody>
                  <a:tcPr marT="114300" marB="114300" marR="228600" marL="228600"/>
                </a:tc>
              </a:tr>
              <a:tr h="827925">
                <a:tc>
                  <a:txBody>
                    <a:bodyPr/>
                    <a:lstStyle/>
                    <a:p>
                      <a:pPr indent="0" lvl="0" marL="0" marR="0" rtl="0" algn="ctr">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&lt;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Less than - True if left operand is less than the right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x &lt; y</a:t>
                      </a:r>
                      <a:endParaRPr sz="2400" u="none" cap="none" strike="noStrike"/>
                    </a:p>
                  </a:txBody>
                  <a:tcPr marT="114300" marB="114300" marR="228600" marL="228600"/>
                </a:tc>
              </a:tr>
              <a:tr h="827925">
                <a:tc>
                  <a:txBody>
                    <a:bodyPr/>
                    <a:lstStyle/>
                    <a:p>
                      <a:pPr indent="0" lvl="0" marL="0" marR="0" rtl="0" algn="ctr">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Equal to - True if both operands are equal</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x == y</a:t>
                      </a:r>
                      <a:endParaRPr sz="2400" u="none" cap="none" strike="noStrike"/>
                    </a:p>
                  </a:txBody>
                  <a:tcPr marT="114300" marB="114300" marR="228600" marL="228600"/>
                </a:tc>
              </a:tr>
              <a:tr h="827925">
                <a:tc>
                  <a:txBody>
                    <a:bodyPr/>
                    <a:lstStyle/>
                    <a:p>
                      <a:pPr indent="0" lvl="0" marL="0" marR="0" rtl="0" algn="ctr">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Not equal to - True if operands are not equal</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x != y</a:t>
                      </a:r>
                      <a:endParaRPr sz="2400" u="none" cap="none" strike="noStrike"/>
                    </a:p>
                  </a:txBody>
                  <a:tcPr marT="114300" marB="114300" marR="228600" marL="228600"/>
                </a:tc>
              </a:tr>
              <a:tr h="1143300">
                <a:tc>
                  <a:txBody>
                    <a:bodyPr/>
                    <a:lstStyle/>
                    <a:p>
                      <a:pPr indent="0" lvl="0" marL="0" marR="0" rtl="0" algn="ctr">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&gt;=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Greater than or equal to - True if left operand is greater than or equal to the right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x &gt;= y</a:t>
                      </a:r>
                      <a:endParaRPr sz="2400" u="none" cap="none" strike="noStrike"/>
                    </a:p>
                  </a:txBody>
                  <a:tcPr marT="114300" marB="114300" marR="228600" marL="228600"/>
                </a:tc>
              </a:tr>
              <a:tr h="1143300">
                <a:tc>
                  <a:txBody>
                    <a:bodyPr/>
                    <a:lstStyle/>
                    <a:p>
                      <a:pPr indent="0" lvl="0" marL="0" marR="0" rtl="0" algn="ctr">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&lt;=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Less than or equal to - True if left operand is less than or equal to the right</a:t>
                      </a:r>
                      <a:endParaRPr sz="2400" u="none" cap="none" strike="noStrike"/>
                    </a:p>
                  </a:txBody>
                  <a:tcPr marT="114300" marB="114300" marR="228600" marL="228600"/>
                </a:tc>
                <a:tc>
                  <a:txBody>
                    <a:bodyPr/>
                    <a:lstStyle/>
                    <a:p>
                      <a:pPr indent="0" lvl="0" marL="0" marR="0" rtl="0" algn="just">
                        <a:spcBef>
                          <a:spcPts val="0"/>
                        </a:spcBef>
                        <a:spcAft>
                          <a:spcPts val="0"/>
                        </a:spcAft>
                        <a:buClr>
                          <a:srgbClr val="000000"/>
                        </a:buClr>
                        <a:buSzPts val="2400"/>
                        <a:buFont typeface="Tomorrow"/>
                        <a:buNone/>
                      </a:pPr>
                      <a:r>
                        <a:rPr b="0" i="0" lang="en-GB" sz="2400" u="none" cap="none" strike="noStrike">
                          <a:solidFill>
                            <a:srgbClr val="000000"/>
                          </a:solidFill>
                          <a:latin typeface="Tomorrow"/>
                          <a:ea typeface="Tomorrow"/>
                          <a:cs typeface="Tomorrow"/>
                          <a:sym typeface="Tomorrow"/>
                        </a:rPr>
                        <a:t>x &lt;= y</a:t>
                      </a:r>
                      <a:endParaRPr sz="2400" u="none" cap="none" strike="noStrike"/>
                    </a:p>
                  </a:txBody>
                  <a:tcPr marT="114300" marB="114300" marR="228600" marL="2286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38200" y="1"/>
            <a:ext cx="10515600" cy="975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Features of Python</a:t>
            </a:r>
            <a:endParaRPr/>
          </a:p>
        </p:txBody>
      </p:sp>
      <p:sp>
        <p:nvSpPr>
          <p:cNvPr id="161" name="Google Shape;161;p8"/>
          <p:cNvSpPr txBox="1"/>
          <p:nvPr>
            <p:ph idx="1" type="body"/>
          </p:nvPr>
        </p:nvSpPr>
        <p:spPr>
          <a:xfrm>
            <a:off x="365760" y="1066800"/>
            <a:ext cx="10988040" cy="56591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Easy-to-learn − Python has few keywords, simple structure, and a clearly defined syntax. This allows the student to pick up the language quickly.</a:t>
            </a:r>
            <a:endParaRPr/>
          </a:p>
          <a:p>
            <a:pPr indent="-7747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Easy-to-read − Python code is more clearly defined and visible to the eyes.</a:t>
            </a:r>
            <a:endParaRPr/>
          </a:p>
          <a:p>
            <a:pPr indent="-7747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Easy-to-maintain − Python's source code is fairly easy-to-maintain.</a:t>
            </a:r>
            <a:endParaRPr/>
          </a:p>
          <a:p>
            <a:pPr indent="-7747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A broad standard library − Python's bulk of the library is very portable and cross-platform compatible on UNIX, Windows, and Macintosh.</a:t>
            </a:r>
            <a:endParaRPr/>
          </a:p>
          <a:p>
            <a:pPr indent="-7747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Interactive Mode − Python has support for an interactive mode which allows interactive testing and debugging of snippets of code.</a:t>
            </a:r>
            <a:endParaRPr/>
          </a:p>
          <a:p>
            <a:pPr indent="-7747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1600"/>
              </a:spcAft>
              <a:buClr>
                <a:schemeClr val="dk1"/>
              </a:buClr>
              <a:buSzPts val="2800"/>
              <a:buChar char="●"/>
            </a:pPr>
            <a:r>
              <a:rPr lang="en-GB"/>
              <a:t>Portable − Python can run on a wide variety of hardware platforms and has the same interface on all platforms.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idx="1" type="body"/>
          </p:nvPr>
        </p:nvSpPr>
        <p:spPr>
          <a:xfrm>
            <a:off x="721360" y="904240"/>
            <a:ext cx="10632440" cy="52727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Logical Operator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and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or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1600"/>
              </a:spcAft>
              <a:buClr>
                <a:schemeClr val="dk1"/>
              </a:buClr>
              <a:buSzPts val="2800"/>
              <a:buChar char="●"/>
            </a:pPr>
            <a:r>
              <a:rPr lang="en-GB"/>
              <a:t>not</a:t>
            </a:r>
            <a:endParaRPr/>
          </a:p>
        </p:txBody>
      </p:sp>
      <p:pic>
        <p:nvPicPr>
          <p:cNvPr id="366" name="Google Shape;366;p27"/>
          <p:cNvPicPr preferRelativeResize="0"/>
          <p:nvPr/>
        </p:nvPicPr>
        <p:blipFill rotWithShape="1">
          <a:blip r:embed="rId3">
            <a:alphaModFix/>
          </a:blip>
          <a:srcRect b="0" l="0" r="0" t="0"/>
          <a:stretch/>
        </p:blipFill>
        <p:spPr>
          <a:xfrm>
            <a:off x="3600382" y="1667455"/>
            <a:ext cx="3418870" cy="2731825"/>
          </a:xfrm>
          <a:prstGeom prst="rect">
            <a:avLst/>
          </a:prstGeom>
          <a:noFill/>
          <a:ln>
            <a:noFill/>
          </a:ln>
        </p:spPr>
      </p:pic>
      <p:pic>
        <p:nvPicPr>
          <p:cNvPr id="367" name="Google Shape;367;p27"/>
          <p:cNvPicPr preferRelativeResize="0"/>
          <p:nvPr/>
        </p:nvPicPr>
        <p:blipFill rotWithShape="1">
          <a:blip r:embed="rId4">
            <a:alphaModFix/>
          </a:blip>
          <a:srcRect b="0" l="0" r="0" t="0"/>
          <a:stretch/>
        </p:blipFill>
        <p:spPr>
          <a:xfrm>
            <a:off x="7764465" y="1484567"/>
            <a:ext cx="3406557" cy="3011229"/>
          </a:xfrm>
          <a:prstGeom prst="rect">
            <a:avLst/>
          </a:prstGeom>
          <a:noFill/>
          <a:ln>
            <a:noFill/>
          </a:ln>
        </p:spPr>
      </p:pic>
      <p:pic>
        <p:nvPicPr>
          <p:cNvPr id="368" name="Google Shape;368;p27"/>
          <p:cNvPicPr preferRelativeResize="0"/>
          <p:nvPr/>
        </p:nvPicPr>
        <p:blipFill rotWithShape="1">
          <a:blip r:embed="rId5">
            <a:alphaModFix/>
          </a:blip>
          <a:srcRect b="0" l="0" r="0" t="0"/>
          <a:stretch/>
        </p:blipFill>
        <p:spPr>
          <a:xfrm>
            <a:off x="4319816" y="4907244"/>
            <a:ext cx="4123144" cy="167643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50c9966c87_0_125"/>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just">
              <a:lnSpc>
                <a:spcPct val="130000"/>
              </a:lnSpc>
              <a:spcBef>
                <a:spcPts val="1800"/>
              </a:spcBef>
              <a:spcAft>
                <a:spcPts val="400"/>
              </a:spcAft>
              <a:buClr>
                <a:srgbClr val="610B38"/>
              </a:buClr>
              <a:buSzPts val="1900"/>
              <a:buFont typeface="Arial"/>
              <a:buNone/>
            </a:pPr>
            <a:r>
              <a:rPr b="0" lang="en-GB" sz="1900">
                <a:solidFill>
                  <a:srgbClr val="610B38"/>
                </a:solidFill>
                <a:highlight>
                  <a:srgbClr val="FFFFFF"/>
                </a:highlight>
                <a:latin typeface="Arial"/>
                <a:ea typeface="Arial"/>
                <a:cs typeface="Arial"/>
                <a:sym typeface="Arial"/>
              </a:rPr>
              <a:t>Bitwise Operators</a:t>
            </a:r>
            <a:endParaRPr/>
          </a:p>
        </p:txBody>
      </p:sp>
      <p:sp>
        <p:nvSpPr>
          <p:cNvPr id="374" name="Google Shape;374;g150c9966c87_0_1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960"/>
              <a:buNone/>
            </a:pPr>
            <a:r>
              <a:rPr lang="en-GB" sz="1200">
                <a:solidFill>
                  <a:srgbClr val="333333"/>
                </a:solidFill>
                <a:highlight>
                  <a:srgbClr val="FFFFFF"/>
                </a:highlight>
                <a:latin typeface="Roboto"/>
                <a:ea typeface="Roboto"/>
                <a:cs typeface="Roboto"/>
                <a:sym typeface="Roboto"/>
              </a:rPr>
              <a:t>The bitwise operators perform bit by bit operation on the values of the two operands. Consider the following example.</a:t>
            </a:r>
            <a:endParaRPr sz="1200">
              <a:solidFill>
                <a:srgbClr val="333333"/>
              </a:solidFill>
              <a:highlight>
                <a:srgbClr val="FFFFFF"/>
              </a:highlight>
              <a:latin typeface="Roboto"/>
              <a:ea typeface="Roboto"/>
              <a:cs typeface="Roboto"/>
              <a:sym typeface="Roboto"/>
            </a:endParaRPr>
          </a:p>
          <a:p>
            <a:pPr indent="0" lvl="0" marL="0" rtl="0" algn="l">
              <a:spcBef>
                <a:spcPts val="1600"/>
              </a:spcBef>
              <a:spcAft>
                <a:spcPts val="1600"/>
              </a:spcAft>
              <a:buSzPts val="960"/>
              <a:buNone/>
            </a:pPr>
            <a:r>
              <a:t/>
            </a:r>
            <a:endParaRPr sz="1200">
              <a:solidFill>
                <a:srgbClr val="333333"/>
              </a:solidFill>
              <a:highlight>
                <a:srgbClr val="FFFFFF"/>
              </a:highlight>
              <a:latin typeface="Roboto"/>
              <a:ea typeface="Roboto"/>
              <a:cs typeface="Roboto"/>
              <a:sym typeface="Roboto"/>
            </a:endParaRPr>
          </a:p>
        </p:txBody>
      </p:sp>
      <p:graphicFrame>
        <p:nvGraphicFramePr>
          <p:cNvPr id="375" name="Google Shape;375;g150c9966c87_0_125"/>
          <p:cNvGraphicFramePr/>
          <p:nvPr/>
        </p:nvGraphicFramePr>
        <p:xfrm>
          <a:off x="3044025" y="2954450"/>
          <a:ext cx="3000000" cy="3000000"/>
        </p:xfrm>
        <a:graphic>
          <a:graphicData uri="http://schemas.openxmlformats.org/drawingml/2006/table">
            <a:tbl>
              <a:tblPr>
                <a:noFill/>
                <a:tableStyleId>{1A193590-745A-4E10-AD55-7E0A8CAB4E66}</a:tableStyleId>
              </a:tblPr>
              <a:tblGrid>
                <a:gridCol w="1085850"/>
                <a:gridCol w="1476375"/>
                <a:gridCol w="2124075"/>
              </a:tblGrid>
              <a:tr h="409575">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Operator</a:t>
                      </a:r>
                      <a:endParaRPr sz="1200" u="none" cap="none" strike="noStrike">
                        <a:solidFill>
                          <a:srgbClr val="25265E"/>
                        </a:solidFill>
                        <a:highlight>
                          <a:srgbClr val="F8FAFF"/>
                        </a:highlight>
                      </a:endParaRPr>
                    </a:p>
                  </a:txBody>
                  <a:tcPr marT="114300" marB="114300" marR="76200" marL="76200">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Meaning</a:t>
                      </a:r>
                      <a:endParaRPr sz="1200" u="none" cap="none" strike="noStrike">
                        <a:solidFill>
                          <a:srgbClr val="25265E"/>
                        </a:solidFill>
                        <a:highlight>
                          <a:srgbClr val="F8FAFF"/>
                        </a:highlight>
                      </a:endParaRPr>
                    </a:p>
                  </a:txBody>
                  <a:tcPr marT="114300" marB="114300" marR="76200" marL="76200">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Example</a:t>
                      </a:r>
                      <a:endParaRPr sz="1200" u="none" cap="none" strike="noStrike">
                        <a:solidFill>
                          <a:srgbClr val="25265E"/>
                        </a:solidFill>
                        <a:highlight>
                          <a:srgbClr val="F8FAFF"/>
                        </a:highlight>
                      </a:endParaRPr>
                    </a:p>
                  </a:txBody>
                  <a:tcPr marT="114300" marB="114300" marR="76200" marL="76200">
                    <a:lnB cap="flat" cmpd="sng" w="9525">
                      <a:solidFill>
                        <a:srgbClr val="000000"/>
                      </a:solidFill>
                      <a:prstDash val="solid"/>
                      <a:round/>
                      <a:headEnd len="sm" w="sm" type="none"/>
                      <a:tailEnd len="sm" w="sm" type="none"/>
                    </a:lnB>
                  </a:tcPr>
                </a:tc>
              </a:tr>
              <a:tr h="447675">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&amp;</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Bitwise AND</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x &amp; y = 0 (</a:t>
                      </a:r>
                      <a:r>
                        <a:rPr lang="en-GB" sz="1050" u="none" cap="none" strike="noStrike">
                          <a:solidFill>
                            <a:srgbClr val="25265E"/>
                          </a:solidFill>
                          <a:highlight>
                            <a:srgbClr val="F8FAFF"/>
                          </a:highlight>
                          <a:latin typeface="Courier New"/>
                          <a:ea typeface="Courier New"/>
                          <a:cs typeface="Courier New"/>
                          <a:sym typeface="Courier New"/>
                        </a:rPr>
                        <a:t>0000 0000</a:t>
                      </a:r>
                      <a:r>
                        <a:rPr lang="en-GB" sz="1200" u="none" cap="none" strike="noStrike">
                          <a:solidFill>
                            <a:srgbClr val="25265E"/>
                          </a:solidFill>
                          <a:highlight>
                            <a:srgbClr val="F8FAFF"/>
                          </a:highlight>
                        </a:rPr>
                        <a: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7675">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Bitwise OR</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x | y = 14 (</a:t>
                      </a:r>
                      <a:r>
                        <a:rPr lang="en-GB" sz="1050" u="none" cap="none" strike="noStrike">
                          <a:solidFill>
                            <a:srgbClr val="25265E"/>
                          </a:solidFill>
                          <a:highlight>
                            <a:srgbClr val="F8FAFF"/>
                          </a:highlight>
                          <a:latin typeface="Courier New"/>
                          <a:ea typeface="Courier New"/>
                          <a:cs typeface="Courier New"/>
                          <a:sym typeface="Courier New"/>
                        </a:rPr>
                        <a:t>0000 1110</a:t>
                      </a:r>
                      <a:r>
                        <a:rPr lang="en-GB" sz="1200" u="none" cap="none" strike="noStrike">
                          <a:solidFill>
                            <a:srgbClr val="25265E"/>
                          </a:solidFill>
                          <a:highlight>
                            <a:srgbClr val="F8FAFF"/>
                          </a:highlight>
                        </a:rPr>
                        <a: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7675">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Bitwise NOT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~x = -11 (</a:t>
                      </a:r>
                      <a:r>
                        <a:rPr lang="en-GB" sz="1050" u="none" cap="none" strike="noStrike">
                          <a:solidFill>
                            <a:srgbClr val="25265E"/>
                          </a:solidFill>
                          <a:highlight>
                            <a:srgbClr val="F8FAFF"/>
                          </a:highlight>
                          <a:latin typeface="Courier New"/>
                          <a:ea typeface="Courier New"/>
                          <a:cs typeface="Courier New"/>
                          <a:sym typeface="Courier New"/>
                        </a:rPr>
                        <a:t>1111 0101</a:t>
                      </a:r>
                      <a:r>
                        <a:rPr lang="en-GB" sz="1200" u="none" cap="none" strike="noStrike">
                          <a:solidFill>
                            <a:srgbClr val="25265E"/>
                          </a:solidFill>
                          <a:highlight>
                            <a:srgbClr val="F8FAFF"/>
                          </a:highlight>
                        </a:rPr>
                        <a: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7675">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Bitwise XOR</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x ^ y = 14 (</a:t>
                      </a:r>
                      <a:r>
                        <a:rPr lang="en-GB" sz="1050" u="none" cap="none" strike="noStrike">
                          <a:solidFill>
                            <a:srgbClr val="25265E"/>
                          </a:solidFill>
                          <a:highlight>
                            <a:srgbClr val="F8FAFF"/>
                          </a:highlight>
                          <a:latin typeface="Courier New"/>
                          <a:ea typeface="Courier New"/>
                          <a:cs typeface="Courier New"/>
                          <a:sym typeface="Courier New"/>
                        </a:rPr>
                        <a:t>0000 1110</a:t>
                      </a:r>
                      <a:r>
                        <a:rPr lang="en-GB" sz="1200" u="none" cap="none" strike="noStrike">
                          <a:solidFill>
                            <a:srgbClr val="25265E"/>
                          </a:solidFill>
                          <a:highlight>
                            <a:srgbClr val="F8FAFF"/>
                          </a:highlight>
                        </a:rPr>
                        <a: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7675">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&gt;&gt;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Bitwise right shift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x &gt;&gt; 2 = 2 (</a:t>
                      </a:r>
                      <a:r>
                        <a:rPr lang="en-GB" sz="1050" u="none" cap="none" strike="noStrike">
                          <a:solidFill>
                            <a:srgbClr val="25265E"/>
                          </a:solidFill>
                          <a:highlight>
                            <a:srgbClr val="F8FAFF"/>
                          </a:highlight>
                          <a:latin typeface="Courier New"/>
                          <a:ea typeface="Courier New"/>
                          <a:cs typeface="Courier New"/>
                          <a:sym typeface="Courier New"/>
                        </a:rPr>
                        <a:t>0000 0010</a:t>
                      </a:r>
                      <a:r>
                        <a:rPr lang="en-GB" sz="1200" u="none" cap="none" strike="noStrike">
                          <a:solidFill>
                            <a:srgbClr val="25265E"/>
                          </a:solidFill>
                          <a:highlight>
                            <a:srgbClr val="F8FAFF"/>
                          </a:highlight>
                        </a:rPr>
                        <a: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7675">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&lt;&lt;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Bitwise left shift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25265E"/>
                        </a:buClr>
                        <a:buSzPts val="1200"/>
                        <a:buFont typeface="Trebuchet MS"/>
                        <a:buNone/>
                      </a:pPr>
                      <a:r>
                        <a:rPr lang="en-GB" sz="1200" u="none" cap="none" strike="noStrike">
                          <a:solidFill>
                            <a:srgbClr val="25265E"/>
                          </a:solidFill>
                          <a:highlight>
                            <a:srgbClr val="F8FAFF"/>
                          </a:highlight>
                        </a:rPr>
                        <a:t>x &lt;&lt; 2 = 40 (</a:t>
                      </a:r>
                      <a:r>
                        <a:rPr lang="en-GB" sz="1050" u="none" cap="none" strike="noStrike">
                          <a:solidFill>
                            <a:srgbClr val="25265E"/>
                          </a:solidFill>
                          <a:highlight>
                            <a:srgbClr val="F8FAFF"/>
                          </a:highlight>
                          <a:latin typeface="Courier New"/>
                          <a:ea typeface="Courier New"/>
                          <a:cs typeface="Courier New"/>
                          <a:sym typeface="Courier New"/>
                        </a:rPr>
                        <a:t>0010 1000</a:t>
                      </a:r>
                      <a:r>
                        <a:rPr lang="en-GB" sz="1200" u="none" cap="none" strike="noStrike">
                          <a:solidFill>
                            <a:srgbClr val="25265E"/>
                          </a:solidFill>
                          <a:highlight>
                            <a:srgbClr val="F8FAFF"/>
                          </a:highlight>
                        </a:rPr>
                        <a:t>)</a:t>
                      </a:r>
                      <a:endParaRPr sz="1200" u="none" cap="none" strike="noStrike">
                        <a:solidFill>
                          <a:srgbClr val="25265E"/>
                        </a:solidFill>
                        <a:highlight>
                          <a:srgbClr val="F8FAFF"/>
                        </a:highlight>
                      </a:endParaRPr>
                    </a:p>
                  </a:txBody>
                  <a:tcPr marT="114300" marB="114300" marR="76200" marL="76200">
                    <a:lnT cap="flat" cmpd="sng" w="9525">
                      <a:solidFill>
                        <a:srgbClr val="000000"/>
                      </a:solidFill>
                      <a:prstDash val="solid"/>
                      <a:round/>
                      <a:headEnd len="sm" w="sm" type="none"/>
                      <a:tailEnd len="sm" w="sm" type="none"/>
                    </a:lnT>
                  </a:tcPr>
                </a:tc>
              </a:tr>
            </a:tbl>
          </a:graphicData>
        </a:graphic>
      </p:graphicFrame>
      <p:sp>
        <p:nvSpPr>
          <p:cNvPr id="376" name="Google Shape;376;g150c9966c87_0_125"/>
          <p:cNvSpPr txBox="1"/>
          <p:nvPr/>
        </p:nvSpPr>
        <p:spPr>
          <a:xfrm>
            <a:off x="1466802" y="2290165"/>
            <a:ext cx="7807200" cy="1034400"/>
          </a:xfrm>
          <a:prstGeom prst="rect">
            <a:avLst/>
          </a:prstGeom>
          <a:noFill/>
          <a:ln>
            <a:noFill/>
          </a:ln>
        </p:spPr>
        <p:txBody>
          <a:bodyPr anchorCtr="0" anchor="ctr" bIns="91425" lIns="91425" spcFirstLastPara="1" rIns="91425" wrap="square" tIns="91425">
            <a:noAutofit/>
          </a:bodyPr>
          <a:lstStyle/>
          <a:p>
            <a:pPr indent="0" lvl="0" marL="0" marR="0" rtl="0" algn="l">
              <a:lnSpc>
                <a:spcPct val="166666"/>
              </a:lnSpc>
              <a:spcBef>
                <a:spcPts val="0"/>
              </a:spcBef>
              <a:spcAft>
                <a:spcPts val="1200"/>
              </a:spcAft>
              <a:buClr>
                <a:srgbClr val="000000"/>
              </a:buClr>
              <a:buSzPts val="1350"/>
              <a:buFont typeface="Arial"/>
              <a:buNone/>
            </a:pPr>
            <a:r>
              <a:rPr b="0" i="0" lang="en-GB" sz="1350" u="none" cap="none" strike="noStrike">
                <a:solidFill>
                  <a:srgbClr val="000000"/>
                </a:solidFill>
                <a:highlight>
                  <a:srgbClr val="F9FAFC"/>
                </a:highlight>
                <a:latin typeface="Arial"/>
                <a:ea typeface="Arial"/>
                <a:cs typeface="Arial"/>
                <a:sym typeface="Arial"/>
              </a:rPr>
              <a:t>In the table below: Let </a:t>
            </a:r>
            <a:r>
              <a:rPr b="0" i="0" lang="en-GB" sz="1050" u="none" cap="none" strike="noStrike">
                <a:solidFill>
                  <a:srgbClr val="000000"/>
                </a:solidFill>
                <a:highlight>
                  <a:srgbClr val="F9FAFC"/>
                </a:highlight>
                <a:latin typeface="Courier New"/>
                <a:ea typeface="Courier New"/>
                <a:cs typeface="Courier New"/>
                <a:sym typeface="Courier New"/>
              </a:rPr>
              <a:t>x</a:t>
            </a:r>
            <a:r>
              <a:rPr b="0" i="0" lang="en-GB" sz="1350" u="none" cap="none" strike="noStrike">
                <a:solidFill>
                  <a:srgbClr val="000000"/>
                </a:solidFill>
                <a:highlight>
                  <a:srgbClr val="F9FAFC"/>
                </a:highlight>
                <a:latin typeface="Arial"/>
                <a:ea typeface="Arial"/>
                <a:cs typeface="Arial"/>
                <a:sym typeface="Arial"/>
              </a:rPr>
              <a:t> = 10 (</a:t>
            </a:r>
            <a:r>
              <a:rPr b="0" i="0" lang="en-GB" sz="1050" u="none" cap="none" strike="noStrike">
                <a:solidFill>
                  <a:srgbClr val="000000"/>
                </a:solidFill>
                <a:highlight>
                  <a:srgbClr val="F9FAFC"/>
                </a:highlight>
                <a:latin typeface="Courier New"/>
                <a:ea typeface="Courier New"/>
                <a:cs typeface="Courier New"/>
                <a:sym typeface="Courier New"/>
              </a:rPr>
              <a:t>0000 1010</a:t>
            </a:r>
            <a:r>
              <a:rPr b="0" i="0" lang="en-GB" sz="1350" u="none" cap="none" strike="noStrike">
                <a:solidFill>
                  <a:srgbClr val="000000"/>
                </a:solidFill>
                <a:highlight>
                  <a:srgbClr val="F9FAFC"/>
                </a:highlight>
                <a:latin typeface="Arial"/>
                <a:ea typeface="Arial"/>
                <a:cs typeface="Arial"/>
                <a:sym typeface="Arial"/>
              </a:rPr>
              <a:t> in binary) and </a:t>
            </a:r>
            <a:r>
              <a:rPr b="0" i="0" lang="en-GB" sz="1050" u="none" cap="none" strike="noStrike">
                <a:solidFill>
                  <a:srgbClr val="000000"/>
                </a:solidFill>
                <a:highlight>
                  <a:srgbClr val="F9FAFC"/>
                </a:highlight>
                <a:latin typeface="Courier New"/>
                <a:ea typeface="Courier New"/>
                <a:cs typeface="Courier New"/>
                <a:sym typeface="Courier New"/>
              </a:rPr>
              <a:t>y</a:t>
            </a:r>
            <a:r>
              <a:rPr b="0" i="0" lang="en-GB" sz="1350" u="none" cap="none" strike="noStrike">
                <a:solidFill>
                  <a:srgbClr val="000000"/>
                </a:solidFill>
                <a:highlight>
                  <a:srgbClr val="F9FAFC"/>
                </a:highlight>
                <a:latin typeface="Arial"/>
                <a:ea typeface="Arial"/>
                <a:cs typeface="Arial"/>
                <a:sym typeface="Arial"/>
              </a:rPr>
              <a:t> = 4 (</a:t>
            </a:r>
            <a:r>
              <a:rPr b="0" i="0" lang="en-GB" sz="1050" u="none" cap="none" strike="noStrike">
                <a:solidFill>
                  <a:srgbClr val="000000"/>
                </a:solidFill>
                <a:highlight>
                  <a:srgbClr val="F9FAFC"/>
                </a:highlight>
                <a:latin typeface="Courier New"/>
                <a:ea typeface="Courier New"/>
                <a:cs typeface="Courier New"/>
                <a:sym typeface="Courier New"/>
              </a:rPr>
              <a:t>0000 0100</a:t>
            </a:r>
            <a:r>
              <a:rPr b="0" i="0" lang="en-GB" sz="1350" u="none" cap="none" strike="noStrike">
                <a:solidFill>
                  <a:srgbClr val="000000"/>
                </a:solidFill>
                <a:highlight>
                  <a:srgbClr val="F9FAFC"/>
                </a:highlight>
                <a:latin typeface="Arial"/>
                <a:ea typeface="Arial"/>
                <a:cs typeface="Arial"/>
                <a:sym typeface="Arial"/>
              </a:rPr>
              <a:t> in binary)</a:t>
            </a:r>
            <a:endParaRPr b="0" i="0" sz="1350" u="none" cap="none" strike="noStrike">
              <a:solidFill>
                <a:srgbClr val="000000"/>
              </a:solidFill>
              <a:highlight>
                <a:srgbClr val="F9FAFC"/>
              </a:highlight>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50c9966c87_0_133"/>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382" name="Google Shape;382;g150c9966c87_0_1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1600"/>
              </a:spcAft>
              <a:buSzPts val="1440"/>
              <a:buNone/>
            </a:pPr>
            <a:r>
              <a:t/>
            </a:r>
            <a:endParaRPr/>
          </a:p>
        </p:txBody>
      </p:sp>
      <p:pic>
        <p:nvPicPr>
          <p:cNvPr id="383" name="Google Shape;383;g150c9966c87_0_133"/>
          <p:cNvPicPr preferRelativeResize="0"/>
          <p:nvPr/>
        </p:nvPicPr>
        <p:blipFill rotWithShape="1">
          <a:blip r:embed="rId3">
            <a:alphaModFix/>
          </a:blip>
          <a:srcRect b="17618" l="1477" r="68470" t="8290"/>
          <a:stretch/>
        </p:blipFill>
        <p:spPr>
          <a:xfrm>
            <a:off x="3790600" y="589675"/>
            <a:ext cx="3245299" cy="50009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ctrTitle"/>
          </p:nvPr>
        </p:nvSpPr>
        <p:spPr>
          <a:xfrm>
            <a:off x="1280160" y="172720"/>
            <a:ext cx="8925959" cy="635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7142"/>
              <a:buFont typeface="Calibri"/>
              <a:buNone/>
            </a:pPr>
            <a:r>
              <a:rPr lang="en-GB"/>
              <a:t>Identity Operator</a:t>
            </a:r>
            <a:endParaRPr/>
          </a:p>
        </p:txBody>
      </p:sp>
      <p:sp>
        <p:nvSpPr>
          <p:cNvPr id="389" name="Google Shape;389;p3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390" name="Google Shape;390;p32"/>
          <p:cNvPicPr preferRelativeResize="0"/>
          <p:nvPr>
            <p:ph idx="4294967295" type="body"/>
          </p:nvPr>
        </p:nvPicPr>
        <p:blipFill rotWithShape="1">
          <a:blip r:embed="rId3">
            <a:alphaModFix/>
          </a:blip>
          <a:srcRect b="0" l="0" r="0" t="0"/>
          <a:stretch/>
        </p:blipFill>
        <p:spPr>
          <a:xfrm>
            <a:off x="401638" y="1311275"/>
            <a:ext cx="11790362" cy="520858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Membership Operator</a:t>
            </a:r>
            <a:endParaRPr/>
          </a:p>
        </p:txBody>
      </p:sp>
      <p:pic>
        <p:nvPicPr>
          <p:cNvPr id="396" name="Google Shape;396;p33"/>
          <p:cNvPicPr preferRelativeResize="0"/>
          <p:nvPr>
            <p:ph idx="4294967295" type="body"/>
          </p:nvPr>
        </p:nvPicPr>
        <p:blipFill rotWithShape="1">
          <a:blip r:embed="rId3">
            <a:alphaModFix/>
          </a:blip>
          <a:srcRect b="0" l="0" r="0" t="0"/>
          <a:stretch/>
        </p:blipFill>
        <p:spPr>
          <a:xfrm>
            <a:off x="0" y="1690688"/>
            <a:ext cx="10301288" cy="468788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31"/>
          <p:cNvPicPr preferRelativeResize="0"/>
          <p:nvPr>
            <p:ph idx="1" type="body"/>
          </p:nvPr>
        </p:nvPicPr>
        <p:blipFill rotWithShape="1">
          <a:blip r:embed="rId3">
            <a:alphaModFix/>
          </a:blip>
          <a:srcRect b="0" l="0" r="0" t="0"/>
          <a:stretch/>
        </p:blipFill>
        <p:spPr>
          <a:xfrm>
            <a:off x="1609337" y="365759"/>
            <a:ext cx="7565143" cy="645467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34"/>
          <p:cNvPicPr preferRelativeResize="0"/>
          <p:nvPr>
            <p:ph idx="1" type="body"/>
          </p:nvPr>
        </p:nvPicPr>
        <p:blipFill rotWithShape="1">
          <a:blip r:embed="rId3">
            <a:alphaModFix/>
          </a:blip>
          <a:srcRect b="0" l="0" r="0" t="3082"/>
          <a:stretch/>
        </p:blipFill>
        <p:spPr>
          <a:xfrm>
            <a:off x="274320" y="203200"/>
            <a:ext cx="11623040" cy="654304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txBox="1"/>
          <p:nvPr>
            <p:ph idx="1" type="body"/>
          </p:nvPr>
        </p:nvSpPr>
        <p:spPr>
          <a:xfrm>
            <a:off x="822960" y="0"/>
            <a:ext cx="8538754" cy="6176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165100" lvl="0" marL="342900" rtl="0" algn="l">
              <a:lnSpc>
                <a:spcPct val="90000"/>
              </a:lnSpc>
              <a:spcBef>
                <a:spcPts val="0"/>
              </a:spcBef>
              <a:spcAft>
                <a:spcPts val="0"/>
              </a:spcAft>
              <a:buClr>
                <a:schemeClr val="dk1"/>
              </a:buClr>
              <a:buSzPts val="2800"/>
              <a:buFont typeface="Trebuchet MS"/>
              <a:buNone/>
            </a:pPr>
            <a:r>
              <a:t/>
            </a:r>
            <a:endParaRPr/>
          </a:p>
          <a:p>
            <a:pPr indent="-342900" lvl="0" marL="457200" rtl="0" algn="l">
              <a:lnSpc>
                <a:spcPct val="90000"/>
              </a:lnSpc>
              <a:spcBef>
                <a:spcPts val="0"/>
              </a:spcBef>
              <a:spcAft>
                <a:spcPts val="0"/>
              </a:spcAft>
              <a:buSzPts val="1800"/>
              <a:buFont typeface="Trebuchet MS"/>
              <a:buAutoNum type="arabicPeriod"/>
            </a:pPr>
            <a:r>
              <a:rPr lang="en-GB"/>
              <a:t>Write a Python program to find the area of a rectangle given that its length is 10 units</a:t>
            </a:r>
            <a:endParaRPr/>
          </a:p>
          <a:p>
            <a:pPr indent="-251459" lvl="0" marL="800100" rtl="0" algn="l">
              <a:lnSpc>
                <a:spcPct val="90000"/>
              </a:lnSpc>
              <a:spcBef>
                <a:spcPts val="0"/>
              </a:spcBef>
              <a:spcAft>
                <a:spcPts val="0"/>
              </a:spcAft>
              <a:buSzPts val="1440"/>
              <a:buFont typeface="Trebuchet MS"/>
              <a:buNone/>
            </a:pPr>
            <a:r>
              <a:t/>
            </a:r>
            <a:endParaRPr/>
          </a:p>
          <a:p>
            <a:pPr indent="-342900" lvl="0" marL="457200" rtl="0" algn="l">
              <a:lnSpc>
                <a:spcPct val="90000"/>
              </a:lnSpc>
              <a:spcBef>
                <a:spcPts val="1000"/>
              </a:spcBef>
              <a:spcAft>
                <a:spcPts val="0"/>
              </a:spcAft>
              <a:buSzPts val="1800"/>
              <a:buFont typeface="Trebuchet MS"/>
              <a:buAutoNum type="arabicPeriod"/>
            </a:pPr>
            <a:r>
              <a:rPr lang="en-GB"/>
              <a:t>Write a Python program to convert temperature in degree Celsius to degree Fahrenheit. If water boils at 100 degree C and freezes as 0 degree C, use the program to find out what is the boiling point and  freezing point of water on the Fahrenheit scale. (Hint: T(°F) = T(°C) × 9/5 + 32</a:t>
            </a:r>
            <a:endParaRPr/>
          </a:p>
          <a:p>
            <a:pPr indent="-251459" lvl="0" marL="800100" rtl="0" algn="l">
              <a:lnSpc>
                <a:spcPct val="90000"/>
              </a:lnSpc>
              <a:spcBef>
                <a:spcPts val="1000"/>
              </a:spcBef>
              <a:spcAft>
                <a:spcPts val="0"/>
              </a:spcAft>
              <a:buSzPts val="1440"/>
              <a:buFont typeface="Trebuchet MS"/>
              <a:buNone/>
            </a:pPr>
            <a:r>
              <a:t/>
            </a:r>
            <a:endParaRPr/>
          </a:p>
          <a:p>
            <a:pPr indent="-342900" lvl="0" marL="457200" rtl="0" algn="l">
              <a:lnSpc>
                <a:spcPct val="90000"/>
              </a:lnSpc>
              <a:spcBef>
                <a:spcPts val="1000"/>
              </a:spcBef>
              <a:spcAft>
                <a:spcPts val="0"/>
              </a:spcAft>
              <a:buSzPts val="1800"/>
              <a:buFont typeface="Trebuchet MS"/>
              <a:buAutoNum type="arabicPeriod"/>
            </a:pPr>
            <a:r>
              <a:rPr lang="en-GB"/>
              <a:t>Python Program to Swap Two Variables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50c9966c87_0_153"/>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just">
              <a:lnSpc>
                <a:spcPct val="130000"/>
              </a:lnSpc>
              <a:spcBef>
                <a:spcPts val="400"/>
              </a:spcBef>
              <a:spcAft>
                <a:spcPts val="600"/>
              </a:spcAft>
              <a:buClr>
                <a:srgbClr val="610B38"/>
              </a:buClr>
              <a:buSzPts val="2200"/>
              <a:buFont typeface="Arial"/>
              <a:buNone/>
            </a:pPr>
            <a:r>
              <a:rPr b="0" lang="en-GB" sz="2200">
                <a:solidFill>
                  <a:srgbClr val="610B38"/>
                </a:solidFill>
                <a:highlight>
                  <a:srgbClr val="FFFFFF"/>
                </a:highlight>
                <a:latin typeface="Arial"/>
                <a:ea typeface="Arial"/>
                <a:cs typeface="Arial"/>
                <a:sym typeface="Arial"/>
              </a:rPr>
              <a:t>Python If-else statements</a:t>
            </a:r>
            <a:endParaRPr/>
          </a:p>
        </p:txBody>
      </p:sp>
      <p:sp>
        <p:nvSpPr>
          <p:cNvPr id="417" name="Google Shape;417;g150c9966c87_0_15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1600"/>
              </a:spcAft>
              <a:buSzPts val="960"/>
              <a:buNone/>
            </a:pPr>
            <a:r>
              <a:rPr lang="en-GB" sz="1200">
                <a:solidFill>
                  <a:srgbClr val="333333"/>
                </a:solidFill>
                <a:highlight>
                  <a:srgbClr val="FFFFFF"/>
                </a:highlight>
                <a:latin typeface="Roboto"/>
                <a:ea typeface="Roboto"/>
                <a:cs typeface="Roboto"/>
                <a:sym typeface="Roboto"/>
              </a:rPr>
              <a:t>Decision making is the most important aspect of almost all the programming languages. As the name implies, decision making allows us to run a particular block of code for a particular decision. Here, the decisions are made on the validity of the particular conditions. Condition checking is the backbone of decision making.</a:t>
            </a:r>
            <a:endParaRPr/>
          </a:p>
        </p:txBody>
      </p:sp>
      <p:pic>
        <p:nvPicPr>
          <p:cNvPr id="418" name="Google Shape;418;g150c9966c87_0_153"/>
          <p:cNvPicPr preferRelativeResize="0"/>
          <p:nvPr/>
        </p:nvPicPr>
        <p:blipFill rotWithShape="1">
          <a:blip r:embed="rId3">
            <a:alphaModFix/>
          </a:blip>
          <a:srcRect b="28305" l="0" r="67616" t="18941"/>
          <a:stretch/>
        </p:blipFill>
        <p:spPr>
          <a:xfrm>
            <a:off x="3535675" y="3026229"/>
            <a:ext cx="3553423" cy="313184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50c9966c87_0_161"/>
          <p:cNvSpPr txBox="1"/>
          <p:nvPr>
            <p:ph idx="1" type="body"/>
          </p:nvPr>
        </p:nvSpPr>
        <p:spPr>
          <a:xfrm>
            <a:off x="785000" y="1068475"/>
            <a:ext cx="10515600" cy="5640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15000"/>
              </a:lnSpc>
              <a:spcBef>
                <a:spcPts val="1200"/>
              </a:spcBef>
              <a:spcAft>
                <a:spcPts val="0"/>
              </a:spcAft>
              <a:buSzPct val="80000"/>
              <a:buNone/>
            </a:pPr>
            <a:r>
              <a:rPr lang="en-GB" sz="1200">
                <a:solidFill>
                  <a:srgbClr val="333333"/>
                </a:solidFill>
                <a:highlight>
                  <a:srgbClr val="FFFFFF"/>
                </a:highlight>
                <a:latin typeface="Roboto"/>
                <a:ea typeface="Roboto"/>
                <a:cs typeface="Roboto"/>
                <a:sym typeface="Roboto"/>
              </a:rPr>
              <a:t>The syntax of the if-statement is given below.</a:t>
            </a:r>
            <a:endParaRPr sz="1200">
              <a:solidFill>
                <a:srgbClr val="333333"/>
              </a:solidFill>
              <a:highlight>
                <a:srgbClr val="FFFFFF"/>
              </a:highlight>
              <a:latin typeface="Roboto"/>
              <a:ea typeface="Roboto"/>
              <a:cs typeface="Roboto"/>
              <a:sym typeface="Roboto"/>
            </a:endParaRPr>
          </a:p>
          <a:p>
            <a:pPr indent="-293369" lvl="0" marL="457200" rtl="0" algn="l">
              <a:lnSpc>
                <a:spcPct val="156250"/>
              </a:lnSpc>
              <a:spcBef>
                <a:spcPts val="1200"/>
              </a:spcBef>
              <a:spcAft>
                <a:spcPts val="0"/>
              </a:spcAft>
              <a:buClr>
                <a:srgbClr val="000000"/>
              </a:buClr>
              <a:buSzPct val="100000"/>
              <a:buFont typeface="Roboto"/>
              <a:buAutoNum type="arabicPeriod"/>
            </a:pPr>
            <a:r>
              <a:rPr b="1" lang="en-GB" sz="1200">
                <a:solidFill>
                  <a:srgbClr val="006699"/>
                </a:solidFill>
                <a:latin typeface="Roboto"/>
                <a:ea typeface="Roboto"/>
                <a:cs typeface="Roboto"/>
                <a:sym typeface="Roboto"/>
              </a:rPr>
              <a:t>if</a:t>
            </a:r>
            <a:r>
              <a:rPr lang="en-GB" sz="1200">
                <a:solidFill>
                  <a:srgbClr val="000000"/>
                </a:solidFill>
                <a:latin typeface="Roboto"/>
                <a:ea typeface="Roboto"/>
                <a:cs typeface="Roboto"/>
                <a:sym typeface="Roboto"/>
              </a:rPr>
              <a:t> expression: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statement  </a:t>
            </a:r>
            <a:endParaRPr sz="1200">
              <a:solidFill>
                <a:srgbClr val="000000"/>
              </a:solidFill>
              <a:latin typeface="Roboto"/>
              <a:ea typeface="Roboto"/>
              <a:cs typeface="Roboto"/>
              <a:sym typeface="Roboto"/>
            </a:endParaRPr>
          </a:p>
          <a:p>
            <a:pPr indent="0" lvl="0" marL="0" rtl="0" algn="l">
              <a:spcBef>
                <a:spcPts val="1000"/>
              </a:spcBef>
              <a:spcAft>
                <a:spcPts val="0"/>
              </a:spcAft>
              <a:buSzPct val="79999"/>
              <a:buNone/>
            </a:pPr>
            <a:r>
              <a:rPr lang="en-GB"/>
              <a:t>Example :</a:t>
            </a:r>
            <a:endParaRPr/>
          </a:p>
          <a:p>
            <a:pPr indent="-293369" lvl="0" marL="457200" rtl="0" algn="l">
              <a:lnSpc>
                <a:spcPct val="156250"/>
              </a:lnSpc>
              <a:spcBef>
                <a:spcPts val="160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num = int(input(</a:t>
            </a:r>
            <a:r>
              <a:rPr lang="en-GB" sz="1200">
                <a:solidFill>
                  <a:srgbClr val="0000FF"/>
                </a:solidFill>
                <a:latin typeface="Roboto"/>
                <a:ea typeface="Roboto"/>
                <a:cs typeface="Roboto"/>
                <a:sym typeface="Roboto"/>
              </a:rPr>
              <a:t>"enter the number?"</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b="1" lang="en-GB" sz="1200">
                <a:solidFill>
                  <a:srgbClr val="006699"/>
                </a:solidFill>
                <a:latin typeface="Roboto"/>
                <a:ea typeface="Roboto"/>
                <a:cs typeface="Roboto"/>
                <a:sym typeface="Roboto"/>
              </a:rPr>
              <a:t>if</a:t>
            </a:r>
            <a:r>
              <a:rPr lang="en-GB" sz="1200">
                <a:solidFill>
                  <a:srgbClr val="000000"/>
                </a:solidFill>
                <a:latin typeface="Roboto"/>
                <a:ea typeface="Roboto"/>
                <a:cs typeface="Roboto"/>
                <a:sym typeface="Roboto"/>
              </a:rPr>
              <a:t> num%2 == 0: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a:t>
            </a: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a:t>
            </a:r>
            <a:r>
              <a:rPr lang="en-GB" sz="1200">
                <a:solidFill>
                  <a:srgbClr val="0000FF"/>
                </a:solidFill>
                <a:latin typeface="Roboto"/>
                <a:ea typeface="Roboto"/>
                <a:cs typeface="Roboto"/>
                <a:sym typeface="Roboto"/>
              </a:rPr>
              <a:t>"Number is even"</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spcBef>
                <a:spcPts val="1000"/>
              </a:spcBef>
              <a:spcAft>
                <a:spcPts val="0"/>
              </a:spcAft>
              <a:buSzPct val="79999"/>
              <a:buNone/>
            </a:pPr>
            <a:r>
              <a:t/>
            </a:r>
            <a:endParaRPr/>
          </a:p>
          <a:p>
            <a:pPr indent="0" lvl="0" marL="0" rtl="0" algn="l">
              <a:spcBef>
                <a:spcPts val="1600"/>
              </a:spcBef>
              <a:spcAft>
                <a:spcPts val="0"/>
              </a:spcAft>
              <a:buSzPct val="80000"/>
              <a:buNone/>
            </a:pPr>
            <a:r>
              <a:rPr lang="en-GB" sz="1200">
                <a:solidFill>
                  <a:srgbClr val="333333"/>
                </a:solidFill>
                <a:highlight>
                  <a:srgbClr val="FFFFFF"/>
                </a:highlight>
                <a:latin typeface="Roboto"/>
                <a:ea typeface="Roboto"/>
                <a:cs typeface="Roboto"/>
                <a:sym typeface="Roboto"/>
              </a:rPr>
              <a:t>The syntax of the if-else statement is given below.</a:t>
            </a:r>
            <a:endParaRPr sz="1200">
              <a:solidFill>
                <a:srgbClr val="333333"/>
              </a:solidFill>
              <a:highlight>
                <a:srgbClr val="FFFFFF"/>
              </a:highlight>
              <a:latin typeface="Roboto"/>
              <a:ea typeface="Roboto"/>
              <a:cs typeface="Roboto"/>
              <a:sym typeface="Roboto"/>
            </a:endParaRPr>
          </a:p>
          <a:p>
            <a:pPr indent="-293369" lvl="0" marL="457200" rtl="0" algn="l">
              <a:lnSpc>
                <a:spcPct val="156250"/>
              </a:lnSpc>
              <a:spcBef>
                <a:spcPts val="1600"/>
              </a:spcBef>
              <a:spcAft>
                <a:spcPts val="0"/>
              </a:spcAft>
              <a:buClr>
                <a:srgbClr val="000000"/>
              </a:buClr>
              <a:buSzPct val="100000"/>
              <a:buFont typeface="Roboto"/>
              <a:buAutoNum type="arabicPeriod"/>
            </a:pPr>
            <a:r>
              <a:rPr b="1" lang="en-GB" sz="1200">
                <a:solidFill>
                  <a:srgbClr val="006699"/>
                </a:solidFill>
                <a:latin typeface="Roboto"/>
                <a:ea typeface="Roboto"/>
                <a:cs typeface="Roboto"/>
                <a:sym typeface="Roboto"/>
              </a:rPr>
              <a:t>if</a:t>
            </a:r>
            <a:r>
              <a:rPr lang="en-GB" sz="1200">
                <a:solidFill>
                  <a:srgbClr val="000000"/>
                </a:solidFill>
                <a:latin typeface="Roboto"/>
                <a:ea typeface="Roboto"/>
                <a:cs typeface="Roboto"/>
                <a:sym typeface="Roboto"/>
              </a:rPr>
              <a:t> condition: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a:t>
            </a:r>
            <a:r>
              <a:rPr lang="en-GB" sz="1200">
                <a:solidFill>
                  <a:srgbClr val="008200"/>
                </a:solidFill>
                <a:latin typeface="Roboto"/>
                <a:ea typeface="Roboto"/>
                <a:cs typeface="Roboto"/>
                <a:sym typeface="Roboto"/>
              </a:rPr>
              <a:t>#block of statements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b="1" lang="en-GB" sz="1200">
                <a:solidFill>
                  <a:srgbClr val="006699"/>
                </a:solidFill>
                <a:latin typeface="Roboto"/>
                <a:ea typeface="Roboto"/>
                <a:cs typeface="Roboto"/>
                <a:sym typeface="Roboto"/>
              </a:rPr>
              <a:t>else</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a:t>
            </a:r>
            <a:r>
              <a:rPr lang="en-GB" sz="1200">
                <a:solidFill>
                  <a:srgbClr val="008200"/>
                </a:solidFill>
                <a:latin typeface="Roboto"/>
                <a:ea typeface="Roboto"/>
                <a:cs typeface="Roboto"/>
                <a:sym typeface="Roboto"/>
              </a:rPr>
              <a:t>#another block of statements (else-block)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spcBef>
                <a:spcPts val="1000"/>
              </a:spcBef>
              <a:spcAft>
                <a:spcPts val="0"/>
              </a:spcAft>
              <a:buSzPct val="80000"/>
              <a:buNone/>
            </a:pPr>
            <a:r>
              <a:rPr lang="en-GB" sz="1200">
                <a:solidFill>
                  <a:srgbClr val="333333"/>
                </a:solidFill>
                <a:highlight>
                  <a:srgbClr val="FFFFFF"/>
                </a:highlight>
                <a:latin typeface="Roboto"/>
                <a:ea typeface="Roboto"/>
                <a:cs typeface="Roboto"/>
                <a:sym typeface="Roboto"/>
              </a:rPr>
              <a:t>Example : </a:t>
            </a:r>
            <a:endParaRPr sz="1200">
              <a:solidFill>
                <a:srgbClr val="333333"/>
              </a:solidFill>
              <a:highlight>
                <a:srgbClr val="FFFFFF"/>
              </a:highlight>
              <a:latin typeface="Roboto"/>
              <a:ea typeface="Roboto"/>
              <a:cs typeface="Roboto"/>
              <a:sym typeface="Roboto"/>
            </a:endParaRPr>
          </a:p>
          <a:p>
            <a:pPr indent="-293369" lvl="0" marL="457200" rtl="0" algn="l">
              <a:lnSpc>
                <a:spcPct val="156250"/>
              </a:lnSpc>
              <a:spcBef>
                <a:spcPts val="160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age = int (input(</a:t>
            </a:r>
            <a:r>
              <a:rPr lang="en-GB" sz="1200">
                <a:solidFill>
                  <a:srgbClr val="0000FF"/>
                </a:solidFill>
                <a:latin typeface="Roboto"/>
                <a:ea typeface="Roboto"/>
                <a:cs typeface="Roboto"/>
                <a:sym typeface="Roboto"/>
              </a:rPr>
              <a:t>"Enter your age?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b="1" lang="en-GB" sz="1200">
                <a:solidFill>
                  <a:srgbClr val="006699"/>
                </a:solidFill>
                <a:latin typeface="Roboto"/>
                <a:ea typeface="Roboto"/>
                <a:cs typeface="Roboto"/>
                <a:sym typeface="Roboto"/>
              </a:rPr>
              <a:t>if</a:t>
            </a:r>
            <a:r>
              <a:rPr lang="en-GB" sz="1200">
                <a:solidFill>
                  <a:srgbClr val="000000"/>
                </a:solidFill>
                <a:latin typeface="Roboto"/>
                <a:ea typeface="Roboto"/>
                <a:cs typeface="Roboto"/>
                <a:sym typeface="Roboto"/>
              </a:rPr>
              <a:t> age&gt;=18: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a:t>
            </a: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a:t>
            </a:r>
            <a:r>
              <a:rPr lang="en-GB" sz="1200">
                <a:solidFill>
                  <a:srgbClr val="0000FF"/>
                </a:solidFill>
                <a:latin typeface="Roboto"/>
                <a:ea typeface="Roboto"/>
                <a:cs typeface="Roboto"/>
                <a:sym typeface="Roboto"/>
              </a:rPr>
              <a:t>"You are eligible to vote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b="1" lang="en-GB" sz="1200">
                <a:solidFill>
                  <a:srgbClr val="006699"/>
                </a:solidFill>
                <a:latin typeface="Roboto"/>
                <a:ea typeface="Roboto"/>
                <a:cs typeface="Roboto"/>
                <a:sym typeface="Roboto"/>
              </a:rPr>
              <a:t>else</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293369" lvl="0" marL="457200" rtl="0" algn="l">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a:t>
            </a: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a:t>
            </a:r>
            <a:r>
              <a:rPr lang="en-GB" sz="1200">
                <a:solidFill>
                  <a:srgbClr val="0000FF"/>
                </a:solidFill>
                <a:latin typeface="Roboto"/>
                <a:ea typeface="Roboto"/>
                <a:cs typeface="Roboto"/>
                <a:sym typeface="Roboto"/>
              </a:rPr>
              <a:t>"Sorry! you have to wait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spcBef>
                <a:spcPts val="1000"/>
              </a:spcBef>
              <a:spcAft>
                <a:spcPts val="1600"/>
              </a:spcAft>
              <a:buSzPct val="80000"/>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idx="1" type="body"/>
          </p:nvPr>
        </p:nvSpPr>
        <p:spPr>
          <a:xfrm>
            <a:off x="883920" y="711200"/>
            <a:ext cx="10469880" cy="54657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Extendable − You can add low-level modules to the Python interpreter. These modules enable programmers to add to or customize their tools to be more efficient.</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Databases − Python provides interfaces to all major commercial databases.</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GUI Programming − Python supports GUI applications that can be created and ported to many system calls, libraries and windows systems, such as Windows MFC, Macintosh, and the X Window system of Unix.</a:t>
            </a:r>
            <a:endParaRPr/>
          </a:p>
          <a:p>
            <a:pPr indent="-64135"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1600"/>
              </a:spcAft>
              <a:buClr>
                <a:schemeClr val="dk1"/>
              </a:buClr>
              <a:buSzPts val="2800"/>
              <a:buChar char="●"/>
            </a:pPr>
            <a:r>
              <a:rPr lang="en-GB"/>
              <a:t>Scalable − Python provides a better structure and support for large programs than shell scripting.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50c9966c87_0_172"/>
          <p:cNvSpPr txBox="1"/>
          <p:nvPr>
            <p:ph idx="1" type="body"/>
          </p:nvPr>
        </p:nvSpPr>
        <p:spPr>
          <a:xfrm>
            <a:off x="838200" y="767000"/>
            <a:ext cx="10515600" cy="540990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1000"/>
              </a:spcBef>
              <a:spcAft>
                <a:spcPts val="0"/>
              </a:spcAft>
              <a:buSzPct val="80000"/>
              <a:buNone/>
            </a:pPr>
            <a:r>
              <a:rPr lang="en-GB" sz="1200">
                <a:solidFill>
                  <a:srgbClr val="333333"/>
                </a:solidFill>
                <a:highlight>
                  <a:srgbClr val="FFFFFF"/>
                </a:highlight>
                <a:latin typeface="Roboto"/>
                <a:ea typeface="Roboto"/>
                <a:cs typeface="Roboto"/>
                <a:sym typeface="Roboto"/>
              </a:rPr>
              <a:t>The syntax of the elif statement is given below.</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600"/>
              </a:spcBef>
              <a:spcAft>
                <a:spcPts val="0"/>
              </a:spcAft>
              <a:buClr>
                <a:srgbClr val="000000"/>
              </a:buClr>
              <a:buSzPct val="108108"/>
              <a:buFont typeface="Roboto"/>
              <a:buAutoNum type="arabicPeriod"/>
            </a:pPr>
            <a:r>
              <a:rPr b="1" lang="en-GB" sz="1200">
                <a:solidFill>
                  <a:srgbClr val="006699"/>
                </a:solidFill>
                <a:latin typeface="Roboto"/>
                <a:ea typeface="Roboto"/>
                <a:cs typeface="Roboto"/>
                <a:sym typeface="Roboto"/>
              </a:rPr>
              <a:t>if</a:t>
            </a:r>
            <a:r>
              <a:rPr lang="en-GB" sz="1200">
                <a:solidFill>
                  <a:srgbClr val="000000"/>
                </a:solidFill>
                <a:latin typeface="Roboto"/>
                <a:ea typeface="Roboto"/>
                <a:cs typeface="Roboto"/>
                <a:sym typeface="Roboto"/>
              </a:rPr>
              <a:t> expression 1: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lang="en-GB" sz="1200">
                <a:solidFill>
                  <a:srgbClr val="000000"/>
                </a:solidFill>
                <a:latin typeface="Roboto"/>
                <a:ea typeface="Roboto"/>
                <a:cs typeface="Roboto"/>
                <a:sym typeface="Roboto"/>
              </a:rPr>
              <a:t>    </a:t>
            </a:r>
            <a:r>
              <a:rPr lang="en-GB" sz="1200">
                <a:solidFill>
                  <a:srgbClr val="008200"/>
                </a:solidFill>
                <a:latin typeface="Roboto"/>
                <a:ea typeface="Roboto"/>
                <a:cs typeface="Roboto"/>
                <a:sym typeface="Roboto"/>
              </a:rPr>
              <a:t># block of statements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b="1" lang="en-GB" sz="1200">
                <a:solidFill>
                  <a:srgbClr val="006699"/>
                </a:solidFill>
                <a:latin typeface="Roboto"/>
                <a:ea typeface="Roboto"/>
                <a:cs typeface="Roboto"/>
                <a:sym typeface="Roboto"/>
              </a:rPr>
              <a:t>elif</a:t>
            </a:r>
            <a:r>
              <a:rPr lang="en-GB" sz="1200">
                <a:solidFill>
                  <a:srgbClr val="000000"/>
                </a:solidFill>
                <a:latin typeface="Roboto"/>
                <a:ea typeface="Roboto"/>
                <a:cs typeface="Roboto"/>
                <a:sym typeface="Roboto"/>
              </a:rPr>
              <a:t> expression 2: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lang="en-GB" sz="1200">
                <a:solidFill>
                  <a:srgbClr val="000000"/>
                </a:solidFill>
                <a:latin typeface="Roboto"/>
                <a:ea typeface="Roboto"/>
                <a:cs typeface="Roboto"/>
                <a:sym typeface="Roboto"/>
              </a:rPr>
              <a:t>    </a:t>
            </a:r>
            <a:r>
              <a:rPr lang="en-GB" sz="1200">
                <a:solidFill>
                  <a:srgbClr val="008200"/>
                </a:solidFill>
                <a:latin typeface="Roboto"/>
                <a:ea typeface="Roboto"/>
                <a:cs typeface="Roboto"/>
                <a:sym typeface="Roboto"/>
              </a:rPr>
              <a:t># block of statements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b="1" lang="en-GB" sz="1200">
                <a:solidFill>
                  <a:srgbClr val="006699"/>
                </a:solidFill>
                <a:latin typeface="Roboto"/>
                <a:ea typeface="Roboto"/>
                <a:cs typeface="Roboto"/>
                <a:sym typeface="Roboto"/>
              </a:rPr>
              <a:t>elif</a:t>
            </a:r>
            <a:r>
              <a:rPr lang="en-GB" sz="1200">
                <a:solidFill>
                  <a:srgbClr val="000000"/>
                </a:solidFill>
                <a:latin typeface="Roboto"/>
                <a:ea typeface="Roboto"/>
                <a:cs typeface="Roboto"/>
                <a:sym typeface="Roboto"/>
              </a:rPr>
              <a:t> expression 3: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lang="en-GB" sz="1200">
                <a:solidFill>
                  <a:srgbClr val="000000"/>
                </a:solidFill>
                <a:latin typeface="Roboto"/>
                <a:ea typeface="Roboto"/>
                <a:cs typeface="Roboto"/>
                <a:sym typeface="Roboto"/>
              </a:rPr>
              <a:t>    </a:t>
            </a:r>
            <a:r>
              <a:rPr lang="en-GB" sz="1200">
                <a:solidFill>
                  <a:srgbClr val="008200"/>
                </a:solidFill>
                <a:latin typeface="Roboto"/>
                <a:ea typeface="Roboto"/>
                <a:cs typeface="Roboto"/>
                <a:sym typeface="Roboto"/>
              </a:rPr>
              <a:t># block of statements </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b="1" lang="en-GB" sz="1200">
                <a:solidFill>
                  <a:srgbClr val="006699"/>
                </a:solidFill>
                <a:latin typeface="Roboto"/>
                <a:ea typeface="Roboto"/>
                <a:cs typeface="Roboto"/>
                <a:sym typeface="Roboto"/>
              </a:rPr>
              <a:t>else</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lang="en-GB" sz="1200">
                <a:solidFill>
                  <a:srgbClr val="000000"/>
                </a:solidFill>
                <a:latin typeface="Roboto"/>
                <a:ea typeface="Roboto"/>
                <a:cs typeface="Roboto"/>
                <a:sym typeface="Roboto"/>
              </a:rPr>
              <a:t>    </a:t>
            </a:r>
            <a:r>
              <a:rPr lang="en-GB" sz="1200">
                <a:solidFill>
                  <a:srgbClr val="008200"/>
                </a:solidFill>
                <a:latin typeface="Roboto"/>
                <a:ea typeface="Roboto"/>
                <a:cs typeface="Roboto"/>
                <a:sym typeface="Roboto"/>
              </a:rPr>
              <a:t># block of statements</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spcBef>
                <a:spcPts val="1000"/>
              </a:spcBef>
              <a:spcAft>
                <a:spcPts val="0"/>
              </a:spcAft>
              <a:buSzPct val="80000"/>
              <a:buNone/>
            </a:pPr>
            <a:r>
              <a:rPr lang="en-GB" sz="1200">
                <a:solidFill>
                  <a:srgbClr val="333333"/>
                </a:solidFill>
                <a:highlight>
                  <a:srgbClr val="FFFFFF"/>
                </a:highlight>
                <a:latin typeface="Roboto"/>
                <a:ea typeface="Roboto"/>
                <a:cs typeface="Roboto"/>
                <a:sym typeface="Roboto"/>
              </a:rPr>
              <a:t> Example :</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600"/>
              </a:spcBef>
              <a:spcAft>
                <a:spcPts val="0"/>
              </a:spcAft>
              <a:buClr>
                <a:srgbClr val="000000"/>
              </a:buClr>
              <a:buSzPct val="108108"/>
              <a:buFont typeface="Roboto"/>
              <a:buAutoNum type="arabicPeriod"/>
            </a:pPr>
            <a:r>
              <a:rPr lang="en-GB" sz="1200">
                <a:solidFill>
                  <a:srgbClr val="000000"/>
                </a:solidFill>
                <a:latin typeface="Roboto"/>
                <a:ea typeface="Roboto"/>
                <a:cs typeface="Roboto"/>
                <a:sym typeface="Roboto"/>
              </a:rPr>
              <a:t>number = int(input(</a:t>
            </a:r>
            <a:r>
              <a:rPr lang="en-GB" sz="1200">
                <a:solidFill>
                  <a:srgbClr val="0000FF"/>
                </a:solidFill>
                <a:latin typeface="Roboto"/>
                <a:ea typeface="Roboto"/>
                <a:cs typeface="Roboto"/>
                <a:sym typeface="Roboto"/>
              </a:rPr>
              <a:t>"Enter the number?"</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b="1" lang="en-GB" sz="1200">
                <a:solidFill>
                  <a:srgbClr val="006699"/>
                </a:solidFill>
                <a:latin typeface="Roboto"/>
                <a:ea typeface="Roboto"/>
                <a:cs typeface="Roboto"/>
                <a:sym typeface="Roboto"/>
              </a:rPr>
              <a:t>if</a:t>
            </a:r>
            <a:r>
              <a:rPr lang="en-GB" sz="1200">
                <a:solidFill>
                  <a:srgbClr val="000000"/>
                </a:solidFill>
                <a:latin typeface="Roboto"/>
                <a:ea typeface="Roboto"/>
                <a:cs typeface="Roboto"/>
                <a:sym typeface="Roboto"/>
              </a:rPr>
              <a:t> number==10: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lang="en-GB" sz="1200">
                <a:solidFill>
                  <a:srgbClr val="000000"/>
                </a:solidFill>
                <a:latin typeface="Roboto"/>
                <a:ea typeface="Roboto"/>
                <a:cs typeface="Roboto"/>
                <a:sym typeface="Roboto"/>
              </a:rPr>
              <a:t>    </a:t>
            </a: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a:t>
            </a:r>
            <a:r>
              <a:rPr lang="en-GB" sz="1200">
                <a:solidFill>
                  <a:srgbClr val="0000FF"/>
                </a:solidFill>
                <a:latin typeface="Roboto"/>
                <a:ea typeface="Roboto"/>
                <a:cs typeface="Roboto"/>
                <a:sym typeface="Roboto"/>
              </a:rPr>
              <a:t>"number is equals to 10"</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b="1" lang="en-GB" sz="1200">
                <a:solidFill>
                  <a:srgbClr val="006699"/>
                </a:solidFill>
                <a:latin typeface="Roboto"/>
                <a:ea typeface="Roboto"/>
                <a:cs typeface="Roboto"/>
                <a:sym typeface="Roboto"/>
              </a:rPr>
              <a:t>elif</a:t>
            </a:r>
            <a:r>
              <a:rPr lang="en-GB" sz="1200">
                <a:solidFill>
                  <a:srgbClr val="000000"/>
                </a:solidFill>
                <a:latin typeface="Roboto"/>
                <a:ea typeface="Roboto"/>
                <a:cs typeface="Roboto"/>
                <a:sym typeface="Roboto"/>
              </a:rPr>
              <a:t> number==50: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lang="en-GB" sz="1200">
                <a:solidFill>
                  <a:srgbClr val="000000"/>
                </a:solidFill>
                <a:latin typeface="Roboto"/>
                <a:ea typeface="Roboto"/>
                <a:cs typeface="Roboto"/>
                <a:sym typeface="Roboto"/>
              </a:rPr>
              <a:t>    </a:t>
            </a: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a:t>
            </a:r>
            <a:r>
              <a:rPr lang="en-GB" sz="1200">
                <a:solidFill>
                  <a:srgbClr val="0000FF"/>
                </a:solidFill>
                <a:latin typeface="Roboto"/>
                <a:ea typeface="Roboto"/>
                <a:cs typeface="Roboto"/>
                <a:sym typeface="Roboto"/>
              </a:rPr>
              <a:t>"number is equal to 50"</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b="1" lang="en-GB" sz="1200">
                <a:solidFill>
                  <a:srgbClr val="006699"/>
                </a:solidFill>
                <a:latin typeface="Roboto"/>
                <a:ea typeface="Roboto"/>
                <a:cs typeface="Roboto"/>
                <a:sym typeface="Roboto"/>
              </a:rPr>
              <a:t>elif</a:t>
            </a:r>
            <a:r>
              <a:rPr lang="en-GB" sz="1200">
                <a:solidFill>
                  <a:srgbClr val="000000"/>
                </a:solidFill>
                <a:latin typeface="Roboto"/>
                <a:ea typeface="Roboto"/>
                <a:cs typeface="Roboto"/>
                <a:sym typeface="Roboto"/>
              </a:rPr>
              <a:t> number==100: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lang="en-GB" sz="1200">
                <a:solidFill>
                  <a:srgbClr val="000000"/>
                </a:solidFill>
                <a:latin typeface="Roboto"/>
                <a:ea typeface="Roboto"/>
                <a:cs typeface="Roboto"/>
                <a:sym typeface="Roboto"/>
              </a:rPr>
              <a:t>    </a:t>
            </a: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a:t>
            </a:r>
            <a:r>
              <a:rPr lang="en-GB" sz="1200">
                <a:solidFill>
                  <a:srgbClr val="0000FF"/>
                </a:solidFill>
                <a:latin typeface="Roboto"/>
                <a:ea typeface="Roboto"/>
                <a:cs typeface="Roboto"/>
                <a:sym typeface="Roboto"/>
              </a:rPr>
              <a:t>"number is equal to 100"</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b="1" lang="en-GB" sz="1200">
                <a:solidFill>
                  <a:srgbClr val="006699"/>
                </a:solidFill>
                <a:latin typeface="Roboto"/>
                <a:ea typeface="Roboto"/>
                <a:cs typeface="Roboto"/>
                <a:sym typeface="Roboto"/>
              </a:rPr>
              <a:t>else</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56250"/>
              </a:lnSpc>
              <a:spcBef>
                <a:spcPts val="0"/>
              </a:spcBef>
              <a:spcAft>
                <a:spcPts val="0"/>
              </a:spcAft>
              <a:buClr>
                <a:srgbClr val="000000"/>
              </a:buClr>
              <a:buSzPct val="108108"/>
              <a:buFont typeface="Roboto"/>
              <a:buAutoNum type="arabicPeriod"/>
            </a:pPr>
            <a:r>
              <a:rPr lang="en-GB" sz="1200">
                <a:solidFill>
                  <a:srgbClr val="000000"/>
                </a:solidFill>
                <a:latin typeface="Roboto"/>
                <a:ea typeface="Roboto"/>
                <a:cs typeface="Roboto"/>
                <a:sym typeface="Roboto"/>
              </a:rPr>
              <a:t>    </a:t>
            </a:r>
            <a:r>
              <a:rPr b="1" lang="en-GB" sz="1200">
                <a:solidFill>
                  <a:srgbClr val="006699"/>
                </a:solidFill>
                <a:latin typeface="Roboto"/>
                <a:ea typeface="Roboto"/>
                <a:cs typeface="Roboto"/>
                <a:sym typeface="Roboto"/>
              </a:rPr>
              <a:t>print</a:t>
            </a:r>
            <a:r>
              <a:rPr lang="en-GB" sz="1200">
                <a:solidFill>
                  <a:srgbClr val="000000"/>
                </a:solidFill>
                <a:latin typeface="Roboto"/>
                <a:ea typeface="Roboto"/>
                <a:cs typeface="Roboto"/>
                <a:sym typeface="Roboto"/>
              </a:rPr>
              <a:t>(</a:t>
            </a:r>
            <a:r>
              <a:rPr lang="en-GB" sz="1200">
                <a:solidFill>
                  <a:srgbClr val="0000FF"/>
                </a:solidFill>
                <a:latin typeface="Roboto"/>
                <a:ea typeface="Roboto"/>
                <a:cs typeface="Roboto"/>
                <a:sym typeface="Roboto"/>
              </a:rPr>
              <a:t>"number is not equal to 10, 50 or 100"</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spcBef>
                <a:spcPts val="1000"/>
              </a:spcBef>
              <a:spcAft>
                <a:spcPts val="1600"/>
              </a:spcAft>
              <a:buSzPct val="80000"/>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0"/>
          <p:cNvSpPr txBox="1"/>
          <p:nvPr/>
        </p:nvSpPr>
        <p:spPr>
          <a:xfrm>
            <a:off x="254365" y="623110"/>
            <a:ext cx="11541900" cy="61416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00000"/>
              </a:lnSpc>
              <a:spcBef>
                <a:spcPts val="0"/>
              </a:spcBef>
              <a:spcAft>
                <a:spcPts val="0"/>
              </a:spcAft>
              <a:buClr>
                <a:schemeClr val="dk1"/>
              </a:buClr>
              <a:buSzPts val="1900"/>
              <a:buFont typeface="Calibri"/>
              <a:buAutoNum type="arabicPeriod"/>
            </a:pPr>
            <a:r>
              <a:rPr b="0" i="0" lang="en-GB" sz="1900" u="none" cap="none" strike="noStrike">
                <a:solidFill>
                  <a:schemeClr val="dk1"/>
                </a:solidFill>
                <a:latin typeface="Calibri"/>
                <a:ea typeface="Calibri"/>
                <a:cs typeface="Calibri"/>
                <a:sym typeface="Calibri"/>
              </a:rPr>
              <a:t>Program to check if the given number is divisible by 3 or 7.</a:t>
            </a:r>
            <a:endParaRPr b="0" i="0" sz="1900" u="none" cap="none" strike="noStrike">
              <a:solidFill>
                <a:schemeClr val="dk1"/>
              </a:solidFill>
              <a:latin typeface="Calibri"/>
              <a:ea typeface="Calibri"/>
              <a:cs typeface="Calibri"/>
              <a:sym typeface="Calibri"/>
            </a:endParaRPr>
          </a:p>
          <a:p>
            <a:pPr indent="-349250" lvl="0" marL="457200" marR="0" rtl="0" algn="l">
              <a:lnSpc>
                <a:spcPct val="100000"/>
              </a:lnSpc>
              <a:spcBef>
                <a:spcPts val="0"/>
              </a:spcBef>
              <a:spcAft>
                <a:spcPts val="0"/>
              </a:spcAft>
              <a:buClr>
                <a:schemeClr val="dk1"/>
              </a:buClr>
              <a:buSzPts val="1900"/>
              <a:buFont typeface="Calibri"/>
              <a:buAutoNum type="arabicPeriod"/>
            </a:pPr>
            <a:r>
              <a:rPr b="0" i="0" lang="en-GB" sz="1900" u="none" cap="none" strike="noStrike">
                <a:solidFill>
                  <a:schemeClr val="dk1"/>
                </a:solidFill>
                <a:latin typeface="Calibri"/>
                <a:ea typeface="Calibri"/>
                <a:cs typeface="Calibri"/>
                <a:sym typeface="Calibri"/>
              </a:rPr>
              <a:t>Program to find the larger of the three pre-specified numbers</a:t>
            </a:r>
            <a:endParaRPr b="0" i="0" sz="1900" u="none" cap="none" strike="noStrike">
              <a:solidFill>
                <a:schemeClr val="dk1"/>
              </a:solidFill>
              <a:latin typeface="Calibri"/>
              <a:ea typeface="Calibri"/>
              <a:cs typeface="Calibri"/>
              <a:sym typeface="Calibri"/>
            </a:endParaRPr>
          </a:p>
          <a:p>
            <a:pPr indent="-349250" lvl="0" marL="457200" marR="0" rtl="0" algn="l">
              <a:lnSpc>
                <a:spcPct val="100000"/>
              </a:lnSpc>
              <a:spcBef>
                <a:spcPts val="0"/>
              </a:spcBef>
              <a:spcAft>
                <a:spcPts val="0"/>
              </a:spcAft>
              <a:buClr>
                <a:schemeClr val="dk1"/>
              </a:buClr>
              <a:buSzPts val="1900"/>
              <a:buFont typeface="Calibri"/>
              <a:buAutoNum type="arabicPeriod"/>
            </a:pPr>
            <a:r>
              <a:rPr b="0" i="0" lang="en-GB" sz="1900" u="none" cap="none" strike="noStrike">
                <a:solidFill>
                  <a:schemeClr val="dk1"/>
                </a:solidFill>
                <a:latin typeface="Calibri"/>
                <a:ea typeface="Calibri"/>
                <a:cs typeface="Calibri"/>
                <a:sym typeface="Calibri"/>
              </a:rPr>
              <a:t>Python program to check Prime Number</a:t>
            </a:r>
            <a:r>
              <a:rPr lang="en-GB" sz="1900">
                <a:solidFill>
                  <a:schemeClr val="dk1"/>
                </a:solidFill>
                <a:latin typeface="Calibri"/>
                <a:ea typeface="Calibri"/>
                <a:cs typeface="Calibri"/>
                <a:sym typeface="Calibri"/>
              </a:rPr>
              <a:t> in range of 1 to 20.</a:t>
            </a:r>
            <a:endParaRPr sz="1900">
              <a:solidFill>
                <a:schemeClr val="dk1"/>
              </a:solidFill>
              <a:latin typeface="Calibri"/>
              <a:ea typeface="Calibri"/>
              <a:cs typeface="Calibri"/>
              <a:sym typeface="Calibri"/>
            </a:endParaRPr>
          </a:p>
          <a:p>
            <a:pPr indent="-349250" lvl="0" marL="457200" marR="0" rtl="0" algn="l">
              <a:lnSpc>
                <a:spcPct val="100000"/>
              </a:lnSpc>
              <a:spcBef>
                <a:spcPts val="0"/>
              </a:spcBef>
              <a:spcAft>
                <a:spcPts val="0"/>
              </a:spcAft>
              <a:buClr>
                <a:schemeClr val="dk1"/>
              </a:buClr>
              <a:buSzPts val="1900"/>
              <a:buFont typeface="Calibri"/>
              <a:buAutoNum type="arabicPeriod"/>
            </a:pPr>
            <a:r>
              <a:t/>
            </a:r>
            <a:endParaRPr sz="1900">
              <a:solidFill>
                <a:schemeClr val="dk1"/>
              </a:solidFill>
              <a:latin typeface="Calibri"/>
              <a:ea typeface="Calibri"/>
              <a:cs typeface="Calibri"/>
              <a:sym typeface="Calibri"/>
            </a:endParaRPr>
          </a:p>
          <a:p>
            <a:pPr indent="-349250" lvl="0" marL="457200" marR="0" rtl="0" algn="l">
              <a:lnSpc>
                <a:spcPct val="100000"/>
              </a:lnSpc>
              <a:spcBef>
                <a:spcPts val="0"/>
              </a:spcBef>
              <a:spcAft>
                <a:spcPts val="0"/>
              </a:spcAft>
              <a:buClr>
                <a:schemeClr val="dk1"/>
              </a:buClr>
              <a:buSzPts val="1900"/>
              <a:buFont typeface="Calibri"/>
              <a:buAutoNum type="arabicPeriod"/>
            </a:pPr>
            <a:r>
              <a:rPr b="0" i="0" lang="en-GB" sz="1900" u="none" cap="none" strike="noStrike">
                <a:solidFill>
                  <a:schemeClr val="dk1"/>
                </a:solidFill>
                <a:latin typeface="Calibri"/>
                <a:ea typeface="Calibri"/>
                <a:cs typeface="Calibri"/>
                <a:sym typeface="Calibri"/>
              </a:rPr>
              <a:t>Python program to calculate the number of notes for 5520 rs.</a:t>
            </a:r>
            <a:endParaRPr b="0" i="0" sz="1900" u="none" cap="none" strike="noStrike">
              <a:solidFill>
                <a:schemeClr val="dk1"/>
              </a:solidFill>
              <a:latin typeface="Calibri"/>
              <a:ea typeface="Calibri"/>
              <a:cs typeface="Calibri"/>
              <a:sym typeface="Calibri"/>
            </a:endParaRPr>
          </a:p>
          <a:p>
            <a:pPr indent="-349250" lvl="0" marL="457200" marR="0" rtl="0" algn="l">
              <a:lnSpc>
                <a:spcPct val="100000"/>
              </a:lnSpc>
              <a:spcBef>
                <a:spcPts val="0"/>
              </a:spcBef>
              <a:spcAft>
                <a:spcPts val="0"/>
              </a:spcAft>
              <a:buClr>
                <a:schemeClr val="dk1"/>
              </a:buClr>
              <a:buSzPts val="1900"/>
              <a:buFont typeface="Calibri"/>
              <a:buAutoNum type="arabicPeriod"/>
            </a:pPr>
            <a:r>
              <a:rPr b="0" i="0" lang="en-GB" sz="1900" u="none" cap="none" strike="noStrike">
                <a:solidFill>
                  <a:schemeClr val="dk1"/>
                </a:solidFill>
                <a:latin typeface="Calibri"/>
                <a:ea typeface="Calibri"/>
                <a:cs typeface="Calibri"/>
                <a:sym typeface="Calibri"/>
              </a:rPr>
              <a:t>Write a program that accepts the age of candidate and print the messages based on the age. </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900"/>
              <a:buFont typeface="Arial"/>
              <a:buNone/>
            </a:pPr>
            <a:r>
              <a:rPr b="0" i="0" lang="en-GB" sz="1900" u="none" cap="none" strike="noStrike">
                <a:solidFill>
                  <a:schemeClr val="dk1"/>
                </a:solidFill>
                <a:latin typeface="Calibri"/>
                <a:ea typeface="Calibri"/>
                <a:cs typeface="Calibri"/>
                <a:sym typeface="Calibri"/>
              </a:rPr>
              <a:t>1)Age &lt; 18</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900"/>
              <a:buFont typeface="Arial"/>
              <a:buNone/>
            </a:pPr>
            <a:r>
              <a:rPr b="0" i="0" lang="en-GB" sz="1900" u="none" cap="none" strike="noStrike">
                <a:solidFill>
                  <a:schemeClr val="dk1"/>
                </a:solidFill>
                <a:latin typeface="Calibri"/>
                <a:ea typeface="Calibri"/>
                <a:cs typeface="Calibri"/>
                <a:sym typeface="Calibri"/>
              </a:rPr>
              <a:t>	print message : Your Minor so not eligible to work</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900"/>
              <a:buFont typeface="Arial"/>
              <a:buNone/>
            </a:pPr>
            <a:r>
              <a:rPr b="0" i="0" lang="en-GB" sz="1900" u="none" cap="none" strike="noStrike">
                <a:solidFill>
                  <a:schemeClr val="dk1"/>
                </a:solidFill>
                <a:latin typeface="Calibri"/>
                <a:ea typeface="Calibri"/>
                <a:cs typeface="Calibri"/>
                <a:sym typeface="Calibri"/>
              </a:rPr>
              <a:t>2) Age &gt;18 and Age &lt;60 </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900"/>
              <a:buFont typeface="Arial"/>
              <a:buNone/>
            </a:pPr>
            <a:r>
              <a:rPr b="0" i="0" lang="en-GB" sz="1900" u="none" cap="none" strike="noStrike">
                <a:solidFill>
                  <a:schemeClr val="dk1"/>
                </a:solidFill>
                <a:latin typeface="Calibri"/>
                <a:ea typeface="Calibri"/>
                <a:cs typeface="Calibri"/>
                <a:sym typeface="Calibri"/>
              </a:rPr>
              <a:t>	Collect all the details from candidate like name, phoneno email and print it as output</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900"/>
              <a:buFont typeface="Arial"/>
              <a:buNone/>
            </a:pPr>
            <a:r>
              <a:rPr b="0" i="0" lang="en-GB" sz="1900" u="none" cap="none" strike="noStrike">
                <a:solidFill>
                  <a:schemeClr val="dk1"/>
                </a:solidFill>
                <a:latin typeface="Calibri"/>
                <a:ea typeface="Calibri"/>
                <a:cs typeface="Calibri"/>
                <a:sym typeface="Calibri"/>
              </a:rPr>
              <a:t>3) Age &gt; 60</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900"/>
              <a:buFont typeface="Arial"/>
              <a:buNone/>
            </a:pPr>
            <a:r>
              <a:rPr b="0" i="0" lang="en-GB" sz="1900" u="none" cap="none" strike="noStrike">
                <a:solidFill>
                  <a:schemeClr val="dk1"/>
                </a:solidFill>
                <a:latin typeface="Calibri"/>
                <a:ea typeface="Calibri"/>
                <a:cs typeface="Calibri"/>
                <a:sym typeface="Calibri"/>
              </a:rPr>
              <a:t>	print message : You are too old to work please collect the pension </a:t>
            </a:r>
            <a:endParaRPr b="0" i="0" sz="1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a:p>
            <a:pPr indent="0" lvl="0" marL="107950" marR="0" rtl="0" algn="l">
              <a:lnSpc>
                <a:spcPct val="100000"/>
              </a:lnSpc>
              <a:spcBef>
                <a:spcPts val="0"/>
              </a:spcBef>
              <a:spcAft>
                <a:spcPts val="0"/>
              </a:spcAft>
              <a:buNone/>
            </a:pPr>
            <a:r>
              <a:rPr b="0" i="0" lang="en-GB" sz="1900" u="none" cap="none" strike="noStrike">
                <a:solidFill>
                  <a:schemeClr val="dk1"/>
                </a:solidFill>
                <a:latin typeface="Calibri"/>
                <a:ea typeface="Calibri"/>
                <a:cs typeface="Calibri"/>
                <a:sym typeface="Calibri"/>
              </a:rPr>
              <a:t>6. program to input electricity unit charges and calculate total electricity bill according to the given condition:</a:t>
            </a:r>
            <a:endParaRPr b="0" i="0" sz="1900" u="none" cap="none" strike="noStrike">
              <a:solidFill>
                <a:schemeClr val="dk1"/>
              </a:solidFill>
              <a:latin typeface="Calibri"/>
              <a:ea typeface="Calibri"/>
              <a:cs typeface="Calibri"/>
              <a:sym typeface="Calibri"/>
            </a:endParaRPr>
          </a:p>
          <a:p>
            <a:pPr indent="-349250" lvl="1" marL="914400" marR="0" rtl="0" algn="l">
              <a:lnSpc>
                <a:spcPct val="100000"/>
              </a:lnSpc>
              <a:spcBef>
                <a:spcPts val="0"/>
              </a:spcBef>
              <a:spcAft>
                <a:spcPts val="0"/>
              </a:spcAft>
              <a:buClr>
                <a:schemeClr val="dk1"/>
              </a:buClr>
              <a:buSzPts val="1900"/>
              <a:buFont typeface="Calibri"/>
              <a:buAutoNum type="alphaLcPeriod"/>
            </a:pPr>
            <a:r>
              <a:rPr b="0" i="0" lang="en-GB" sz="1900" u="none" cap="none" strike="noStrike">
                <a:solidFill>
                  <a:schemeClr val="dk1"/>
                </a:solidFill>
                <a:latin typeface="Calibri"/>
                <a:ea typeface="Calibri"/>
                <a:cs typeface="Calibri"/>
                <a:sym typeface="Calibri"/>
              </a:rPr>
              <a:t>For first 50 units Rs. 0.50/unit</a:t>
            </a:r>
            <a:endParaRPr b="0" i="0" sz="1900" u="none" cap="none" strike="noStrike">
              <a:solidFill>
                <a:schemeClr val="dk1"/>
              </a:solidFill>
              <a:latin typeface="Calibri"/>
              <a:ea typeface="Calibri"/>
              <a:cs typeface="Calibri"/>
              <a:sym typeface="Calibri"/>
            </a:endParaRPr>
          </a:p>
          <a:p>
            <a:pPr indent="-349250" lvl="1" marL="914400" marR="0" rtl="0" algn="l">
              <a:lnSpc>
                <a:spcPct val="100000"/>
              </a:lnSpc>
              <a:spcBef>
                <a:spcPts val="0"/>
              </a:spcBef>
              <a:spcAft>
                <a:spcPts val="0"/>
              </a:spcAft>
              <a:buClr>
                <a:schemeClr val="dk1"/>
              </a:buClr>
              <a:buSzPts val="1900"/>
              <a:buFont typeface="Calibri"/>
              <a:buAutoNum type="alphaLcPeriod"/>
            </a:pPr>
            <a:r>
              <a:rPr b="0" i="0" lang="en-GB" sz="1900" u="none" cap="none" strike="noStrike">
                <a:solidFill>
                  <a:schemeClr val="dk1"/>
                </a:solidFill>
                <a:latin typeface="Calibri"/>
                <a:ea typeface="Calibri"/>
                <a:cs typeface="Calibri"/>
                <a:sym typeface="Calibri"/>
              </a:rPr>
              <a:t>For next 100 units Rs. 0.75/unit</a:t>
            </a:r>
            <a:endParaRPr b="0" i="0" sz="1900" u="none" cap="none" strike="noStrike">
              <a:solidFill>
                <a:schemeClr val="dk1"/>
              </a:solidFill>
              <a:latin typeface="Calibri"/>
              <a:ea typeface="Calibri"/>
              <a:cs typeface="Calibri"/>
              <a:sym typeface="Calibri"/>
            </a:endParaRPr>
          </a:p>
          <a:p>
            <a:pPr indent="-349250" lvl="1" marL="914400" marR="0" rtl="0" algn="l">
              <a:lnSpc>
                <a:spcPct val="100000"/>
              </a:lnSpc>
              <a:spcBef>
                <a:spcPts val="0"/>
              </a:spcBef>
              <a:spcAft>
                <a:spcPts val="0"/>
              </a:spcAft>
              <a:buClr>
                <a:schemeClr val="dk1"/>
              </a:buClr>
              <a:buSzPts val="1900"/>
              <a:buFont typeface="Calibri"/>
              <a:buAutoNum type="alphaLcPeriod"/>
            </a:pPr>
            <a:r>
              <a:rPr b="0" i="0" lang="en-GB" sz="1900" u="none" cap="none" strike="noStrike">
                <a:solidFill>
                  <a:schemeClr val="dk1"/>
                </a:solidFill>
                <a:latin typeface="Calibri"/>
                <a:ea typeface="Calibri"/>
                <a:cs typeface="Calibri"/>
                <a:sym typeface="Calibri"/>
              </a:rPr>
              <a:t>For next 100 units Rs. 1.20/unit</a:t>
            </a:r>
            <a:endParaRPr b="0" i="0" sz="1900" u="none" cap="none" strike="noStrike">
              <a:solidFill>
                <a:schemeClr val="dk1"/>
              </a:solidFill>
              <a:latin typeface="Calibri"/>
              <a:ea typeface="Calibri"/>
              <a:cs typeface="Calibri"/>
              <a:sym typeface="Calibri"/>
            </a:endParaRPr>
          </a:p>
          <a:p>
            <a:pPr indent="-349250" lvl="1" marL="914400" marR="0" rtl="0" algn="l">
              <a:lnSpc>
                <a:spcPct val="100000"/>
              </a:lnSpc>
              <a:spcBef>
                <a:spcPts val="0"/>
              </a:spcBef>
              <a:spcAft>
                <a:spcPts val="0"/>
              </a:spcAft>
              <a:buClr>
                <a:schemeClr val="dk1"/>
              </a:buClr>
              <a:buSzPts val="1900"/>
              <a:buFont typeface="Calibri"/>
              <a:buAutoNum type="alphaLcPeriod"/>
            </a:pPr>
            <a:r>
              <a:rPr b="0" i="0" lang="en-GB" sz="1900" u="none" cap="none" strike="noStrike">
                <a:solidFill>
                  <a:schemeClr val="dk1"/>
                </a:solidFill>
                <a:latin typeface="Calibri"/>
                <a:ea typeface="Calibri"/>
                <a:cs typeface="Calibri"/>
                <a:sym typeface="Calibri"/>
              </a:rPr>
              <a:t>For unit above 250 Rs. 1.50/unit</a:t>
            </a:r>
            <a:endParaRPr b="0" i="0" sz="1900" u="none" cap="none" strike="noStrike">
              <a:solidFill>
                <a:schemeClr val="dk1"/>
              </a:solidFill>
              <a:latin typeface="Calibri"/>
              <a:ea typeface="Calibri"/>
              <a:cs typeface="Calibri"/>
              <a:sym typeface="Calibri"/>
            </a:endParaRPr>
          </a:p>
          <a:p>
            <a:pPr indent="-349250" lvl="1" marL="914400" marR="0" rtl="0" algn="l">
              <a:lnSpc>
                <a:spcPct val="100000"/>
              </a:lnSpc>
              <a:spcBef>
                <a:spcPts val="0"/>
              </a:spcBef>
              <a:spcAft>
                <a:spcPts val="0"/>
              </a:spcAft>
              <a:buClr>
                <a:schemeClr val="dk1"/>
              </a:buClr>
              <a:buSzPts val="1900"/>
              <a:buFont typeface="Calibri"/>
              <a:buAutoNum type="alphaLcPeriod"/>
            </a:pPr>
            <a:r>
              <a:rPr b="0" i="0" lang="en-GB" sz="1900" u="none" cap="none" strike="noStrike">
                <a:solidFill>
                  <a:schemeClr val="dk1"/>
                </a:solidFill>
                <a:latin typeface="Calibri"/>
                <a:ea typeface="Calibri"/>
                <a:cs typeface="Calibri"/>
                <a:sym typeface="Calibri"/>
              </a:rPr>
              <a:t>An additional surcharge of 20% is added to the bill</a:t>
            </a:r>
            <a:endParaRPr b="0" i="0" sz="19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4b307c987b_0_5"/>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Range Funtion</a:t>
            </a:r>
            <a:endParaRPr/>
          </a:p>
        </p:txBody>
      </p:sp>
      <p:sp>
        <p:nvSpPr>
          <p:cNvPr id="439" name="Google Shape;439;g14b307c987b_0_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920"/>
              <a:buNone/>
            </a:pPr>
            <a:r>
              <a:rPr lang="en-GB" sz="1150">
                <a:solidFill>
                  <a:srgbClr val="000000"/>
                </a:solidFill>
                <a:highlight>
                  <a:srgbClr val="FFFFFF"/>
                </a:highlight>
                <a:latin typeface="Verdana"/>
                <a:ea typeface="Verdana"/>
                <a:cs typeface="Verdana"/>
                <a:sym typeface="Verdana"/>
              </a:rPr>
              <a:t>The </a:t>
            </a:r>
            <a:r>
              <a:rPr lang="en-GB" sz="1200">
                <a:solidFill>
                  <a:srgbClr val="DC143C"/>
                </a:solidFill>
                <a:latin typeface="Courier New"/>
                <a:ea typeface="Courier New"/>
                <a:cs typeface="Courier New"/>
                <a:sym typeface="Courier New"/>
              </a:rPr>
              <a:t>range()</a:t>
            </a:r>
            <a:r>
              <a:rPr lang="en-GB" sz="1150">
                <a:solidFill>
                  <a:srgbClr val="000000"/>
                </a:solidFill>
                <a:highlight>
                  <a:srgbClr val="FFFFFF"/>
                </a:highlight>
                <a:latin typeface="Verdana"/>
                <a:ea typeface="Verdana"/>
                <a:cs typeface="Verdana"/>
                <a:sym typeface="Verdana"/>
              </a:rPr>
              <a:t> function returns a sequence of numbers, starting from 0 by default, and increments by 1 (by default), and stops before a specified number.</a:t>
            </a:r>
            <a:endParaRPr sz="1150">
              <a:solidFill>
                <a:srgbClr val="000000"/>
              </a:solidFill>
              <a:highlight>
                <a:srgbClr val="FFFFFF"/>
              </a:highlight>
              <a:latin typeface="Verdana"/>
              <a:ea typeface="Verdana"/>
              <a:cs typeface="Verdana"/>
              <a:sym typeface="Verdana"/>
            </a:endParaRPr>
          </a:p>
          <a:p>
            <a:pPr indent="0" lvl="0" marL="0" rtl="0" algn="l">
              <a:spcBef>
                <a:spcPts val="1600"/>
              </a:spcBef>
              <a:spcAft>
                <a:spcPts val="0"/>
              </a:spcAft>
              <a:buSzPts val="920"/>
              <a:buNone/>
            </a:pPr>
            <a:r>
              <a:rPr lang="en-GB" sz="1150">
                <a:solidFill>
                  <a:srgbClr val="000000"/>
                </a:solidFill>
                <a:highlight>
                  <a:srgbClr val="FFFFFF"/>
                </a:highlight>
                <a:latin typeface="Courier New"/>
                <a:ea typeface="Courier New"/>
                <a:cs typeface="Courier New"/>
                <a:sym typeface="Courier New"/>
              </a:rPr>
              <a:t>range</a:t>
            </a:r>
            <a:r>
              <a:rPr i="1" lang="en-GB" sz="1150">
                <a:solidFill>
                  <a:srgbClr val="000000"/>
                </a:solidFill>
                <a:highlight>
                  <a:srgbClr val="FFFFFF"/>
                </a:highlight>
                <a:latin typeface="Courier New"/>
                <a:ea typeface="Courier New"/>
                <a:cs typeface="Courier New"/>
                <a:sym typeface="Courier New"/>
              </a:rPr>
              <a:t>(start, stop, step</a:t>
            </a:r>
            <a:r>
              <a:rPr lang="en-GB"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SzPts val="920"/>
              <a:buNone/>
            </a:pPr>
            <a:r>
              <a:t/>
            </a:r>
            <a:endParaRPr sz="1150">
              <a:solidFill>
                <a:srgbClr val="000000"/>
              </a:solidFill>
              <a:highlight>
                <a:srgbClr val="FFFFFF"/>
              </a:highlight>
              <a:latin typeface="Courier New"/>
              <a:ea typeface="Courier New"/>
              <a:cs typeface="Courier New"/>
              <a:sym typeface="Courier New"/>
            </a:endParaRPr>
          </a:p>
        </p:txBody>
      </p:sp>
      <p:pic>
        <p:nvPicPr>
          <p:cNvPr id="440" name="Google Shape;440;g14b307c987b_0_5"/>
          <p:cNvPicPr preferRelativeResize="0"/>
          <p:nvPr/>
        </p:nvPicPr>
        <p:blipFill rotWithShape="1">
          <a:blip r:embed="rId3">
            <a:alphaModFix/>
          </a:blip>
          <a:srcRect b="24211" l="2325" r="53039" t="41974"/>
          <a:stretch/>
        </p:blipFill>
        <p:spPr>
          <a:xfrm>
            <a:off x="1711225" y="3156857"/>
            <a:ext cx="7955289" cy="370114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4b307c987b_0_18"/>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446" name="Google Shape;446;g14b307c987b_0_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120"/>
              <a:buNone/>
            </a:pPr>
            <a:r>
              <a:rPr lang="en-GB" sz="1400">
                <a:solidFill>
                  <a:srgbClr val="000000"/>
                </a:solidFill>
                <a:highlight>
                  <a:srgbClr val="FFFFFF"/>
                </a:highlight>
                <a:latin typeface="Courier New"/>
                <a:ea typeface="Courier New"/>
                <a:cs typeface="Courier New"/>
                <a:sym typeface="Courier New"/>
              </a:rPr>
              <a:t>x = </a:t>
            </a:r>
            <a:r>
              <a:rPr lang="en-GB" sz="1400">
                <a:solidFill>
                  <a:srgbClr val="0000CD"/>
                </a:solidFill>
                <a:highlight>
                  <a:srgbClr val="FFFFFF"/>
                </a:highlight>
                <a:latin typeface="Courier New"/>
                <a:ea typeface="Courier New"/>
                <a:cs typeface="Courier New"/>
                <a:sym typeface="Courier New"/>
              </a:rPr>
              <a:t>range</a:t>
            </a:r>
            <a:r>
              <a:rPr lang="en-GB" sz="1400">
                <a:solidFill>
                  <a:srgbClr val="000000"/>
                </a:solidFill>
                <a:highlight>
                  <a:srgbClr val="FFFFFF"/>
                </a:highlight>
                <a:latin typeface="Courier New"/>
                <a:ea typeface="Courier New"/>
                <a:cs typeface="Courier New"/>
                <a:sym typeface="Courier New"/>
              </a:rPr>
              <a:t>(</a:t>
            </a:r>
            <a:r>
              <a:rPr lang="en-GB" sz="1400">
                <a:solidFill>
                  <a:srgbClr val="FF0000"/>
                </a:solidFill>
                <a:highlight>
                  <a:srgbClr val="FFFFFF"/>
                </a:highlight>
                <a:latin typeface="Courier New"/>
                <a:ea typeface="Courier New"/>
                <a:cs typeface="Courier New"/>
                <a:sym typeface="Courier New"/>
              </a:rPr>
              <a:t>6</a:t>
            </a:r>
            <a:r>
              <a:rPr lang="en-GB"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SzPts val="1120"/>
              <a:buNone/>
            </a:pPr>
            <a:r>
              <a:rPr lang="en-GB" sz="1400">
                <a:solidFill>
                  <a:srgbClr val="000000"/>
                </a:solidFill>
                <a:highlight>
                  <a:srgbClr val="FFFFFF"/>
                </a:highlight>
                <a:latin typeface="Courier New"/>
                <a:ea typeface="Courier New"/>
                <a:cs typeface="Courier New"/>
                <a:sym typeface="Courier New"/>
              </a:rPr>
              <a:t>So X will have values 0,1,2,3,4,5</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SzPts val="1120"/>
              <a:buNone/>
            </a:pPr>
            <a:r>
              <a:rPr lang="en-GB" sz="1400">
                <a:solidFill>
                  <a:srgbClr val="000000"/>
                </a:solidFill>
                <a:highlight>
                  <a:srgbClr val="FFFFFF"/>
                </a:highlight>
                <a:latin typeface="Courier New"/>
                <a:ea typeface="Courier New"/>
                <a:cs typeface="Courier New"/>
                <a:sym typeface="Courier New"/>
              </a:rPr>
              <a:t>x = </a:t>
            </a:r>
            <a:r>
              <a:rPr lang="en-GB" sz="1400">
                <a:solidFill>
                  <a:srgbClr val="0000CD"/>
                </a:solidFill>
                <a:highlight>
                  <a:srgbClr val="FFFFFF"/>
                </a:highlight>
                <a:latin typeface="Courier New"/>
                <a:ea typeface="Courier New"/>
                <a:cs typeface="Courier New"/>
                <a:sym typeface="Courier New"/>
              </a:rPr>
              <a:t>range</a:t>
            </a:r>
            <a:r>
              <a:rPr lang="en-GB" sz="1400">
                <a:solidFill>
                  <a:srgbClr val="000000"/>
                </a:solidFill>
                <a:highlight>
                  <a:srgbClr val="FFFFFF"/>
                </a:highlight>
                <a:latin typeface="Courier New"/>
                <a:ea typeface="Courier New"/>
                <a:cs typeface="Courier New"/>
                <a:sym typeface="Courier New"/>
              </a:rPr>
              <a:t>(</a:t>
            </a:r>
            <a:r>
              <a:rPr lang="en-GB" sz="1400">
                <a:solidFill>
                  <a:srgbClr val="FF0000"/>
                </a:solidFill>
                <a:highlight>
                  <a:srgbClr val="FFFFFF"/>
                </a:highlight>
                <a:latin typeface="Courier New"/>
                <a:ea typeface="Courier New"/>
                <a:cs typeface="Courier New"/>
                <a:sym typeface="Courier New"/>
              </a:rPr>
              <a:t>3</a:t>
            </a:r>
            <a:r>
              <a:rPr lang="en-GB" sz="1400">
                <a:solidFill>
                  <a:srgbClr val="000000"/>
                </a:solidFill>
                <a:highlight>
                  <a:srgbClr val="FFFFFF"/>
                </a:highlight>
                <a:latin typeface="Courier New"/>
                <a:ea typeface="Courier New"/>
                <a:cs typeface="Courier New"/>
                <a:sym typeface="Courier New"/>
              </a:rPr>
              <a:t>, </a:t>
            </a:r>
            <a:r>
              <a:rPr lang="en-GB" sz="1400">
                <a:solidFill>
                  <a:srgbClr val="FF0000"/>
                </a:solidFill>
                <a:highlight>
                  <a:srgbClr val="FFFFFF"/>
                </a:highlight>
                <a:latin typeface="Courier New"/>
                <a:ea typeface="Courier New"/>
                <a:cs typeface="Courier New"/>
                <a:sym typeface="Courier New"/>
              </a:rPr>
              <a:t>6</a:t>
            </a:r>
            <a:r>
              <a:rPr lang="en-GB"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SzPts val="1120"/>
              <a:buNone/>
            </a:pPr>
            <a:r>
              <a:rPr lang="en-GB" sz="1400">
                <a:solidFill>
                  <a:srgbClr val="000000"/>
                </a:solidFill>
                <a:highlight>
                  <a:srgbClr val="FFFFFF"/>
                </a:highlight>
                <a:latin typeface="Courier New"/>
                <a:ea typeface="Courier New"/>
                <a:cs typeface="Courier New"/>
                <a:sym typeface="Courier New"/>
              </a:rPr>
              <a:t>So X will have values 3,4,5</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SzPts val="1120"/>
              <a:buNone/>
            </a:pPr>
            <a:r>
              <a:rPr lang="en-GB" sz="1400">
                <a:solidFill>
                  <a:srgbClr val="000000"/>
                </a:solidFill>
                <a:highlight>
                  <a:srgbClr val="FFFFFF"/>
                </a:highlight>
                <a:latin typeface="Courier New"/>
                <a:ea typeface="Courier New"/>
                <a:cs typeface="Courier New"/>
                <a:sym typeface="Courier New"/>
              </a:rPr>
              <a:t>x = </a:t>
            </a:r>
            <a:r>
              <a:rPr lang="en-GB" sz="1400">
                <a:solidFill>
                  <a:srgbClr val="0000CD"/>
                </a:solidFill>
                <a:highlight>
                  <a:srgbClr val="FFFFFF"/>
                </a:highlight>
                <a:latin typeface="Courier New"/>
                <a:ea typeface="Courier New"/>
                <a:cs typeface="Courier New"/>
                <a:sym typeface="Courier New"/>
              </a:rPr>
              <a:t>range</a:t>
            </a:r>
            <a:r>
              <a:rPr lang="en-GB" sz="1400">
                <a:solidFill>
                  <a:srgbClr val="000000"/>
                </a:solidFill>
                <a:highlight>
                  <a:srgbClr val="FFFFFF"/>
                </a:highlight>
                <a:latin typeface="Courier New"/>
                <a:ea typeface="Courier New"/>
                <a:cs typeface="Courier New"/>
                <a:sym typeface="Courier New"/>
              </a:rPr>
              <a:t>(</a:t>
            </a:r>
            <a:r>
              <a:rPr lang="en-GB" sz="1400">
                <a:solidFill>
                  <a:srgbClr val="FF0000"/>
                </a:solidFill>
                <a:highlight>
                  <a:srgbClr val="FFFFFF"/>
                </a:highlight>
                <a:latin typeface="Courier New"/>
                <a:ea typeface="Courier New"/>
                <a:cs typeface="Courier New"/>
                <a:sym typeface="Courier New"/>
              </a:rPr>
              <a:t>3</a:t>
            </a:r>
            <a:r>
              <a:rPr lang="en-GB" sz="1400">
                <a:solidFill>
                  <a:srgbClr val="000000"/>
                </a:solidFill>
                <a:highlight>
                  <a:srgbClr val="FFFFFF"/>
                </a:highlight>
                <a:latin typeface="Courier New"/>
                <a:ea typeface="Courier New"/>
                <a:cs typeface="Courier New"/>
                <a:sym typeface="Courier New"/>
              </a:rPr>
              <a:t>, </a:t>
            </a:r>
            <a:r>
              <a:rPr lang="en-GB" sz="1400">
                <a:solidFill>
                  <a:srgbClr val="FF0000"/>
                </a:solidFill>
                <a:highlight>
                  <a:srgbClr val="FFFFFF"/>
                </a:highlight>
                <a:latin typeface="Courier New"/>
                <a:ea typeface="Courier New"/>
                <a:cs typeface="Courier New"/>
                <a:sym typeface="Courier New"/>
              </a:rPr>
              <a:t>20</a:t>
            </a:r>
            <a:r>
              <a:rPr lang="en-GB" sz="1400">
                <a:solidFill>
                  <a:srgbClr val="000000"/>
                </a:solidFill>
                <a:highlight>
                  <a:srgbClr val="FFFFFF"/>
                </a:highlight>
                <a:latin typeface="Courier New"/>
                <a:ea typeface="Courier New"/>
                <a:cs typeface="Courier New"/>
                <a:sym typeface="Courier New"/>
              </a:rPr>
              <a:t>, </a:t>
            </a:r>
            <a:r>
              <a:rPr lang="en-GB" sz="1400">
                <a:solidFill>
                  <a:srgbClr val="FF0000"/>
                </a:solidFill>
                <a:highlight>
                  <a:srgbClr val="FFFFFF"/>
                </a:highlight>
                <a:latin typeface="Courier New"/>
                <a:ea typeface="Courier New"/>
                <a:cs typeface="Courier New"/>
                <a:sym typeface="Courier New"/>
              </a:rPr>
              <a:t>2</a:t>
            </a:r>
            <a:r>
              <a:rPr lang="en-GB"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SzPts val="1120"/>
              <a:buNone/>
            </a:pPr>
            <a:r>
              <a:rPr lang="en-GB" sz="1400">
                <a:solidFill>
                  <a:srgbClr val="000000"/>
                </a:solidFill>
                <a:highlight>
                  <a:srgbClr val="FFFFFF"/>
                </a:highlight>
                <a:latin typeface="Courier New"/>
                <a:ea typeface="Courier New"/>
                <a:cs typeface="Courier New"/>
                <a:sym typeface="Courier New"/>
              </a:rPr>
              <a:t>So x will have 3,5,7,9,11,13,15,17,19</a:t>
            </a:r>
            <a:endParaRPr sz="14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SzPts val="920"/>
              <a:buNone/>
            </a:pPr>
            <a:r>
              <a:t/>
            </a:r>
            <a:endParaRPr sz="115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7"/>
          <p:cNvSpPr txBox="1"/>
          <p:nvPr>
            <p:ph type="title"/>
          </p:nvPr>
        </p:nvSpPr>
        <p:spPr>
          <a:xfrm>
            <a:off x="838200" y="1374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Loops-What are loops and their uses ?</a:t>
            </a:r>
            <a:endParaRPr/>
          </a:p>
        </p:txBody>
      </p:sp>
      <p:sp>
        <p:nvSpPr>
          <p:cNvPr id="452" name="Google Shape;452;p47"/>
          <p:cNvSpPr txBox="1"/>
          <p:nvPr>
            <p:ph idx="1" type="body"/>
          </p:nvPr>
        </p:nvSpPr>
        <p:spPr>
          <a:xfrm>
            <a:off x="838200" y="1463040"/>
            <a:ext cx="8839200" cy="471392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SzPct val="79999"/>
              <a:buNone/>
            </a:pPr>
            <a:r>
              <a:rPr lang="en-GB" sz="1708">
                <a:solidFill>
                  <a:srgbClr val="273239"/>
                </a:solidFill>
                <a:highlight>
                  <a:srgbClr val="FFFFFF"/>
                </a:highlight>
                <a:latin typeface="Arial"/>
                <a:ea typeface="Arial"/>
                <a:cs typeface="Arial"/>
                <a:sym typeface="Arial"/>
              </a:rPr>
              <a:t>Python programming language provides the following types of loops to handle looping requirements. Python provides three ways for executing the loops. While all the ways provide similar basic functionality, they differ in their syntax and condition checking time.</a:t>
            </a:r>
            <a:endParaRPr sz="1708">
              <a:solidFill>
                <a:srgbClr val="273239"/>
              </a:solidFill>
              <a:highlight>
                <a:srgbClr val="FFFFFF"/>
              </a:highlight>
              <a:latin typeface="Arial"/>
              <a:ea typeface="Arial"/>
              <a:cs typeface="Arial"/>
              <a:sym typeface="Arial"/>
            </a:endParaRPr>
          </a:p>
          <a:p>
            <a:pPr indent="0" lvl="0" marL="356870" rtl="0" algn="l">
              <a:lnSpc>
                <a:spcPct val="158000"/>
              </a:lnSpc>
              <a:spcBef>
                <a:spcPts val="800"/>
              </a:spcBef>
              <a:spcAft>
                <a:spcPts val="0"/>
              </a:spcAft>
              <a:buClr>
                <a:srgbClr val="273239"/>
              </a:buClr>
              <a:buSzPct val="100000"/>
              <a:buNone/>
            </a:pPr>
            <a:r>
              <a:rPr b="1" lang="en-GB" sz="1708">
                <a:solidFill>
                  <a:srgbClr val="273239"/>
                </a:solidFill>
                <a:highlight>
                  <a:srgbClr val="FFFFFF"/>
                </a:highlight>
                <a:latin typeface="Arial"/>
                <a:ea typeface="Arial"/>
                <a:cs typeface="Arial"/>
                <a:sym typeface="Arial"/>
              </a:rPr>
              <a:t>While Loop: </a:t>
            </a:r>
            <a:endParaRPr b="1" sz="1708">
              <a:solidFill>
                <a:srgbClr val="273239"/>
              </a:solidFill>
              <a:highlight>
                <a:srgbClr val="FFFFFF"/>
              </a:highlight>
              <a:latin typeface="Arial"/>
              <a:ea typeface="Arial"/>
              <a:cs typeface="Arial"/>
              <a:sym typeface="Arial"/>
            </a:endParaRPr>
          </a:p>
          <a:p>
            <a:pPr indent="0" lvl="0" marL="356870" rtl="0" algn="l">
              <a:lnSpc>
                <a:spcPct val="158000"/>
              </a:lnSpc>
              <a:spcBef>
                <a:spcPts val="0"/>
              </a:spcBef>
              <a:spcAft>
                <a:spcPts val="0"/>
              </a:spcAft>
              <a:buClr>
                <a:srgbClr val="273239"/>
              </a:buClr>
              <a:buSzPct val="100000"/>
              <a:buNone/>
            </a:pPr>
            <a:r>
              <a:rPr lang="en-GB" sz="1708">
                <a:solidFill>
                  <a:srgbClr val="273239"/>
                </a:solidFill>
                <a:highlight>
                  <a:srgbClr val="FFFFFF"/>
                </a:highlight>
                <a:latin typeface="Arial"/>
                <a:ea typeface="Arial"/>
                <a:cs typeface="Arial"/>
                <a:sym typeface="Arial"/>
              </a:rPr>
              <a:t>In python, while loop is used to execute a block of statements repeatedly until a given condition is satisfied. And when the condition becomes false, the line immediately after the loop in the program is executed.</a:t>
            </a:r>
            <a:endParaRPr sz="1708">
              <a:solidFill>
                <a:srgbClr val="273239"/>
              </a:solidFill>
              <a:highlight>
                <a:srgbClr val="FFFFFF"/>
              </a:highlight>
              <a:latin typeface="Arial"/>
              <a:ea typeface="Arial"/>
              <a:cs typeface="Arial"/>
              <a:sym typeface="Arial"/>
            </a:endParaRPr>
          </a:p>
          <a:p>
            <a:pPr indent="0" lvl="0" marL="457200" rtl="0" algn="l">
              <a:lnSpc>
                <a:spcPct val="158000"/>
              </a:lnSpc>
              <a:spcBef>
                <a:spcPts val="3600"/>
              </a:spcBef>
              <a:spcAft>
                <a:spcPts val="0"/>
              </a:spcAft>
              <a:buSzPct val="79999"/>
              <a:buNone/>
            </a:pPr>
            <a:r>
              <a:rPr b="1" lang="en-GB" sz="1708">
                <a:solidFill>
                  <a:srgbClr val="273239"/>
                </a:solidFill>
                <a:highlight>
                  <a:srgbClr val="FFFFFF"/>
                </a:highlight>
                <a:latin typeface="Arial"/>
                <a:ea typeface="Arial"/>
                <a:cs typeface="Arial"/>
                <a:sym typeface="Arial"/>
              </a:rPr>
              <a:t>Syntax</a:t>
            </a:r>
            <a:r>
              <a:rPr lang="en-GB" sz="1708">
                <a:solidFill>
                  <a:srgbClr val="273239"/>
                </a:solidFill>
                <a:highlight>
                  <a:srgbClr val="FFFFFF"/>
                </a:highlight>
                <a:latin typeface="Arial"/>
                <a:ea typeface="Arial"/>
                <a:cs typeface="Arial"/>
                <a:sym typeface="Arial"/>
              </a:rPr>
              <a:t> :</a:t>
            </a:r>
            <a:endParaRPr sz="1708">
              <a:solidFill>
                <a:srgbClr val="273239"/>
              </a:solidFill>
              <a:highlight>
                <a:srgbClr val="FFFFFF"/>
              </a:highlight>
              <a:latin typeface="Arial"/>
              <a:ea typeface="Arial"/>
              <a:cs typeface="Arial"/>
              <a:sym typeface="Arial"/>
            </a:endParaRPr>
          </a:p>
          <a:p>
            <a:pPr indent="0" lvl="0" marL="457200" rtl="0" algn="l">
              <a:lnSpc>
                <a:spcPct val="158000"/>
              </a:lnSpc>
              <a:spcBef>
                <a:spcPts val="3600"/>
              </a:spcBef>
              <a:spcAft>
                <a:spcPts val="0"/>
              </a:spcAft>
              <a:buSzPct val="80000"/>
              <a:buNone/>
            </a:pPr>
            <a:r>
              <a:rPr lang="en-GB" sz="1608">
                <a:solidFill>
                  <a:srgbClr val="273239"/>
                </a:solidFill>
                <a:latin typeface="Courier New"/>
                <a:ea typeface="Courier New"/>
                <a:cs typeface="Courier New"/>
                <a:sym typeface="Courier New"/>
              </a:rPr>
              <a:t>while expression:</a:t>
            </a:r>
            <a:endParaRPr sz="1608">
              <a:solidFill>
                <a:srgbClr val="273239"/>
              </a:solidFill>
              <a:latin typeface="Courier New"/>
              <a:ea typeface="Courier New"/>
              <a:cs typeface="Courier New"/>
              <a:sym typeface="Courier New"/>
            </a:endParaRPr>
          </a:p>
          <a:p>
            <a:pPr indent="0" lvl="0" marL="190500" marR="190500" rtl="0" algn="l">
              <a:lnSpc>
                <a:spcPct val="115000"/>
              </a:lnSpc>
              <a:spcBef>
                <a:spcPts val="1600"/>
              </a:spcBef>
              <a:spcAft>
                <a:spcPts val="0"/>
              </a:spcAft>
              <a:buSzPct val="80000"/>
              <a:buNone/>
            </a:pPr>
            <a:r>
              <a:rPr lang="en-GB" sz="1608">
                <a:solidFill>
                  <a:srgbClr val="273239"/>
                </a:solidFill>
                <a:latin typeface="Courier New"/>
                <a:ea typeface="Courier New"/>
                <a:cs typeface="Courier New"/>
                <a:sym typeface="Courier New"/>
              </a:rPr>
              <a:t>    statement(s)</a:t>
            </a:r>
            <a:endParaRPr sz="1608">
              <a:solidFill>
                <a:srgbClr val="273239"/>
              </a:solidFill>
              <a:latin typeface="Courier New"/>
              <a:ea typeface="Courier New"/>
              <a:cs typeface="Courier New"/>
              <a:sym typeface="Courier New"/>
            </a:endParaRPr>
          </a:p>
          <a:p>
            <a:pPr indent="0" lvl="0" marL="0" rtl="0" algn="l">
              <a:lnSpc>
                <a:spcPct val="115000"/>
              </a:lnSpc>
              <a:spcBef>
                <a:spcPts val="800"/>
              </a:spcBef>
              <a:spcAft>
                <a:spcPts val="0"/>
              </a:spcAft>
              <a:buSzPct val="79999"/>
              <a:buNone/>
            </a:pPr>
            <a:r>
              <a:rPr lang="en-GB" sz="1708">
                <a:solidFill>
                  <a:srgbClr val="273239"/>
                </a:solidFill>
                <a:highlight>
                  <a:srgbClr val="FFFFFF"/>
                </a:highlight>
                <a:latin typeface="Arial"/>
                <a:ea typeface="Arial"/>
                <a:cs typeface="Arial"/>
                <a:sym typeface="Arial"/>
              </a:rPr>
              <a:t>         All the statements indented by the same number of character spaces after a programming construct are considered to be part of a single block of code. Python uses indentation as its method of grouping statements.</a:t>
            </a:r>
            <a:endParaRPr sz="1708">
              <a:solidFill>
                <a:srgbClr val="273239"/>
              </a:solidFill>
              <a:highlight>
                <a:srgbClr val="FFFFFF"/>
              </a:highlight>
              <a:latin typeface="Arial"/>
              <a:ea typeface="Arial"/>
              <a:cs typeface="Arial"/>
              <a:sym typeface="Arial"/>
            </a:endParaRPr>
          </a:p>
          <a:p>
            <a:pPr indent="-50800" lvl="0" marL="228600" rtl="0" algn="l">
              <a:lnSpc>
                <a:spcPct val="90000"/>
              </a:lnSpc>
              <a:spcBef>
                <a:spcPts val="1000"/>
              </a:spcBef>
              <a:spcAft>
                <a:spcPts val="1600"/>
              </a:spcAft>
              <a:buClr>
                <a:schemeClr val="dk1"/>
              </a:buClr>
              <a:buSzPct val="100000"/>
              <a:buNone/>
            </a:pPr>
            <a:r>
              <a:t/>
            </a:r>
            <a:endParaRPr sz="2800">
              <a:solidFill>
                <a:srgbClr val="000000"/>
              </a:solidFill>
              <a:latin typeface="Tomorrow"/>
              <a:ea typeface="Tomorrow"/>
              <a:cs typeface="Tomorrow"/>
              <a:sym typeface="Tomorro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48a0abddc9_0_5"/>
          <p:cNvSpPr txBox="1"/>
          <p:nvPr>
            <p:ph idx="1" type="body"/>
          </p:nvPr>
        </p:nvSpPr>
        <p:spPr>
          <a:xfrm>
            <a:off x="805542" y="139961"/>
            <a:ext cx="10515600" cy="5742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 while loop</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count = 0</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while (count &lt; 3):   </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    count = count + 1</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    print("Hello Geek")</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t/>
            </a:r>
            <a:endParaRPr b="1" sz="1200"/>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 combining else with while</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count = 0</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while (count &lt; 3):   </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    count = count + 1</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    print("Hello Geek")</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else:</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    print("In Else Block")</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t/>
            </a:r>
            <a:endParaRPr b="1" sz="1200"/>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 Single statement while block</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count = 0</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960"/>
              <a:buNone/>
            </a:pPr>
            <a:r>
              <a:rPr b="1" lang="en-GB" sz="1200">
                <a:solidFill>
                  <a:srgbClr val="273239"/>
                </a:solidFill>
                <a:highlight>
                  <a:srgbClr val="FFFFFF"/>
                </a:highlight>
                <a:latin typeface="Courier New"/>
                <a:ea typeface="Courier New"/>
                <a:cs typeface="Courier New"/>
                <a:sym typeface="Courier New"/>
              </a:rPr>
              <a:t>while (count == 0): print("Hello Geek")</a:t>
            </a:r>
            <a:endParaRPr b="1" sz="12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1600"/>
              </a:spcAft>
              <a:buSzPts val="960"/>
              <a:buNone/>
            </a:pPr>
            <a:r>
              <a:t/>
            </a:r>
            <a:endParaRPr b="1" sz="1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For Loop</a:t>
            </a:r>
            <a:endParaRPr/>
          </a:p>
        </p:txBody>
      </p:sp>
      <p:pic>
        <p:nvPicPr>
          <p:cNvPr id="463" name="Google Shape;463;p48"/>
          <p:cNvPicPr preferRelativeResize="0"/>
          <p:nvPr>
            <p:ph idx="1" type="body"/>
          </p:nvPr>
        </p:nvPicPr>
        <p:blipFill rotWithShape="1">
          <a:blip r:embed="rId3">
            <a:alphaModFix/>
          </a:blip>
          <a:srcRect b="0" l="0" r="0" t="0"/>
          <a:stretch/>
        </p:blipFill>
        <p:spPr>
          <a:xfrm>
            <a:off x="1052468" y="2286002"/>
            <a:ext cx="6807018" cy="1741712"/>
          </a:xfrm>
          <a:prstGeom prst="rect">
            <a:avLst/>
          </a:prstGeom>
          <a:noFill/>
          <a:ln>
            <a:noFill/>
          </a:ln>
        </p:spPr>
      </p:pic>
      <p:sp>
        <p:nvSpPr>
          <p:cNvPr id="464" name="Google Shape;464;p48"/>
          <p:cNvSpPr txBox="1"/>
          <p:nvPr/>
        </p:nvSpPr>
        <p:spPr>
          <a:xfrm>
            <a:off x="1159418" y="4294396"/>
            <a:ext cx="8373900" cy="164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Arial"/>
                <a:ea typeface="Arial"/>
                <a:cs typeface="Arial"/>
                <a:sym typeface="Arial"/>
              </a:rPr>
              <a:t># Iterating over range 0 to n-1</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Arial"/>
                <a:ea typeface="Arial"/>
                <a:cs typeface="Arial"/>
                <a:sym typeface="Arial"/>
              </a:rPr>
              <a:t>n = 4</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Arial"/>
                <a:ea typeface="Arial"/>
                <a:cs typeface="Arial"/>
                <a:sym typeface="Arial"/>
              </a:rPr>
              <a:t>for i in range(0, n):</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Arial"/>
                <a:ea typeface="Arial"/>
                <a:cs typeface="Arial"/>
                <a:sym typeface="Arial"/>
              </a:rPr>
              <a:t>	print(i)</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49"/>
          <p:cNvPicPr preferRelativeResize="0"/>
          <p:nvPr>
            <p:ph idx="1" type="body"/>
          </p:nvPr>
        </p:nvPicPr>
        <p:blipFill rotWithShape="1">
          <a:blip r:embed="rId3">
            <a:alphaModFix/>
          </a:blip>
          <a:srcRect b="0" l="0" r="0" t="0"/>
          <a:stretch/>
        </p:blipFill>
        <p:spPr>
          <a:xfrm>
            <a:off x="731525" y="1015175"/>
            <a:ext cx="8488675" cy="1684482"/>
          </a:xfrm>
          <a:prstGeom prst="rect">
            <a:avLst/>
          </a:prstGeom>
          <a:noFill/>
          <a:ln>
            <a:noFill/>
          </a:ln>
        </p:spPr>
      </p:pic>
      <p:pic>
        <p:nvPicPr>
          <p:cNvPr id="470" name="Google Shape;470;p49"/>
          <p:cNvPicPr preferRelativeResize="0"/>
          <p:nvPr/>
        </p:nvPicPr>
        <p:blipFill rotWithShape="1">
          <a:blip r:embed="rId4">
            <a:alphaModFix/>
          </a:blip>
          <a:srcRect b="0" l="0" r="0" t="0"/>
          <a:stretch/>
        </p:blipFill>
        <p:spPr>
          <a:xfrm>
            <a:off x="868690" y="3457167"/>
            <a:ext cx="4813652" cy="114749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148a0abddc9_0_21"/>
          <p:cNvSpPr txBox="1"/>
          <p:nvPr>
            <p:ph idx="1" type="body"/>
          </p:nvPr>
        </p:nvSpPr>
        <p:spPr>
          <a:xfrm>
            <a:off x="838200" y="263675"/>
            <a:ext cx="5084400" cy="6266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10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 Iterating over a list</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print("List Iteration")</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l = ["geeks", "for", "geeks"]</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for i in l:</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    print(i)</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      </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 Iterating over a tuple (immutable)</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print("\nTuple Iteration")</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t = ("geeks", "for", "geeks")</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for i in t:</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    print(i)</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      </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 Iterating over a String</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print("\nString Iteration")   </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s = "Geeks"</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for i in s :</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0"/>
              </a:spcAft>
              <a:buSzPts val="1200"/>
              <a:buNone/>
            </a:pPr>
            <a:r>
              <a:rPr b="1" lang="en-GB" sz="1500">
                <a:solidFill>
                  <a:srgbClr val="273239"/>
                </a:solidFill>
                <a:highlight>
                  <a:srgbClr val="FFFFFF"/>
                </a:highlight>
                <a:latin typeface="Courier New"/>
                <a:ea typeface="Courier New"/>
                <a:cs typeface="Courier New"/>
                <a:sym typeface="Courier New"/>
              </a:rPr>
              <a:t>    print(i)</a:t>
            </a:r>
            <a:endParaRPr b="1" sz="1500">
              <a:solidFill>
                <a:srgbClr val="273239"/>
              </a:solidFill>
              <a:highlight>
                <a:srgbClr val="FFFFFF"/>
              </a:highlight>
              <a:latin typeface="Courier New"/>
              <a:ea typeface="Courier New"/>
              <a:cs typeface="Courier New"/>
              <a:sym typeface="Courier New"/>
            </a:endParaRPr>
          </a:p>
          <a:p>
            <a:pPr indent="0" lvl="0" marL="0" rtl="0" algn="l">
              <a:lnSpc>
                <a:spcPct val="80000"/>
              </a:lnSpc>
              <a:spcBef>
                <a:spcPts val="1600"/>
              </a:spcBef>
              <a:spcAft>
                <a:spcPts val="1600"/>
              </a:spcAft>
              <a:buSzPts val="1680"/>
              <a:buNone/>
            </a:pPr>
            <a:r>
              <a:t/>
            </a:r>
            <a:endParaRPr sz="2100"/>
          </a:p>
        </p:txBody>
      </p:sp>
      <p:sp>
        <p:nvSpPr>
          <p:cNvPr id="476" name="Google Shape;476;g148a0abddc9_0_21"/>
          <p:cNvSpPr txBox="1"/>
          <p:nvPr/>
        </p:nvSpPr>
        <p:spPr>
          <a:xfrm>
            <a:off x="5180835" y="222550"/>
            <a:ext cx="44655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 Iterating over dictionary</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print("\nDictionary Iteration")  </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d = dict()</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d['xyz'] = 123</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d['abc'] = 345</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for i in d :</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    print("%s  %d" %(i, d[i]))</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    </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 </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#Iterating over a set</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print("\nSet Iteration")</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set1 = {1,2,3,4,5,6}</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for i in set1:</a:t>
            </a:r>
            <a:endParaRPr b="1" i="0" sz="1600" u="none" cap="none" strike="noStrike">
              <a:solidFill>
                <a:srgbClr val="273239"/>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273239"/>
                </a:solidFill>
                <a:highlight>
                  <a:srgbClr val="FFFFFF"/>
                </a:highlight>
                <a:latin typeface="Courier New"/>
                <a:ea typeface="Courier New"/>
                <a:cs typeface="Courier New"/>
                <a:sym typeface="Courier New"/>
              </a:rPr>
              <a:t>    print(i)</a:t>
            </a:r>
            <a:endParaRPr b="1" i="0" sz="1600" u="none" cap="none" strike="noStrike">
              <a:solidFill>
                <a:srgbClr val="273239"/>
              </a:solidFill>
              <a:highlight>
                <a:srgbClr val="FFFFFF"/>
              </a:highlight>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8"/>
          <p:cNvSpPr txBox="1"/>
          <p:nvPr>
            <p:ph type="title"/>
          </p:nvPr>
        </p:nvSpPr>
        <p:spPr>
          <a:xfrm>
            <a:off x="642620" y="254000"/>
            <a:ext cx="10373360" cy="60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Nested Loop</a:t>
            </a:r>
            <a:endParaRPr/>
          </a:p>
        </p:txBody>
      </p:sp>
      <p:sp>
        <p:nvSpPr>
          <p:cNvPr id="482" name="Google Shape;482;p58"/>
          <p:cNvSpPr txBox="1"/>
          <p:nvPr>
            <p:ph idx="1" type="body"/>
          </p:nvPr>
        </p:nvSpPr>
        <p:spPr>
          <a:xfrm>
            <a:off x="335280" y="1016000"/>
            <a:ext cx="8939349" cy="5476875"/>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rgbClr val="333333"/>
              </a:buClr>
              <a:buSzPct val="100000"/>
              <a:buNone/>
            </a:pPr>
            <a:r>
              <a:rPr b="0" i="0" lang="en-GB" sz="4500">
                <a:solidFill>
                  <a:srgbClr val="333333"/>
                </a:solidFill>
                <a:latin typeface="Tomorrow"/>
                <a:ea typeface="Tomorrow"/>
                <a:cs typeface="Tomorrow"/>
                <a:sym typeface="Tomorrow"/>
              </a:rPr>
              <a:t>When we have a Loop inside another loop is called as Nested loop.</a:t>
            </a:r>
            <a:endParaRPr/>
          </a:p>
          <a:p>
            <a:pPr indent="0" lvl="0" marL="0" rtl="0" algn="l">
              <a:lnSpc>
                <a:spcPct val="90000"/>
              </a:lnSpc>
              <a:spcBef>
                <a:spcPts val="0"/>
              </a:spcBef>
              <a:spcAft>
                <a:spcPts val="0"/>
              </a:spcAft>
              <a:buClr>
                <a:srgbClr val="333333"/>
              </a:buClr>
              <a:buSzPct val="100000"/>
              <a:buNone/>
            </a:pPr>
            <a:r>
              <a:t/>
            </a:r>
            <a:endParaRPr sz="4500">
              <a:solidFill>
                <a:srgbClr val="333333"/>
              </a:solidFill>
              <a:latin typeface="Tomorrow"/>
              <a:ea typeface="Tomorrow"/>
              <a:cs typeface="Tomorrow"/>
              <a:sym typeface="Tomorrow"/>
            </a:endParaRPr>
          </a:p>
          <a:p>
            <a:pPr indent="0" lvl="0" marL="0" rtl="0" algn="l">
              <a:lnSpc>
                <a:spcPct val="90000"/>
              </a:lnSpc>
              <a:spcBef>
                <a:spcPts val="0"/>
              </a:spcBef>
              <a:spcAft>
                <a:spcPts val="0"/>
              </a:spcAft>
              <a:buClr>
                <a:srgbClr val="333333"/>
              </a:buClr>
              <a:buSzPct val="100000"/>
              <a:buNone/>
            </a:pPr>
            <a:r>
              <a:t/>
            </a:r>
            <a:endParaRPr/>
          </a:p>
          <a:p>
            <a:pPr indent="0" lvl="0" marL="0" rtl="0" algn="l">
              <a:lnSpc>
                <a:spcPct val="90000"/>
              </a:lnSpc>
              <a:spcBef>
                <a:spcPts val="0"/>
              </a:spcBef>
              <a:spcAft>
                <a:spcPts val="0"/>
              </a:spcAft>
              <a:buClr>
                <a:srgbClr val="333333"/>
              </a:buClr>
              <a:buSzPct val="100000"/>
              <a:buNone/>
            </a:pPr>
            <a:r>
              <a:rPr b="0" i="0" lang="en-GB" sz="4500">
                <a:solidFill>
                  <a:srgbClr val="333333"/>
                </a:solidFill>
                <a:latin typeface="Tomorrow"/>
                <a:ea typeface="Tomorrow"/>
                <a:cs typeface="Tomorrow"/>
                <a:sym typeface="Tomorrow"/>
              </a:rPr>
              <a:t>Example:</a:t>
            </a:r>
            <a:endParaRPr/>
          </a:p>
          <a:p>
            <a:pPr indent="0" lvl="0" marL="0" rtl="0" algn="l">
              <a:lnSpc>
                <a:spcPct val="90000"/>
              </a:lnSpc>
              <a:spcBef>
                <a:spcPts val="0"/>
              </a:spcBef>
              <a:spcAft>
                <a:spcPts val="0"/>
              </a:spcAft>
              <a:buClr>
                <a:srgbClr val="333333"/>
              </a:buClr>
              <a:buSzPct val="100000"/>
              <a:buNone/>
            </a:pPr>
            <a:br>
              <a:rPr b="0" i="0" lang="en-GB" sz="4500">
                <a:solidFill>
                  <a:srgbClr val="333333"/>
                </a:solidFill>
                <a:latin typeface="Tomorrow"/>
                <a:ea typeface="Tomorrow"/>
                <a:cs typeface="Tomorrow"/>
                <a:sym typeface="Tomorrow"/>
              </a:rPr>
            </a:br>
            <a:endParaRPr b="0" i="0" sz="4500">
              <a:solidFill>
                <a:srgbClr val="333333"/>
              </a:solidFill>
              <a:latin typeface="Tomorrow"/>
              <a:ea typeface="Tomorrow"/>
              <a:cs typeface="Tomorrow"/>
              <a:sym typeface="Tomorrow"/>
            </a:endParaRPr>
          </a:p>
          <a:p>
            <a:pPr indent="0" lvl="0" marL="0" rtl="0" algn="l">
              <a:lnSpc>
                <a:spcPct val="90000"/>
              </a:lnSpc>
              <a:spcBef>
                <a:spcPts val="0"/>
              </a:spcBef>
              <a:spcAft>
                <a:spcPts val="0"/>
              </a:spcAft>
              <a:buClr>
                <a:srgbClr val="333333"/>
              </a:buClr>
              <a:buSzPct val="100000"/>
              <a:buNone/>
            </a:pPr>
            <a:r>
              <a:rPr b="0" i="0" lang="en-GB" sz="4500">
                <a:solidFill>
                  <a:srgbClr val="333333"/>
                </a:solidFill>
                <a:latin typeface="Tomorrow"/>
                <a:ea typeface="Tomorrow"/>
                <a:cs typeface="Tomorrow"/>
                <a:sym typeface="Tomorrow"/>
              </a:rPr>
              <a:t>for i in range(1,4,1):</a:t>
            </a:r>
            <a:br>
              <a:rPr b="0" i="0" lang="en-GB" sz="4500">
                <a:solidFill>
                  <a:srgbClr val="333333"/>
                </a:solidFill>
                <a:latin typeface="Tomorrow"/>
                <a:ea typeface="Tomorrow"/>
                <a:cs typeface="Tomorrow"/>
                <a:sym typeface="Tomorrow"/>
              </a:rPr>
            </a:br>
            <a:endParaRPr b="0" i="0" sz="4500">
              <a:solidFill>
                <a:srgbClr val="333333"/>
              </a:solidFill>
              <a:latin typeface="Tomorrow"/>
              <a:ea typeface="Tomorrow"/>
              <a:cs typeface="Tomorrow"/>
              <a:sym typeface="Tomorrow"/>
            </a:endParaRPr>
          </a:p>
          <a:p>
            <a:pPr indent="0" lvl="0" marL="0" rtl="0" algn="l">
              <a:lnSpc>
                <a:spcPct val="90000"/>
              </a:lnSpc>
              <a:spcBef>
                <a:spcPts val="0"/>
              </a:spcBef>
              <a:spcAft>
                <a:spcPts val="0"/>
              </a:spcAft>
              <a:buClr>
                <a:srgbClr val="333333"/>
              </a:buClr>
              <a:buSzPct val="100000"/>
              <a:buNone/>
            </a:pPr>
            <a:r>
              <a:rPr b="0" i="0" lang="en-GB" sz="4500">
                <a:solidFill>
                  <a:srgbClr val="333333"/>
                </a:solidFill>
                <a:latin typeface="Tomorrow"/>
                <a:ea typeface="Tomorrow"/>
                <a:cs typeface="Tomorrow"/>
                <a:sym typeface="Tomorrow"/>
              </a:rPr>
              <a:t>    </a:t>
            </a:r>
            <a:r>
              <a:rPr b="0" i="0" lang="en-GB" sz="4500">
                <a:solidFill>
                  <a:srgbClr val="FF0000"/>
                </a:solidFill>
                <a:latin typeface="Tomorrow"/>
                <a:ea typeface="Tomorrow"/>
                <a:cs typeface="Tomorrow"/>
                <a:sym typeface="Tomorrow"/>
              </a:rPr>
              <a:t>print(i,"=&gt;",end="")</a:t>
            </a:r>
            <a:endParaRPr>
              <a:solidFill>
                <a:srgbClr val="FF0000"/>
              </a:solidFill>
            </a:endParaRPr>
          </a:p>
          <a:p>
            <a:pPr indent="0" lvl="0" marL="0" rtl="0" algn="l">
              <a:lnSpc>
                <a:spcPct val="90000"/>
              </a:lnSpc>
              <a:spcBef>
                <a:spcPts val="0"/>
              </a:spcBef>
              <a:spcAft>
                <a:spcPts val="0"/>
              </a:spcAft>
              <a:buClr>
                <a:srgbClr val="333333"/>
              </a:buClr>
              <a:buSzPct val="100000"/>
              <a:buNone/>
            </a:pPr>
            <a:r>
              <a:rPr b="0" i="0" lang="en-GB" sz="4500">
                <a:solidFill>
                  <a:srgbClr val="FF0000"/>
                </a:solidFill>
                <a:latin typeface="Tomorrow"/>
                <a:ea typeface="Tomorrow"/>
                <a:cs typeface="Tomorrow"/>
                <a:sym typeface="Tomorrow"/>
              </a:rPr>
              <a:t>    </a:t>
            </a:r>
            <a:endParaRPr>
              <a:solidFill>
                <a:srgbClr val="FF0000"/>
              </a:solidFill>
            </a:endParaRPr>
          </a:p>
          <a:p>
            <a:pPr indent="0" lvl="0" marL="0" rtl="0" algn="l">
              <a:lnSpc>
                <a:spcPct val="90000"/>
              </a:lnSpc>
              <a:spcBef>
                <a:spcPts val="0"/>
              </a:spcBef>
              <a:spcAft>
                <a:spcPts val="0"/>
              </a:spcAft>
              <a:buClr>
                <a:srgbClr val="333333"/>
              </a:buClr>
              <a:buSzPct val="100000"/>
              <a:buNone/>
            </a:pPr>
            <a:r>
              <a:rPr b="0" i="0" lang="en-GB" sz="4500">
                <a:solidFill>
                  <a:srgbClr val="FF0000"/>
                </a:solidFill>
                <a:latin typeface="Tomorrow"/>
                <a:ea typeface="Tomorrow"/>
                <a:cs typeface="Tomorrow"/>
                <a:sym typeface="Tomorrow"/>
              </a:rPr>
              <a:t>    for j in range(1,5,1):</a:t>
            </a:r>
            <a:br>
              <a:rPr b="0" i="0" lang="en-GB" sz="4500">
                <a:solidFill>
                  <a:srgbClr val="FF0000"/>
                </a:solidFill>
                <a:latin typeface="Tomorrow"/>
                <a:ea typeface="Tomorrow"/>
                <a:cs typeface="Tomorrow"/>
                <a:sym typeface="Tomorrow"/>
              </a:rPr>
            </a:br>
            <a:endParaRPr b="0" i="0" sz="4500">
              <a:solidFill>
                <a:srgbClr val="FF0000"/>
              </a:solidFill>
              <a:latin typeface="Tomorrow"/>
              <a:ea typeface="Tomorrow"/>
              <a:cs typeface="Tomorrow"/>
              <a:sym typeface="Tomorrow"/>
            </a:endParaRPr>
          </a:p>
          <a:p>
            <a:pPr indent="0" lvl="0" marL="0" rtl="0" algn="l">
              <a:lnSpc>
                <a:spcPct val="90000"/>
              </a:lnSpc>
              <a:spcBef>
                <a:spcPts val="0"/>
              </a:spcBef>
              <a:spcAft>
                <a:spcPts val="0"/>
              </a:spcAft>
              <a:buClr>
                <a:srgbClr val="333333"/>
              </a:buClr>
              <a:buSzPct val="100000"/>
              <a:buNone/>
            </a:pPr>
            <a:r>
              <a:rPr b="0" i="0" lang="en-GB" sz="4500">
                <a:solidFill>
                  <a:srgbClr val="FF0000"/>
                </a:solidFill>
                <a:latin typeface="Tomorrow"/>
                <a:ea typeface="Tomorrow"/>
                <a:cs typeface="Tomorrow"/>
                <a:sym typeface="Tomorrow"/>
              </a:rPr>
              <a:t>         </a:t>
            </a:r>
            <a:r>
              <a:rPr b="0" i="0" lang="en-GB" sz="4500">
                <a:solidFill>
                  <a:srgbClr val="6C911C"/>
                </a:solidFill>
                <a:latin typeface="Tomorrow"/>
                <a:ea typeface="Tomorrow"/>
                <a:cs typeface="Tomorrow"/>
                <a:sym typeface="Tomorrow"/>
              </a:rPr>
              <a:t>print(j,end=" ")</a:t>
            </a:r>
            <a:endParaRPr>
              <a:solidFill>
                <a:srgbClr val="6C911C"/>
              </a:solidFill>
            </a:endParaRPr>
          </a:p>
          <a:p>
            <a:pPr indent="0" lvl="0" marL="0" rtl="0" algn="l">
              <a:lnSpc>
                <a:spcPct val="90000"/>
              </a:lnSpc>
              <a:spcBef>
                <a:spcPts val="0"/>
              </a:spcBef>
              <a:spcAft>
                <a:spcPts val="0"/>
              </a:spcAft>
              <a:buClr>
                <a:srgbClr val="333333"/>
              </a:buClr>
              <a:buSzPct val="100000"/>
              <a:buNone/>
            </a:pPr>
            <a:r>
              <a:t/>
            </a:r>
            <a:endParaRPr b="0" i="0" sz="4500">
              <a:solidFill>
                <a:srgbClr val="333333"/>
              </a:solidFill>
              <a:latin typeface="Tomorrow"/>
              <a:ea typeface="Tomorrow"/>
              <a:cs typeface="Tomorrow"/>
              <a:sym typeface="Tomorrow"/>
            </a:endParaRPr>
          </a:p>
          <a:p>
            <a:pPr indent="0" lvl="0" marL="0" rtl="0" algn="l">
              <a:lnSpc>
                <a:spcPct val="90000"/>
              </a:lnSpc>
              <a:spcBef>
                <a:spcPts val="0"/>
              </a:spcBef>
              <a:spcAft>
                <a:spcPts val="0"/>
              </a:spcAft>
              <a:buClr>
                <a:srgbClr val="333333"/>
              </a:buClr>
              <a:buSzPct val="100000"/>
              <a:buNone/>
            </a:pPr>
            <a:r>
              <a:rPr b="0" i="0" lang="en-GB" sz="4500">
                <a:solidFill>
                  <a:srgbClr val="333333"/>
                </a:solidFill>
                <a:latin typeface="Tomorrow"/>
                <a:ea typeface="Tomorrow"/>
                <a:cs typeface="Tomorrow"/>
                <a:sym typeface="Tomorrow"/>
              </a:rPr>
              <a:t> print()</a:t>
            </a:r>
            <a:endParaRPr/>
          </a:p>
          <a:p>
            <a:pPr indent="0" lvl="0" marL="13334" rtl="0" algn="l">
              <a:lnSpc>
                <a:spcPct val="90000"/>
              </a:lnSpc>
              <a:spcBef>
                <a:spcPts val="1000"/>
              </a:spcBef>
              <a:spcAft>
                <a:spcPts val="1600"/>
              </a:spcAft>
              <a:buClr>
                <a:schemeClr val="dk1"/>
              </a:buClr>
              <a:buSzPct val="164705"/>
              <a:buNone/>
            </a:pPr>
            <a:br>
              <a:rPr lang="en-GB"/>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50c9966c87_0_5"/>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Application of Python</a:t>
            </a:r>
            <a:endParaRPr/>
          </a:p>
        </p:txBody>
      </p:sp>
      <p:sp>
        <p:nvSpPr>
          <p:cNvPr id="172" name="Google Shape;172;g150c9966c87_0_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1600"/>
              </a:spcAft>
              <a:buSzPts val="1440"/>
              <a:buNone/>
            </a:pPr>
            <a:r>
              <a:t/>
            </a:r>
            <a:endParaRPr/>
          </a:p>
        </p:txBody>
      </p:sp>
      <p:pic>
        <p:nvPicPr>
          <p:cNvPr id="173" name="Google Shape;173;g150c9966c87_0_5"/>
          <p:cNvPicPr preferRelativeResize="0"/>
          <p:nvPr/>
        </p:nvPicPr>
        <p:blipFill rotWithShape="1">
          <a:blip r:embed="rId3">
            <a:alphaModFix/>
          </a:blip>
          <a:srcRect b="0" l="0" r="0" t="0"/>
          <a:stretch/>
        </p:blipFill>
        <p:spPr>
          <a:xfrm>
            <a:off x="3714750" y="1690823"/>
            <a:ext cx="4122921" cy="4114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9"/>
          <p:cNvSpPr txBox="1"/>
          <p:nvPr/>
        </p:nvSpPr>
        <p:spPr>
          <a:xfrm>
            <a:off x="975360" y="1280160"/>
            <a:ext cx="8255726" cy="35393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333333"/>
                </a:solidFill>
                <a:latin typeface="Tomorrow"/>
                <a:ea typeface="Tomorrow"/>
                <a:cs typeface="Tomorrow"/>
                <a:sym typeface="Tomorrow"/>
              </a:rPr>
              <a:t>In above example j loop is nested inside the i loop. i loop is called as the outer loop and j loop is called a inner loop. </a:t>
            </a:r>
            <a:br>
              <a:rPr b="0" i="0" lang="en-GB" sz="3200" u="none" cap="none" strike="noStrike">
                <a:solidFill>
                  <a:srgbClr val="333333"/>
                </a:solidFill>
                <a:latin typeface="Tomorrow"/>
                <a:ea typeface="Tomorrow"/>
                <a:cs typeface="Tomorrow"/>
                <a:sym typeface="Tomorrow"/>
              </a:rPr>
            </a:br>
            <a:endParaRPr b="0" i="0" sz="3200" u="none" cap="none" strike="noStrike">
              <a:solidFill>
                <a:srgbClr val="333333"/>
              </a:solidFill>
              <a:latin typeface="Tomorrow"/>
              <a:ea typeface="Tomorrow"/>
              <a:cs typeface="Tomorrow"/>
              <a:sym typeface="Tomorrow"/>
            </a:endParaRPr>
          </a:p>
          <a:p>
            <a:pPr indent="0" lvl="0" marL="0" marR="0" rtl="0" algn="l">
              <a:lnSpc>
                <a:spcPct val="100000"/>
              </a:lnSpc>
              <a:spcBef>
                <a:spcPts val="0"/>
              </a:spcBef>
              <a:spcAft>
                <a:spcPts val="0"/>
              </a:spcAft>
              <a:buClr>
                <a:srgbClr val="000000"/>
              </a:buClr>
              <a:buSzPts val="3200"/>
              <a:buFont typeface="Arial"/>
              <a:buNone/>
            </a:pPr>
            <a:r>
              <a:rPr b="0" i="0" lang="en-GB" sz="3200" u="none" cap="none" strike="noStrike">
                <a:solidFill>
                  <a:srgbClr val="333333"/>
                </a:solidFill>
                <a:latin typeface="Tomorrow"/>
                <a:ea typeface="Tomorrow"/>
                <a:cs typeface="Tomorrow"/>
                <a:sym typeface="Tomorrow"/>
              </a:rPr>
              <a:t>In execution, for a single iteration of outer loop, inner loop execute n times which depend upon the inner loop condition.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148a0abddc9_0_35"/>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GB"/>
              <a:t>Loop Control Statement</a:t>
            </a:r>
            <a:endParaRPr/>
          </a:p>
        </p:txBody>
      </p:sp>
      <p:sp>
        <p:nvSpPr>
          <p:cNvPr id="493" name="Google Shape;493;g148a0abddc9_0_3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040"/>
              <a:buNone/>
            </a:pPr>
            <a:r>
              <a:rPr b="1" lang="en-GB" sz="1300">
                <a:solidFill>
                  <a:srgbClr val="273239"/>
                </a:solidFill>
                <a:highlight>
                  <a:srgbClr val="FFFFFF"/>
                </a:highlight>
                <a:latin typeface="Arial"/>
                <a:ea typeface="Arial"/>
                <a:cs typeface="Arial"/>
                <a:sym typeface="Arial"/>
              </a:rPr>
              <a:t>Loop Control Statements:</a:t>
            </a:r>
            <a:r>
              <a:rPr lang="en-GB" sz="1300">
                <a:solidFill>
                  <a:srgbClr val="273239"/>
                </a:solidFill>
                <a:highlight>
                  <a:srgbClr val="FFFFFF"/>
                </a:highlight>
                <a:latin typeface="Arial"/>
                <a:ea typeface="Arial"/>
                <a:cs typeface="Arial"/>
                <a:sym typeface="Arial"/>
              </a:rPr>
              <a:t> Loop control statements change execution from their normal sequence. When execution leaves a scope, all automatic objects that were created in that scope are destroyed. Python supports the following control statements. </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800"/>
              </a:spcBef>
              <a:spcAft>
                <a:spcPts val="0"/>
              </a:spcAft>
              <a:buClr>
                <a:srgbClr val="273239"/>
              </a:buClr>
              <a:buSzPts val="1300"/>
              <a:buFont typeface="Arial"/>
              <a:buChar char="●"/>
            </a:pPr>
            <a:r>
              <a:rPr b="1" lang="en-GB" sz="1300">
                <a:solidFill>
                  <a:srgbClr val="273239"/>
                </a:solidFill>
                <a:highlight>
                  <a:srgbClr val="FFFFFF"/>
                </a:highlight>
                <a:latin typeface="Arial"/>
                <a:ea typeface="Arial"/>
                <a:cs typeface="Arial"/>
                <a:sym typeface="Arial"/>
              </a:rPr>
              <a:t>Continue Statement: </a:t>
            </a:r>
            <a:r>
              <a:rPr lang="en-GB" sz="1300">
                <a:solidFill>
                  <a:srgbClr val="273239"/>
                </a:solidFill>
                <a:highlight>
                  <a:srgbClr val="FFFFFF"/>
                </a:highlight>
                <a:latin typeface="Arial"/>
                <a:ea typeface="Arial"/>
                <a:cs typeface="Arial"/>
                <a:sym typeface="Arial"/>
              </a:rPr>
              <a:t>It returns the control to the beginning of the loop.</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0"/>
              </a:spcAft>
              <a:buSzPts val="880"/>
              <a:buNone/>
            </a:pPr>
            <a:r>
              <a:rPr lang="en-GB" sz="1100">
                <a:solidFill>
                  <a:srgbClr val="273239"/>
                </a:solidFill>
                <a:highlight>
                  <a:srgbClr val="FFFFFF"/>
                </a:highlight>
                <a:latin typeface="Courier New"/>
                <a:ea typeface="Courier New"/>
                <a:cs typeface="Courier New"/>
                <a:sym typeface="Courier New"/>
              </a:rPr>
              <a:t>for letter in 'geeksforgeeks':</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880"/>
              <a:buNone/>
            </a:pPr>
            <a:r>
              <a:rPr lang="en-GB" sz="1100">
                <a:solidFill>
                  <a:srgbClr val="273239"/>
                </a:solidFill>
                <a:highlight>
                  <a:srgbClr val="FFFFFF"/>
                </a:highlight>
                <a:latin typeface="Courier New"/>
                <a:ea typeface="Courier New"/>
                <a:cs typeface="Courier New"/>
                <a:sym typeface="Courier New"/>
              </a:rPr>
              <a:t>    if letter == 'e' or letter == 's':</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880"/>
              <a:buNone/>
            </a:pPr>
            <a:r>
              <a:rPr lang="en-GB" sz="1100">
                <a:solidFill>
                  <a:srgbClr val="273239"/>
                </a:solidFill>
                <a:highlight>
                  <a:srgbClr val="FFFFFF"/>
                </a:highlight>
                <a:latin typeface="Courier New"/>
                <a:ea typeface="Courier New"/>
                <a:cs typeface="Courier New"/>
                <a:sym typeface="Courier New"/>
              </a:rPr>
              <a:t>         continue</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880"/>
              <a:buNone/>
            </a:pPr>
            <a:r>
              <a:rPr lang="en-GB" sz="1100">
                <a:solidFill>
                  <a:srgbClr val="273239"/>
                </a:solidFill>
                <a:highlight>
                  <a:srgbClr val="FFFFFF"/>
                </a:highlight>
                <a:latin typeface="Courier New"/>
                <a:ea typeface="Courier New"/>
                <a:cs typeface="Courier New"/>
                <a:sym typeface="Courier New"/>
              </a:rPr>
              <a:t>    print ('Current Letter :', letter)</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0"/>
              </a:spcAft>
              <a:buSzPts val="880"/>
              <a:buNone/>
            </a:pPr>
            <a:r>
              <a:rPr lang="en-GB" sz="1100">
                <a:solidFill>
                  <a:srgbClr val="273239"/>
                </a:solidFill>
                <a:highlight>
                  <a:srgbClr val="FFFFFF"/>
                </a:highlight>
                <a:latin typeface="Courier New"/>
                <a:ea typeface="Courier New"/>
                <a:cs typeface="Courier New"/>
                <a:sym typeface="Courier New"/>
              </a:rPr>
              <a:t>    var = 10</a:t>
            </a:r>
            <a:endParaRPr sz="1100">
              <a:solidFill>
                <a:srgbClr val="273239"/>
              </a:solidFill>
              <a:highlight>
                <a:srgbClr val="FFFFFF"/>
              </a:highlight>
              <a:latin typeface="Courier New"/>
              <a:ea typeface="Courier New"/>
              <a:cs typeface="Courier New"/>
              <a:sym typeface="Courier New"/>
            </a:endParaRPr>
          </a:p>
          <a:p>
            <a:pPr indent="0" lvl="0" marL="0" rtl="0" algn="l">
              <a:spcBef>
                <a:spcPts val="1600"/>
              </a:spcBef>
              <a:spcAft>
                <a:spcPts val="1600"/>
              </a:spcAft>
              <a:buSzPts val="1440"/>
              <a:buNone/>
            </a:pPr>
            <a:r>
              <a:t/>
            </a:r>
            <a:endParaRPr/>
          </a:p>
        </p:txBody>
      </p:sp>
      <p:sp>
        <p:nvSpPr>
          <p:cNvPr id="494" name="Google Shape;494;g148a0abddc9_0_35"/>
          <p:cNvSpPr txBox="1"/>
          <p:nvPr/>
        </p:nvSpPr>
        <p:spPr>
          <a:xfrm>
            <a:off x="5531975" y="3864847"/>
            <a:ext cx="30000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73239"/>
                </a:solidFill>
                <a:latin typeface="Courier New"/>
                <a:ea typeface="Courier New"/>
                <a:cs typeface="Courier New"/>
                <a:sym typeface="Courier New"/>
              </a:rPr>
              <a:t>Current Letter : g</a:t>
            </a:r>
            <a:endParaRPr b="0" i="0" sz="1200" u="none" cap="none" strike="noStrike">
              <a:solidFill>
                <a:srgbClr val="27323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73239"/>
                </a:solidFill>
                <a:latin typeface="Courier New"/>
                <a:ea typeface="Courier New"/>
                <a:cs typeface="Courier New"/>
                <a:sym typeface="Courier New"/>
              </a:rPr>
              <a:t>Current Letter : k</a:t>
            </a:r>
            <a:endParaRPr b="0" i="0" sz="1200" u="none" cap="none" strike="noStrike">
              <a:solidFill>
                <a:srgbClr val="27323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73239"/>
                </a:solidFill>
                <a:latin typeface="Courier New"/>
                <a:ea typeface="Courier New"/>
                <a:cs typeface="Courier New"/>
                <a:sym typeface="Courier New"/>
              </a:rPr>
              <a:t>Current Letter : f</a:t>
            </a:r>
            <a:endParaRPr b="0" i="0" sz="1200" u="none" cap="none" strike="noStrike">
              <a:solidFill>
                <a:srgbClr val="27323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73239"/>
                </a:solidFill>
                <a:latin typeface="Courier New"/>
                <a:ea typeface="Courier New"/>
                <a:cs typeface="Courier New"/>
                <a:sym typeface="Courier New"/>
              </a:rPr>
              <a:t>Current Letter : o</a:t>
            </a:r>
            <a:endParaRPr b="0" i="0" sz="1200" u="none" cap="none" strike="noStrike">
              <a:solidFill>
                <a:srgbClr val="27323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73239"/>
                </a:solidFill>
                <a:latin typeface="Courier New"/>
                <a:ea typeface="Courier New"/>
                <a:cs typeface="Courier New"/>
                <a:sym typeface="Courier New"/>
              </a:rPr>
              <a:t>Current Letter : r</a:t>
            </a:r>
            <a:endParaRPr b="0" i="0" sz="1200" u="none" cap="none" strike="noStrike">
              <a:solidFill>
                <a:srgbClr val="273239"/>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73239"/>
                </a:solidFill>
                <a:latin typeface="Courier New"/>
                <a:ea typeface="Courier New"/>
                <a:cs typeface="Courier New"/>
                <a:sym typeface="Courier New"/>
              </a:rPr>
              <a:t>Current Letter : g</a:t>
            </a:r>
            <a:endParaRPr b="0" i="0" sz="1200" u="none" cap="none" strike="noStrike">
              <a:solidFill>
                <a:srgbClr val="273239"/>
              </a:solidFill>
              <a:latin typeface="Courier New"/>
              <a:ea typeface="Courier New"/>
              <a:cs typeface="Courier New"/>
              <a:sym typeface="Courier New"/>
            </a:endParaRPr>
          </a:p>
          <a:p>
            <a:pPr indent="0" lvl="0" marL="190500" marR="190500" rtl="0" algn="l">
              <a:lnSpc>
                <a:spcPct val="115000"/>
              </a:lnSpc>
              <a:spcBef>
                <a:spcPts val="0"/>
              </a:spcBef>
              <a:spcAft>
                <a:spcPts val="800"/>
              </a:spcAft>
              <a:buClr>
                <a:srgbClr val="000000"/>
              </a:buClr>
              <a:buSzPts val="1200"/>
              <a:buFont typeface="Arial"/>
              <a:buNone/>
            </a:pPr>
            <a:r>
              <a:rPr b="0" i="0" lang="en-GB" sz="1200" u="none" cap="none" strike="noStrike">
                <a:solidFill>
                  <a:srgbClr val="273239"/>
                </a:solidFill>
                <a:latin typeface="Courier New"/>
                <a:ea typeface="Courier New"/>
                <a:cs typeface="Courier New"/>
                <a:sym typeface="Courier New"/>
              </a:rPr>
              <a:t>Current Letter : k</a:t>
            </a:r>
            <a:endParaRPr b="0" i="0" sz="1200" u="none" cap="none" strike="noStrike">
              <a:solidFill>
                <a:srgbClr val="273239"/>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0"/>
          <p:cNvSpPr txBox="1"/>
          <p:nvPr>
            <p:ph idx="1" type="body"/>
          </p:nvPr>
        </p:nvSpPr>
        <p:spPr>
          <a:xfrm>
            <a:off x="863600" y="477520"/>
            <a:ext cx="10490200" cy="56994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Break-&gt;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Break is used to exit the loop before the condition of the loop turns false.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It prematurely terminates the loop often using a base condition using if.</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GB"/>
              <a:t>break is utmost important to exit the otherwise never-ending infinite loop.</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1600"/>
              </a:spcAft>
              <a:buClr>
                <a:schemeClr val="dk1"/>
              </a:buClr>
              <a:buSzPts val="2800"/>
              <a:buNone/>
            </a:pPr>
            <a:r>
              <a:rPr lang="en-GB"/>
              <a:t>The else part is not executed if the loop exits with break</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148a0abddc9_0_30"/>
          <p:cNvSpPr txBox="1"/>
          <p:nvPr>
            <p:ph idx="1" type="body"/>
          </p:nvPr>
        </p:nvSpPr>
        <p:spPr>
          <a:xfrm>
            <a:off x="838200" y="607425"/>
            <a:ext cx="10515600" cy="5569500"/>
          </a:xfrm>
          <a:prstGeom prst="rect">
            <a:avLst/>
          </a:prstGeom>
          <a:noFill/>
          <a:ln>
            <a:noFill/>
          </a:ln>
        </p:spPr>
        <p:txBody>
          <a:bodyPr anchorCtr="0" anchor="t" bIns="45700" lIns="91425" spcFirstLastPara="1" rIns="91425" wrap="square" tIns="45700">
            <a:normAutofit/>
          </a:bodyPr>
          <a:lstStyle/>
          <a:p>
            <a:pPr indent="0" lvl="0" marL="374650" rtl="0" algn="l">
              <a:lnSpc>
                <a:spcPct val="158000"/>
              </a:lnSpc>
              <a:spcBef>
                <a:spcPts val="0"/>
              </a:spcBef>
              <a:spcAft>
                <a:spcPts val="0"/>
              </a:spcAft>
              <a:buClr>
                <a:srgbClr val="273239"/>
              </a:buClr>
              <a:buSzPts val="1300"/>
              <a:buNone/>
            </a:pPr>
            <a:r>
              <a:rPr b="1" lang="en-GB" sz="1300">
                <a:solidFill>
                  <a:srgbClr val="273239"/>
                </a:solidFill>
                <a:highlight>
                  <a:srgbClr val="FFFFFF"/>
                </a:highlight>
                <a:latin typeface="Arial"/>
                <a:ea typeface="Arial"/>
                <a:cs typeface="Arial"/>
                <a:sym typeface="Arial"/>
              </a:rPr>
              <a:t>Break Statement:</a:t>
            </a:r>
            <a:r>
              <a:rPr lang="en-GB" sz="1300">
                <a:solidFill>
                  <a:srgbClr val="273239"/>
                </a:solidFill>
                <a:highlight>
                  <a:srgbClr val="FFFFFF"/>
                </a:highlight>
                <a:latin typeface="Arial"/>
                <a:ea typeface="Arial"/>
                <a:cs typeface="Arial"/>
                <a:sym typeface="Arial"/>
              </a:rPr>
              <a:t> It brings control out of the loop</a:t>
            </a:r>
            <a:endParaRPr sz="1300">
              <a:solidFill>
                <a:srgbClr val="273239"/>
              </a:solidFill>
              <a:highlight>
                <a:srgbClr val="FFFFFF"/>
              </a:highlight>
              <a:latin typeface="Arial"/>
              <a:ea typeface="Arial"/>
              <a:cs typeface="Arial"/>
              <a:sym typeface="Arial"/>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for letter in 'geeksforgeeks':</a:t>
            </a:r>
            <a:endParaRPr sz="1100">
              <a:solidFill>
                <a:srgbClr val="273239"/>
              </a:solidFill>
              <a:highlight>
                <a:srgbClr val="FFFFFF"/>
              </a:highlight>
              <a:latin typeface="Courier New"/>
              <a:ea typeface="Courier New"/>
              <a:cs typeface="Courier New"/>
              <a:sym typeface="Courier New"/>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    # break the loop as soon it sees 'e'</a:t>
            </a:r>
            <a:endParaRPr sz="1100">
              <a:solidFill>
                <a:srgbClr val="273239"/>
              </a:solidFill>
              <a:highlight>
                <a:srgbClr val="FFFFFF"/>
              </a:highlight>
              <a:latin typeface="Courier New"/>
              <a:ea typeface="Courier New"/>
              <a:cs typeface="Courier New"/>
              <a:sym typeface="Courier New"/>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    # or 's'</a:t>
            </a:r>
            <a:endParaRPr sz="1100">
              <a:solidFill>
                <a:srgbClr val="273239"/>
              </a:solidFill>
              <a:highlight>
                <a:srgbClr val="FFFFFF"/>
              </a:highlight>
              <a:latin typeface="Courier New"/>
              <a:ea typeface="Courier New"/>
              <a:cs typeface="Courier New"/>
              <a:sym typeface="Courier New"/>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    if letter == 'e' or letter == 's':</a:t>
            </a:r>
            <a:endParaRPr sz="1100">
              <a:solidFill>
                <a:srgbClr val="273239"/>
              </a:solidFill>
              <a:highlight>
                <a:srgbClr val="FFFFFF"/>
              </a:highlight>
              <a:latin typeface="Courier New"/>
              <a:ea typeface="Courier New"/>
              <a:cs typeface="Courier New"/>
              <a:sym typeface="Courier New"/>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         break</a:t>
            </a:r>
            <a:endParaRPr sz="1100">
              <a:solidFill>
                <a:srgbClr val="273239"/>
              </a:solidFill>
              <a:highlight>
                <a:srgbClr val="FFFFFF"/>
              </a:highlight>
              <a:latin typeface="Courier New"/>
              <a:ea typeface="Courier New"/>
              <a:cs typeface="Courier New"/>
              <a:sym typeface="Courier New"/>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print 'Current Letter :', letter</a:t>
            </a:r>
            <a:endParaRPr sz="1300">
              <a:solidFill>
                <a:srgbClr val="273239"/>
              </a:solidFill>
              <a:highlight>
                <a:srgbClr val="FFFFFF"/>
              </a:highlight>
              <a:latin typeface="Arial"/>
              <a:ea typeface="Arial"/>
              <a:cs typeface="Arial"/>
              <a:sym typeface="Arial"/>
            </a:endParaRPr>
          </a:p>
          <a:p>
            <a:pPr indent="0" lvl="0" marL="0" rtl="0" algn="l">
              <a:lnSpc>
                <a:spcPct val="158000"/>
              </a:lnSpc>
              <a:spcBef>
                <a:spcPts val="3600"/>
              </a:spcBef>
              <a:spcAft>
                <a:spcPts val="0"/>
              </a:spcAft>
              <a:buSzPts val="1040"/>
              <a:buNone/>
            </a:pPr>
            <a:r>
              <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600"/>
              </a:spcAft>
              <a:buSzPts val="144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1"/>
          <p:cNvSpPr txBox="1"/>
          <p:nvPr>
            <p:ph idx="1" type="body"/>
          </p:nvPr>
        </p:nvSpPr>
        <p:spPr>
          <a:xfrm>
            <a:off x="762000" y="1127760"/>
            <a:ext cx="10591800" cy="50492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GB"/>
              <a:t>#Program to demonstrate the use of break statement in loop</a:t>
            </a:r>
            <a:endParaRPr/>
          </a:p>
          <a:p>
            <a:pPr indent="0" lvl="0" marL="0" rtl="0" algn="l">
              <a:lnSpc>
                <a:spcPct val="90000"/>
              </a:lnSpc>
              <a:spcBef>
                <a:spcPts val="1000"/>
              </a:spcBef>
              <a:spcAft>
                <a:spcPts val="0"/>
              </a:spcAft>
              <a:buClr>
                <a:schemeClr val="dk1"/>
              </a:buClr>
              <a:buSzPts val="2800"/>
              <a:buNone/>
            </a:pPr>
            <a:r>
              <a:rPr lang="en-GB"/>
              <a:t>num = 0</a:t>
            </a:r>
            <a:endParaRPr/>
          </a:p>
          <a:p>
            <a:pPr indent="0" lvl="0" marL="0" rtl="0" algn="l">
              <a:lnSpc>
                <a:spcPct val="90000"/>
              </a:lnSpc>
              <a:spcBef>
                <a:spcPts val="1000"/>
              </a:spcBef>
              <a:spcAft>
                <a:spcPts val="0"/>
              </a:spcAft>
              <a:buClr>
                <a:schemeClr val="dk1"/>
              </a:buClr>
              <a:buSzPts val="2800"/>
              <a:buNone/>
            </a:pPr>
            <a:r>
              <a:rPr lang="en-GB"/>
              <a:t>for num in range(10):</a:t>
            </a:r>
            <a:endParaRPr/>
          </a:p>
          <a:p>
            <a:pPr indent="0" lvl="0" marL="0" rtl="0" algn="l">
              <a:lnSpc>
                <a:spcPct val="90000"/>
              </a:lnSpc>
              <a:spcBef>
                <a:spcPts val="1000"/>
              </a:spcBef>
              <a:spcAft>
                <a:spcPts val="0"/>
              </a:spcAft>
              <a:buClr>
                <a:schemeClr val="dk1"/>
              </a:buClr>
              <a:buSzPts val="2800"/>
              <a:buNone/>
            </a:pPr>
            <a:r>
              <a:rPr lang="en-GB"/>
              <a:t> </a:t>
            </a:r>
            <a:r>
              <a:rPr lang="en-GB">
                <a:solidFill>
                  <a:srgbClr val="FF0000"/>
                </a:solidFill>
              </a:rPr>
              <a:t>num = num + 1</a:t>
            </a:r>
            <a:endParaRPr>
              <a:solidFill>
                <a:srgbClr val="FF0000"/>
              </a:solidFill>
            </a:endParaRPr>
          </a:p>
          <a:p>
            <a:pPr indent="0" lvl="0" marL="0" rtl="0" algn="l">
              <a:lnSpc>
                <a:spcPct val="90000"/>
              </a:lnSpc>
              <a:spcBef>
                <a:spcPts val="1000"/>
              </a:spcBef>
              <a:spcAft>
                <a:spcPts val="0"/>
              </a:spcAft>
              <a:buClr>
                <a:schemeClr val="dk1"/>
              </a:buClr>
              <a:buSzPts val="2800"/>
              <a:buNone/>
            </a:pPr>
            <a:r>
              <a:rPr lang="en-GB">
                <a:solidFill>
                  <a:srgbClr val="FF0000"/>
                </a:solidFill>
              </a:rPr>
              <a:t> if num == 8:</a:t>
            </a:r>
            <a:endParaRPr>
              <a:solidFill>
                <a:srgbClr val="FF0000"/>
              </a:solidFill>
            </a:endParaRPr>
          </a:p>
          <a:p>
            <a:pPr indent="0" lvl="0" marL="0" rtl="0" algn="l">
              <a:lnSpc>
                <a:spcPct val="90000"/>
              </a:lnSpc>
              <a:spcBef>
                <a:spcPts val="1000"/>
              </a:spcBef>
              <a:spcAft>
                <a:spcPts val="0"/>
              </a:spcAft>
              <a:buClr>
                <a:schemeClr val="dk1"/>
              </a:buClr>
              <a:buSzPts val="2800"/>
              <a:buNone/>
            </a:pPr>
            <a:r>
              <a:rPr lang="en-GB">
                <a:solidFill>
                  <a:srgbClr val="FF0000"/>
                </a:solidFill>
              </a:rPr>
              <a:t> </a:t>
            </a:r>
            <a:r>
              <a:rPr lang="en-GB">
                <a:solidFill>
                  <a:srgbClr val="6C911C"/>
                </a:solidFill>
              </a:rPr>
              <a:t>break</a:t>
            </a:r>
            <a:endParaRPr>
              <a:solidFill>
                <a:srgbClr val="6C911C"/>
              </a:solidFill>
            </a:endParaRPr>
          </a:p>
          <a:p>
            <a:pPr indent="0" lvl="0" marL="0" rtl="0" algn="l">
              <a:lnSpc>
                <a:spcPct val="90000"/>
              </a:lnSpc>
              <a:spcBef>
                <a:spcPts val="1000"/>
              </a:spcBef>
              <a:spcAft>
                <a:spcPts val="0"/>
              </a:spcAft>
              <a:buClr>
                <a:schemeClr val="dk1"/>
              </a:buClr>
              <a:buSzPts val="2800"/>
              <a:buNone/>
            </a:pPr>
            <a:r>
              <a:rPr lang="en-GB">
                <a:solidFill>
                  <a:srgbClr val="FF0000"/>
                </a:solidFill>
              </a:rPr>
              <a:t> print('Num has value ' + str(num))</a:t>
            </a:r>
            <a:endParaRPr>
              <a:solidFill>
                <a:srgbClr val="FF0000"/>
              </a:solidFill>
            </a:endParaRPr>
          </a:p>
          <a:p>
            <a:pPr indent="0" lvl="0" marL="0" rtl="0" algn="l">
              <a:lnSpc>
                <a:spcPct val="90000"/>
              </a:lnSpc>
              <a:spcBef>
                <a:spcPts val="1000"/>
              </a:spcBef>
              <a:spcAft>
                <a:spcPts val="1600"/>
              </a:spcAft>
              <a:buClr>
                <a:schemeClr val="dk1"/>
              </a:buClr>
              <a:buSzPts val="2800"/>
              <a:buNone/>
            </a:pPr>
            <a:r>
              <a:rPr lang="en-GB"/>
              <a:t>print('Encountered break!! Out of loop')</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48a0abddc9_0_5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374650" rtl="0" algn="l">
              <a:lnSpc>
                <a:spcPct val="158000"/>
              </a:lnSpc>
              <a:spcBef>
                <a:spcPts val="0"/>
              </a:spcBef>
              <a:spcAft>
                <a:spcPts val="0"/>
              </a:spcAft>
              <a:buClr>
                <a:srgbClr val="273239"/>
              </a:buClr>
              <a:buSzPts val="1300"/>
              <a:buNone/>
            </a:pPr>
            <a:r>
              <a:rPr b="1" lang="en-GB" sz="1300">
                <a:solidFill>
                  <a:srgbClr val="273239"/>
                </a:solidFill>
                <a:highlight>
                  <a:srgbClr val="FFFFFF"/>
                </a:highlight>
                <a:latin typeface="Arial"/>
                <a:ea typeface="Arial"/>
                <a:cs typeface="Arial"/>
                <a:sym typeface="Arial"/>
              </a:rPr>
              <a:t>Pass Statement: </a:t>
            </a:r>
            <a:r>
              <a:rPr lang="en-GB" sz="1300">
                <a:solidFill>
                  <a:srgbClr val="273239"/>
                </a:solidFill>
                <a:highlight>
                  <a:srgbClr val="FFFFFF"/>
                </a:highlight>
                <a:latin typeface="Arial"/>
                <a:ea typeface="Arial"/>
                <a:cs typeface="Arial"/>
                <a:sym typeface="Arial"/>
              </a:rPr>
              <a:t>We use pass statement to write empty loops. Pass is also used for empty control statements, functions and classes.</a:t>
            </a:r>
            <a:endParaRPr sz="1300">
              <a:solidFill>
                <a:srgbClr val="273239"/>
              </a:solidFill>
              <a:highlight>
                <a:srgbClr val="FFFFFF"/>
              </a:highlight>
              <a:latin typeface="Arial"/>
              <a:ea typeface="Arial"/>
              <a:cs typeface="Arial"/>
              <a:sym typeface="Arial"/>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 An empty loop</a:t>
            </a:r>
            <a:endParaRPr sz="1100">
              <a:solidFill>
                <a:srgbClr val="273239"/>
              </a:solidFill>
              <a:highlight>
                <a:srgbClr val="FFFFFF"/>
              </a:highlight>
              <a:latin typeface="Courier New"/>
              <a:ea typeface="Courier New"/>
              <a:cs typeface="Courier New"/>
              <a:sym typeface="Courier New"/>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for letter in 'geeksforgeeks':</a:t>
            </a:r>
            <a:endParaRPr sz="1100">
              <a:solidFill>
                <a:srgbClr val="273239"/>
              </a:solidFill>
              <a:highlight>
                <a:srgbClr val="FFFFFF"/>
              </a:highlight>
              <a:latin typeface="Courier New"/>
              <a:ea typeface="Courier New"/>
              <a:cs typeface="Courier New"/>
              <a:sym typeface="Courier New"/>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    </a:t>
            </a:r>
            <a:r>
              <a:rPr lang="en-GB" sz="1100">
                <a:solidFill>
                  <a:srgbClr val="6C911C"/>
                </a:solidFill>
                <a:highlight>
                  <a:srgbClr val="FFFFFF"/>
                </a:highlight>
                <a:latin typeface="Courier New"/>
                <a:ea typeface="Courier New"/>
                <a:cs typeface="Courier New"/>
                <a:sym typeface="Courier New"/>
              </a:rPr>
              <a:t>pass</a:t>
            </a:r>
            <a:endParaRPr sz="1100">
              <a:solidFill>
                <a:srgbClr val="6C911C"/>
              </a:solidFill>
              <a:highlight>
                <a:srgbClr val="FFFFFF"/>
              </a:highlight>
              <a:latin typeface="Courier New"/>
              <a:ea typeface="Courier New"/>
              <a:cs typeface="Courier New"/>
              <a:sym typeface="Courier New"/>
            </a:endParaRPr>
          </a:p>
          <a:p>
            <a:pPr indent="0" lvl="0" marL="374650" rtl="0" algn="l">
              <a:lnSpc>
                <a:spcPct val="158000"/>
              </a:lnSpc>
              <a:spcBef>
                <a:spcPts val="0"/>
              </a:spcBef>
              <a:spcAft>
                <a:spcPts val="0"/>
              </a:spcAft>
              <a:buClr>
                <a:srgbClr val="273239"/>
              </a:buClr>
              <a:buSzPts val="1300"/>
              <a:buNone/>
            </a:pPr>
            <a:r>
              <a:rPr lang="en-GB" sz="1100">
                <a:solidFill>
                  <a:srgbClr val="273239"/>
                </a:solidFill>
                <a:highlight>
                  <a:srgbClr val="FFFFFF"/>
                </a:highlight>
                <a:latin typeface="Courier New"/>
                <a:ea typeface="Courier New"/>
                <a:cs typeface="Courier New"/>
                <a:sym typeface="Courier New"/>
              </a:rPr>
              <a:t>print 'Last Letter :', letter</a:t>
            </a:r>
            <a:endParaRPr sz="1100">
              <a:solidFill>
                <a:srgbClr val="273239"/>
              </a:solidFill>
              <a:highlight>
                <a:srgbClr val="FFFFFF"/>
              </a:highlight>
              <a:latin typeface="Courier New"/>
              <a:ea typeface="Courier New"/>
              <a:cs typeface="Courier New"/>
              <a:sym typeface="Courier New"/>
            </a:endParaRPr>
          </a:p>
          <a:p>
            <a:pPr indent="0" lvl="0" marL="457200" rtl="0" algn="l">
              <a:lnSpc>
                <a:spcPct val="158000"/>
              </a:lnSpc>
              <a:spcBef>
                <a:spcPts val="3600"/>
              </a:spcBef>
              <a:spcAft>
                <a:spcPts val="0"/>
              </a:spcAft>
              <a:buSzPts val="1040"/>
              <a:buNone/>
            </a:pPr>
            <a:r>
              <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600"/>
              </a:spcAft>
              <a:buSzPts val="144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148a0abddc9_0_59"/>
          <p:cNvSpPr txBox="1"/>
          <p:nvPr>
            <p:ph idx="1" type="body"/>
          </p:nvPr>
        </p:nvSpPr>
        <p:spPr>
          <a:xfrm>
            <a:off x="838200" y="246925"/>
            <a:ext cx="10515600" cy="5929800"/>
          </a:xfrm>
          <a:prstGeom prst="rect">
            <a:avLst/>
          </a:prstGeom>
          <a:noFill/>
          <a:ln>
            <a:noFill/>
          </a:ln>
        </p:spPr>
        <p:txBody>
          <a:bodyPr anchorCtr="0" anchor="t" bIns="45700" lIns="91425" spcFirstLastPara="1" rIns="91425" wrap="square" tIns="45700">
            <a:noAutofit/>
          </a:bodyPr>
          <a:lstStyle/>
          <a:p>
            <a:pPr indent="-304800" lvl="0" marL="457200" marR="190500" rtl="0" algn="l">
              <a:lnSpc>
                <a:spcPct val="115000"/>
              </a:lnSpc>
              <a:spcBef>
                <a:spcPts val="0"/>
              </a:spcBef>
              <a:spcAft>
                <a:spcPts val="0"/>
              </a:spcAft>
              <a:buClr>
                <a:srgbClr val="A52A2A"/>
              </a:buClr>
              <a:buSzPts val="1200"/>
              <a:buFont typeface="Arial"/>
              <a:buAutoNum type="arabicParenR"/>
            </a:pPr>
            <a:r>
              <a:rPr lang="en-GB" sz="1200">
                <a:solidFill>
                  <a:srgbClr val="A52A2A"/>
                </a:solidFill>
                <a:latin typeface="Arial"/>
                <a:ea typeface="Arial"/>
                <a:cs typeface="Arial"/>
                <a:sym typeface="Arial"/>
              </a:rPr>
              <a:t>Write a program to print first 10 even numbers in reverse order.</a:t>
            </a:r>
            <a:endParaRPr sz="1200">
              <a:solidFill>
                <a:srgbClr val="A52A2A"/>
              </a:solidFill>
              <a:latin typeface="Arial"/>
              <a:ea typeface="Arial"/>
              <a:cs typeface="Arial"/>
              <a:sym typeface="Arial"/>
            </a:endParaRPr>
          </a:p>
          <a:p>
            <a:pPr indent="-304800" lvl="0" marL="457200" marR="190500" rtl="0" algn="l">
              <a:lnSpc>
                <a:spcPct val="115000"/>
              </a:lnSpc>
              <a:spcBef>
                <a:spcPts val="0"/>
              </a:spcBef>
              <a:spcAft>
                <a:spcPts val="0"/>
              </a:spcAft>
              <a:buClr>
                <a:srgbClr val="A52A2A"/>
              </a:buClr>
              <a:buSzPts val="1200"/>
              <a:buFont typeface="Arial"/>
              <a:buAutoNum type="arabicParenR"/>
            </a:pPr>
            <a:r>
              <a:rPr lang="en-GB" sz="1200">
                <a:solidFill>
                  <a:srgbClr val="A52A2A"/>
                </a:solidFill>
                <a:latin typeface="Arial"/>
                <a:ea typeface="Arial"/>
                <a:cs typeface="Arial"/>
                <a:sym typeface="Arial"/>
              </a:rPr>
              <a:t>Write a program to display product of the digits of a number accepted from the user.</a:t>
            </a:r>
            <a:endParaRPr sz="1200">
              <a:solidFill>
                <a:srgbClr val="A52A2A"/>
              </a:solidFill>
              <a:latin typeface="Arial"/>
              <a:ea typeface="Arial"/>
              <a:cs typeface="Arial"/>
              <a:sym typeface="Arial"/>
            </a:endParaRPr>
          </a:p>
          <a:p>
            <a:pPr indent="-304800" lvl="0" marL="457200" marR="190500" rtl="0" algn="l">
              <a:lnSpc>
                <a:spcPct val="115000"/>
              </a:lnSpc>
              <a:spcBef>
                <a:spcPts val="0"/>
              </a:spcBef>
              <a:spcAft>
                <a:spcPts val="0"/>
              </a:spcAft>
              <a:buClr>
                <a:srgbClr val="A52A2A"/>
              </a:buClr>
              <a:buSzPts val="1200"/>
              <a:buFont typeface="Arial"/>
              <a:buAutoNum type="arabicParenR"/>
            </a:pPr>
            <a:r>
              <a:rPr lang="en-GB" sz="1200">
                <a:solidFill>
                  <a:srgbClr val="A52A2A"/>
                </a:solidFill>
                <a:highlight>
                  <a:srgbClr val="FFFFFF"/>
                </a:highlight>
                <a:latin typeface="Arial"/>
                <a:ea typeface="Arial"/>
                <a:cs typeface="Arial"/>
                <a:sym typeface="Arial"/>
              </a:rPr>
              <a:t>Print multiplication table of 24</a:t>
            </a:r>
            <a:endParaRPr sz="1200">
              <a:solidFill>
                <a:srgbClr val="A52A2A"/>
              </a:solidFill>
              <a:highlight>
                <a:srgbClr val="FFFFFF"/>
              </a:highlight>
              <a:latin typeface="Arial"/>
              <a:ea typeface="Arial"/>
              <a:cs typeface="Arial"/>
              <a:sym typeface="Arial"/>
            </a:endParaRPr>
          </a:p>
          <a:p>
            <a:pPr indent="-304800" lvl="0" marL="457200" marR="190500" rtl="0" algn="l">
              <a:lnSpc>
                <a:spcPct val="115000"/>
              </a:lnSpc>
              <a:spcBef>
                <a:spcPts val="0"/>
              </a:spcBef>
              <a:spcAft>
                <a:spcPts val="0"/>
              </a:spcAft>
              <a:buClr>
                <a:srgbClr val="A52A2A"/>
              </a:buClr>
              <a:buSzPts val="1200"/>
              <a:buFont typeface="Arial"/>
              <a:buAutoNum type="arabicParenR"/>
            </a:pPr>
            <a:r>
              <a:rPr lang="en-GB" sz="1200">
                <a:solidFill>
                  <a:srgbClr val="A52A2A"/>
                </a:solidFill>
                <a:highlight>
                  <a:srgbClr val="FFFFFF"/>
                </a:highlight>
                <a:latin typeface="Arial"/>
                <a:ea typeface="Arial"/>
                <a:cs typeface="Arial"/>
                <a:sym typeface="Arial"/>
              </a:rPr>
              <a:t>Take integer inputs from user until he/she presses q ( Ask to press q to quit after every integer input ). Print average and product of all numbers.</a:t>
            </a:r>
            <a:endParaRPr sz="1200">
              <a:solidFill>
                <a:srgbClr val="A52A2A"/>
              </a:solidFill>
              <a:highlight>
                <a:srgbClr val="FFFFFF"/>
              </a:highlight>
              <a:latin typeface="Arial"/>
              <a:ea typeface="Arial"/>
              <a:cs typeface="Arial"/>
              <a:sym typeface="Arial"/>
            </a:endParaRPr>
          </a:p>
          <a:p>
            <a:pPr indent="-304800" lvl="0" marL="457200" rtl="0" algn="l">
              <a:lnSpc>
                <a:spcPct val="163636"/>
              </a:lnSpc>
              <a:spcBef>
                <a:spcPts val="0"/>
              </a:spcBef>
              <a:spcAft>
                <a:spcPts val="0"/>
              </a:spcAft>
              <a:buClr>
                <a:srgbClr val="A52A2A"/>
              </a:buClr>
              <a:buSzPts val="1200"/>
              <a:buFont typeface="Arial"/>
              <a:buAutoNum type="arabicParenR"/>
            </a:pPr>
            <a:r>
              <a:rPr lang="en-GB" sz="1200">
                <a:solidFill>
                  <a:srgbClr val="A52A2A"/>
                </a:solidFill>
                <a:highlight>
                  <a:srgbClr val="FFFFFF"/>
                </a:highlight>
                <a:latin typeface="Arial"/>
                <a:ea typeface="Arial"/>
                <a:cs typeface="Arial"/>
                <a:sym typeface="Arial"/>
              </a:rPr>
              <a:t>program in Python to make such a pattern like a pyramid with numbers increased by 1.</a:t>
            </a:r>
            <a:endParaRPr sz="1200" u="sng">
              <a:solidFill>
                <a:srgbClr val="A52A2A"/>
              </a:solidFill>
              <a:highlight>
                <a:srgbClr val="FFFFFF"/>
              </a:highlight>
              <a:latin typeface="Arial"/>
              <a:ea typeface="Arial"/>
              <a:cs typeface="Arial"/>
              <a:sym typeface="Arial"/>
            </a:endParaRPr>
          </a:p>
          <a:p>
            <a:pPr indent="0" lvl="0" marL="647700" marR="190500" rtl="0" algn="l">
              <a:lnSpc>
                <a:spcPct val="115000"/>
              </a:lnSpc>
              <a:spcBef>
                <a:spcPts val="1200"/>
              </a:spcBef>
              <a:spcAft>
                <a:spcPts val="0"/>
              </a:spcAft>
              <a:buSzPts val="960"/>
              <a:buNone/>
            </a:pPr>
            <a:r>
              <a:rPr lang="en-GB" sz="1200">
                <a:solidFill>
                  <a:srgbClr val="A52A2A"/>
                </a:solidFill>
                <a:highlight>
                  <a:srgbClr val="FFFFFF"/>
                </a:highlight>
                <a:latin typeface="Arial"/>
                <a:ea typeface="Arial"/>
                <a:cs typeface="Arial"/>
                <a:sym typeface="Arial"/>
              </a:rPr>
              <a:t>  1 </a:t>
            </a:r>
            <a:endParaRPr sz="1200">
              <a:solidFill>
                <a:srgbClr val="A52A2A"/>
              </a:solidFill>
              <a:highlight>
                <a:srgbClr val="FFFFFF"/>
              </a:highlight>
              <a:latin typeface="Arial"/>
              <a:ea typeface="Arial"/>
              <a:cs typeface="Arial"/>
              <a:sym typeface="Arial"/>
            </a:endParaRPr>
          </a:p>
          <a:p>
            <a:pPr indent="0" lvl="0" marL="647700" marR="190500" rtl="0" algn="l">
              <a:lnSpc>
                <a:spcPct val="115000"/>
              </a:lnSpc>
              <a:spcBef>
                <a:spcPts val="1700"/>
              </a:spcBef>
              <a:spcAft>
                <a:spcPts val="0"/>
              </a:spcAft>
              <a:buSzPts val="960"/>
              <a:buNone/>
            </a:pPr>
            <a:r>
              <a:rPr lang="en-GB" sz="1200">
                <a:solidFill>
                  <a:srgbClr val="A52A2A"/>
                </a:solidFill>
                <a:highlight>
                  <a:srgbClr val="FFFFFF"/>
                </a:highlight>
                <a:latin typeface="Arial"/>
                <a:ea typeface="Arial"/>
                <a:cs typeface="Arial"/>
                <a:sym typeface="Arial"/>
              </a:rPr>
              <a:t>  2 3 </a:t>
            </a:r>
            <a:endParaRPr sz="1200">
              <a:solidFill>
                <a:srgbClr val="A52A2A"/>
              </a:solidFill>
              <a:highlight>
                <a:srgbClr val="FFFFFF"/>
              </a:highlight>
              <a:latin typeface="Arial"/>
              <a:ea typeface="Arial"/>
              <a:cs typeface="Arial"/>
              <a:sym typeface="Arial"/>
            </a:endParaRPr>
          </a:p>
          <a:p>
            <a:pPr indent="0" lvl="0" marL="647700" marR="190500" rtl="0" algn="l">
              <a:lnSpc>
                <a:spcPct val="115000"/>
              </a:lnSpc>
              <a:spcBef>
                <a:spcPts val="1700"/>
              </a:spcBef>
              <a:spcAft>
                <a:spcPts val="0"/>
              </a:spcAft>
              <a:buSzPts val="960"/>
              <a:buNone/>
            </a:pPr>
            <a:r>
              <a:rPr lang="en-GB" sz="1200">
                <a:solidFill>
                  <a:srgbClr val="A52A2A"/>
                </a:solidFill>
                <a:highlight>
                  <a:srgbClr val="FFFFFF"/>
                </a:highlight>
                <a:latin typeface="Arial"/>
                <a:ea typeface="Arial"/>
                <a:cs typeface="Arial"/>
                <a:sym typeface="Arial"/>
              </a:rPr>
              <a:t> 4 5 6 </a:t>
            </a:r>
            <a:endParaRPr sz="1200">
              <a:solidFill>
                <a:srgbClr val="A52A2A"/>
              </a:solidFill>
              <a:highlight>
                <a:srgbClr val="FFFFFF"/>
              </a:highlight>
              <a:latin typeface="Arial"/>
              <a:ea typeface="Arial"/>
              <a:cs typeface="Arial"/>
              <a:sym typeface="Arial"/>
            </a:endParaRPr>
          </a:p>
          <a:p>
            <a:pPr indent="0" lvl="0" marL="457200" rtl="0" algn="l">
              <a:lnSpc>
                <a:spcPct val="115000"/>
              </a:lnSpc>
              <a:spcBef>
                <a:spcPts val="1700"/>
              </a:spcBef>
              <a:spcAft>
                <a:spcPts val="0"/>
              </a:spcAft>
              <a:buSzPts val="960"/>
              <a:buNone/>
            </a:pPr>
            <a:r>
              <a:rPr lang="en-GB" sz="1200">
                <a:solidFill>
                  <a:srgbClr val="A52A2A"/>
                </a:solidFill>
                <a:highlight>
                  <a:srgbClr val="FFFFFF"/>
                </a:highlight>
                <a:latin typeface="Arial"/>
                <a:ea typeface="Arial"/>
                <a:cs typeface="Arial"/>
                <a:sym typeface="Arial"/>
              </a:rPr>
              <a:t>      7 8 9 10</a:t>
            </a:r>
            <a:endParaRPr sz="1200">
              <a:solidFill>
                <a:srgbClr val="A52A2A"/>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960"/>
              <a:buNone/>
            </a:pPr>
            <a:r>
              <a:t/>
            </a:r>
            <a:endParaRPr sz="1200">
              <a:solidFill>
                <a:srgbClr val="A52A2A"/>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A52A2A"/>
              </a:buClr>
              <a:buSzPts val="1200"/>
              <a:buFont typeface="Arial"/>
              <a:buAutoNum type="arabicParenR"/>
            </a:pPr>
            <a:r>
              <a:rPr lang="en-GB" sz="1200">
                <a:solidFill>
                  <a:srgbClr val="A52A2A"/>
                </a:solidFill>
                <a:highlight>
                  <a:srgbClr val="FFFFFF"/>
                </a:highlight>
                <a:latin typeface="Arial"/>
                <a:ea typeface="Arial"/>
                <a:cs typeface="Arial"/>
                <a:sym typeface="Arial"/>
              </a:rPr>
              <a:t> Pattern Program </a:t>
            </a:r>
            <a:endParaRPr sz="1200">
              <a:solidFill>
                <a:srgbClr val="A52A2A"/>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960"/>
              <a:buNone/>
            </a:pPr>
            <a:r>
              <a:t/>
            </a:r>
            <a:endParaRPr sz="1200">
              <a:solidFill>
                <a:srgbClr val="A52A2A"/>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960"/>
              <a:buNone/>
            </a:pPr>
            <a:r>
              <a:rPr lang="en-GB" sz="1200">
                <a:solidFill>
                  <a:srgbClr val="A52A2A"/>
                </a:solidFill>
                <a:highlight>
                  <a:srgbClr val="FDFDFD"/>
                </a:highlight>
                <a:latin typeface="Verdana"/>
                <a:ea typeface="Verdana"/>
                <a:cs typeface="Verdana"/>
                <a:sym typeface="Verdana"/>
              </a:rPr>
              <a:t>        1</a:t>
            </a:r>
            <a:endParaRPr sz="1200">
              <a:solidFill>
                <a:srgbClr val="A52A2A"/>
              </a:solidFill>
              <a:highlight>
                <a:srgbClr val="FDFDFD"/>
              </a:highlight>
              <a:latin typeface="Verdana"/>
              <a:ea typeface="Verdana"/>
              <a:cs typeface="Verdana"/>
              <a:sym typeface="Verdana"/>
            </a:endParaRPr>
          </a:p>
          <a:p>
            <a:pPr indent="0" lvl="0" marL="457200" rtl="0" algn="l">
              <a:lnSpc>
                <a:spcPct val="115000"/>
              </a:lnSpc>
              <a:spcBef>
                <a:spcPts val="0"/>
              </a:spcBef>
              <a:spcAft>
                <a:spcPts val="0"/>
              </a:spcAft>
              <a:buSzPts val="960"/>
              <a:buNone/>
            </a:pPr>
            <a:r>
              <a:rPr lang="en-GB" sz="1200">
                <a:solidFill>
                  <a:srgbClr val="A52A2A"/>
                </a:solidFill>
                <a:highlight>
                  <a:srgbClr val="FDFDFD"/>
                </a:highlight>
                <a:latin typeface="Verdana"/>
                <a:ea typeface="Verdana"/>
                <a:cs typeface="Verdana"/>
                <a:sym typeface="Verdana"/>
              </a:rPr>
              <a:t>      212</a:t>
            </a:r>
            <a:endParaRPr sz="1200">
              <a:solidFill>
                <a:srgbClr val="A52A2A"/>
              </a:solidFill>
              <a:highlight>
                <a:srgbClr val="FDFDFD"/>
              </a:highlight>
              <a:latin typeface="Verdana"/>
              <a:ea typeface="Verdana"/>
              <a:cs typeface="Verdana"/>
              <a:sym typeface="Verdana"/>
            </a:endParaRPr>
          </a:p>
          <a:p>
            <a:pPr indent="0" lvl="0" marL="457200" rtl="0" algn="l">
              <a:lnSpc>
                <a:spcPct val="115000"/>
              </a:lnSpc>
              <a:spcBef>
                <a:spcPts val="0"/>
              </a:spcBef>
              <a:spcAft>
                <a:spcPts val="0"/>
              </a:spcAft>
              <a:buSzPts val="960"/>
              <a:buNone/>
            </a:pPr>
            <a:r>
              <a:rPr lang="en-GB" sz="1200">
                <a:solidFill>
                  <a:srgbClr val="A52A2A"/>
                </a:solidFill>
                <a:highlight>
                  <a:srgbClr val="FDFDFD"/>
                </a:highlight>
                <a:latin typeface="Verdana"/>
                <a:ea typeface="Verdana"/>
                <a:cs typeface="Verdana"/>
                <a:sym typeface="Verdana"/>
              </a:rPr>
              <a:t>    32123</a:t>
            </a:r>
            <a:endParaRPr sz="1200">
              <a:solidFill>
                <a:srgbClr val="A52A2A"/>
              </a:solidFill>
              <a:highlight>
                <a:srgbClr val="FDFDFD"/>
              </a:highlight>
              <a:latin typeface="Verdana"/>
              <a:ea typeface="Verdana"/>
              <a:cs typeface="Verdana"/>
              <a:sym typeface="Verdana"/>
            </a:endParaRPr>
          </a:p>
          <a:p>
            <a:pPr indent="0" lvl="0" marL="457200" rtl="0" algn="l">
              <a:lnSpc>
                <a:spcPct val="115000"/>
              </a:lnSpc>
              <a:spcBef>
                <a:spcPts val="0"/>
              </a:spcBef>
              <a:spcAft>
                <a:spcPts val="0"/>
              </a:spcAft>
              <a:buSzPts val="960"/>
              <a:buNone/>
            </a:pPr>
            <a:r>
              <a:rPr lang="en-GB" sz="1200">
                <a:solidFill>
                  <a:srgbClr val="A52A2A"/>
                </a:solidFill>
                <a:highlight>
                  <a:srgbClr val="FDFDFD"/>
                </a:highlight>
                <a:latin typeface="Verdana"/>
                <a:ea typeface="Verdana"/>
                <a:cs typeface="Verdana"/>
                <a:sym typeface="Verdana"/>
              </a:rPr>
              <a:t>  4321234</a:t>
            </a:r>
            <a:endParaRPr sz="1200">
              <a:solidFill>
                <a:srgbClr val="A52A2A"/>
              </a:solidFill>
              <a:highlight>
                <a:srgbClr val="FDFDFD"/>
              </a:highlight>
              <a:latin typeface="Verdana"/>
              <a:ea typeface="Verdana"/>
              <a:cs typeface="Verdana"/>
              <a:sym typeface="Verdana"/>
            </a:endParaRPr>
          </a:p>
          <a:p>
            <a:pPr indent="0" lvl="0" marL="457200" rtl="0" algn="l">
              <a:lnSpc>
                <a:spcPct val="115000"/>
              </a:lnSpc>
              <a:spcBef>
                <a:spcPts val="0"/>
              </a:spcBef>
              <a:spcAft>
                <a:spcPts val="0"/>
              </a:spcAft>
              <a:buSzPts val="960"/>
              <a:buNone/>
            </a:pPr>
            <a:r>
              <a:rPr lang="en-GB" sz="1200">
                <a:solidFill>
                  <a:srgbClr val="A52A2A"/>
                </a:solidFill>
                <a:highlight>
                  <a:srgbClr val="FDFDFD"/>
                </a:highlight>
                <a:latin typeface="Verdana"/>
                <a:ea typeface="Verdana"/>
                <a:cs typeface="Verdana"/>
                <a:sym typeface="Verdana"/>
              </a:rPr>
              <a:t>543212345</a:t>
            </a:r>
            <a:endParaRPr sz="1200">
              <a:solidFill>
                <a:srgbClr val="A52A2A"/>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960"/>
              <a:buNone/>
            </a:pPr>
            <a:r>
              <a:t/>
            </a:r>
            <a:endParaRPr sz="1200">
              <a:solidFill>
                <a:srgbClr val="A52A2A"/>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A52A2A"/>
              </a:buClr>
              <a:buSzPts val="1200"/>
              <a:buFont typeface="Arial"/>
              <a:buAutoNum type="arabicParenR"/>
            </a:pPr>
            <a:r>
              <a:rPr lang="en-GB" sz="1200">
                <a:solidFill>
                  <a:srgbClr val="A52A2A"/>
                </a:solidFill>
                <a:highlight>
                  <a:srgbClr val="FFFFFF"/>
                </a:highlight>
                <a:latin typeface="Arial"/>
                <a:ea typeface="Arial"/>
                <a:cs typeface="Arial"/>
                <a:sym typeface="Arial"/>
              </a:rPr>
              <a:t>program in Python to display the n terms of harmonic series and their sum.</a:t>
            </a:r>
            <a:endParaRPr sz="1200" u="sng">
              <a:solidFill>
                <a:srgbClr val="A52A2A"/>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960"/>
              <a:buNone/>
            </a:pPr>
            <a:r>
              <a:rPr lang="en-GB" sz="1200">
                <a:solidFill>
                  <a:srgbClr val="A52A2A"/>
                </a:solidFill>
                <a:highlight>
                  <a:srgbClr val="FFFFFF"/>
                </a:highlight>
                <a:latin typeface="Arial"/>
                <a:ea typeface="Arial"/>
                <a:cs typeface="Arial"/>
                <a:sym typeface="Arial"/>
              </a:rPr>
              <a:t>1 + 1/2 + 1/3 + 1/4 + 1/5 ... 1/n terms</a:t>
            </a:r>
            <a:endParaRPr sz="1200">
              <a:solidFill>
                <a:srgbClr val="A52A2A"/>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960"/>
              <a:buNone/>
            </a:pPr>
            <a:r>
              <a:rPr lang="en-GB" sz="1200">
                <a:solidFill>
                  <a:srgbClr val="A52A2A"/>
                </a:solidFill>
                <a:highlight>
                  <a:srgbClr val="FFFFFF"/>
                </a:highlight>
                <a:latin typeface="Arial"/>
                <a:ea typeface="Arial"/>
                <a:cs typeface="Arial"/>
                <a:sym typeface="Arial"/>
              </a:rPr>
              <a:t>Test Data :</a:t>
            </a:r>
            <a:endParaRPr sz="1200">
              <a:solidFill>
                <a:srgbClr val="A52A2A"/>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960"/>
              <a:buNone/>
            </a:pPr>
            <a:r>
              <a:rPr lang="en-GB" sz="1200">
                <a:solidFill>
                  <a:srgbClr val="A52A2A"/>
                </a:solidFill>
                <a:highlight>
                  <a:srgbClr val="FFFFFF"/>
                </a:highlight>
                <a:latin typeface="Arial"/>
                <a:ea typeface="Arial"/>
                <a:cs typeface="Arial"/>
                <a:sym typeface="Arial"/>
              </a:rPr>
              <a:t>Input the number of terms : 5</a:t>
            </a:r>
            <a:endParaRPr sz="1200">
              <a:solidFill>
                <a:srgbClr val="A52A2A"/>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960"/>
              <a:buNone/>
            </a:pPr>
            <a:r>
              <a:rPr i="1" lang="en-GB" sz="1200">
                <a:solidFill>
                  <a:srgbClr val="A52A2A"/>
                </a:solidFill>
                <a:highlight>
                  <a:srgbClr val="FFFFFF"/>
                </a:highlight>
                <a:latin typeface="Arial"/>
                <a:ea typeface="Arial"/>
                <a:cs typeface="Arial"/>
                <a:sym typeface="Arial"/>
              </a:rPr>
              <a:t>Expected Output</a:t>
            </a:r>
            <a:r>
              <a:rPr lang="en-GB" sz="1200">
                <a:solidFill>
                  <a:srgbClr val="A52A2A"/>
                </a:solidFill>
                <a:highlight>
                  <a:srgbClr val="FFFFFF"/>
                </a:highlight>
                <a:latin typeface="Arial"/>
                <a:ea typeface="Arial"/>
                <a:cs typeface="Arial"/>
                <a:sym typeface="Arial"/>
              </a:rPr>
              <a:t> :</a:t>
            </a:r>
            <a:endParaRPr sz="1200">
              <a:solidFill>
                <a:srgbClr val="A52A2A"/>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960"/>
              <a:buNone/>
            </a:pPr>
            <a:r>
              <a:rPr lang="en-GB" sz="1200">
                <a:solidFill>
                  <a:srgbClr val="A52A2A"/>
                </a:solidFill>
                <a:highlight>
                  <a:srgbClr val="FFFFFF"/>
                </a:highlight>
                <a:latin typeface="Arial"/>
                <a:ea typeface="Arial"/>
                <a:cs typeface="Arial"/>
                <a:sym typeface="Arial"/>
              </a:rPr>
              <a:t>1/1 + 1/2 + 1/3 + 1/4 + 1/5 +</a:t>
            </a:r>
            <a:endParaRPr sz="1200">
              <a:solidFill>
                <a:srgbClr val="A52A2A"/>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SzPts val="960"/>
              <a:buNone/>
            </a:pPr>
            <a:r>
              <a:rPr lang="en-GB" sz="1200">
                <a:solidFill>
                  <a:srgbClr val="A52A2A"/>
                </a:solidFill>
                <a:highlight>
                  <a:srgbClr val="FFFFFF"/>
                </a:highlight>
                <a:latin typeface="Arial"/>
                <a:ea typeface="Arial"/>
                <a:cs typeface="Arial"/>
                <a:sym typeface="Arial"/>
              </a:rPr>
              <a:t>Sum of Series upto 5 terms : 2.283334</a:t>
            </a:r>
            <a:endParaRPr sz="1200">
              <a:solidFill>
                <a:srgbClr val="A52A2A"/>
              </a:solidFill>
              <a:highlight>
                <a:srgbClr val="FFFFFF"/>
              </a:highlight>
              <a:latin typeface="Arial"/>
              <a:ea typeface="Arial"/>
              <a:cs typeface="Arial"/>
              <a:sym typeface="Arial"/>
            </a:endParaRPr>
          </a:p>
          <a:p>
            <a:pPr indent="0" lvl="0" marL="190500" marR="190500" rtl="0" algn="l">
              <a:lnSpc>
                <a:spcPct val="115000"/>
              </a:lnSpc>
              <a:spcBef>
                <a:spcPts val="0"/>
              </a:spcBef>
              <a:spcAft>
                <a:spcPts val="0"/>
              </a:spcAft>
              <a:buSzPts val="960"/>
              <a:buNone/>
            </a:pPr>
            <a:r>
              <a:t/>
            </a:r>
            <a:endParaRPr sz="1200">
              <a:solidFill>
                <a:srgbClr val="3A3A3A"/>
              </a:solidFill>
              <a:latin typeface="Arial"/>
              <a:ea typeface="Arial"/>
              <a:cs typeface="Arial"/>
              <a:sym typeface="Arial"/>
            </a:endParaRPr>
          </a:p>
          <a:p>
            <a:pPr indent="0" lvl="0" marL="0" rtl="0" algn="l">
              <a:spcBef>
                <a:spcPts val="1700"/>
              </a:spcBef>
              <a:spcAft>
                <a:spcPts val="1600"/>
              </a:spcAft>
              <a:buSzPts val="96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50c9966c87_0_16"/>
          <p:cNvSpPr txBox="1"/>
          <p:nvPr>
            <p:ph idx="1" type="body"/>
          </p:nvPr>
        </p:nvSpPr>
        <p:spPr>
          <a:xfrm>
            <a:off x="838200" y="499675"/>
            <a:ext cx="10515600" cy="5677200"/>
          </a:xfrm>
          <a:prstGeom prst="rect">
            <a:avLst/>
          </a:prstGeom>
          <a:noFill/>
          <a:ln>
            <a:noFill/>
          </a:ln>
        </p:spPr>
        <p:txBody>
          <a:bodyPr anchorCtr="0" anchor="t" bIns="45700" lIns="91425" spcFirstLastPara="1" rIns="91425" wrap="square" tIns="45700">
            <a:normAutofit/>
          </a:bodyPr>
          <a:lstStyle/>
          <a:p>
            <a:pPr indent="0" lvl="0" marL="0" rtl="0" algn="just">
              <a:lnSpc>
                <a:spcPct val="130000"/>
              </a:lnSpc>
              <a:spcBef>
                <a:spcPts val="1400"/>
              </a:spcBef>
              <a:spcAft>
                <a:spcPts val="0"/>
              </a:spcAft>
              <a:buSzPts val="1280"/>
              <a:buNone/>
            </a:pPr>
            <a:r>
              <a:rPr lang="en-GB" sz="1600">
                <a:solidFill>
                  <a:srgbClr val="610B4B"/>
                </a:solidFill>
                <a:highlight>
                  <a:srgbClr val="FFFFFF"/>
                </a:highlight>
                <a:latin typeface="Arial"/>
                <a:ea typeface="Arial"/>
                <a:cs typeface="Arial"/>
                <a:sym typeface="Arial"/>
              </a:rPr>
              <a:t>Web Applications</a:t>
            </a:r>
            <a:endParaRPr sz="1600">
              <a:solidFill>
                <a:srgbClr val="610B4B"/>
              </a:solidFill>
              <a:highlight>
                <a:srgbClr val="FFFFFF"/>
              </a:highlight>
              <a:latin typeface="Arial"/>
              <a:ea typeface="Arial"/>
              <a:cs typeface="Arial"/>
              <a:sym typeface="Arial"/>
            </a:endParaRPr>
          </a:p>
          <a:p>
            <a:pPr indent="0" lvl="0" marL="0" rtl="0" algn="just">
              <a:lnSpc>
                <a:spcPct val="130000"/>
              </a:lnSpc>
              <a:spcBef>
                <a:spcPts val="1400"/>
              </a:spcBef>
              <a:spcAft>
                <a:spcPts val="0"/>
              </a:spcAft>
              <a:buSzPts val="1280"/>
              <a:buNone/>
            </a:pPr>
            <a:r>
              <a:rPr lang="en-GB" sz="1600">
                <a:solidFill>
                  <a:srgbClr val="610B4B"/>
                </a:solidFill>
                <a:highlight>
                  <a:srgbClr val="FFFFFF"/>
                </a:highlight>
                <a:latin typeface="Arial"/>
                <a:ea typeface="Arial"/>
                <a:cs typeface="Arial"/>
                <a:sym typeface="Arial"/>
              </a:rPr>
              <a:t>	</a:t>
            </a:r>
            <a:r>
              <a:rPr lang="en-GB" sz="1200">
                <a:solidFill>
                  <a:srgbClr val="333333"/>
                </a:solidFill>
                <a:highlight>
                  <a:srgbClr val="FFFFFF"/>
                </a:highlight>
                <a:latin typeface="Roboto"/>
                <a:ea typeface="Roboto"/>
                <a:cs typeface="Roboto"/>
                <a:sym typeface="Roboto"/>
              </a:rPr>
              <a:t>We can use Python to develop web applications. It provides libraries to handle internet protocols such as HTML and XML, JSON, Email processing, request, beautifulSoup, Feedparser, etc. One of Python web-framework named Django is used on </a:t>
            </a:r>
            <a:r>
              <a:rPr b="1" lang="en-GB" sz="1200">
                <a:solidFill>
                  <a:srgbClr val="333333"/>
                </a:solidFill>
                <a:highlight>
                  <a:srgbClr val="FFFFFF"/>
                </a:highlight>
                <a:latin typeface="Roboto"/>
                <a:ea typeface="Roboto"/>
                <a:cs typeface="Roboto"/>
                <a:sym typeface="Roboto"/>
              </a:rPr>
              <a:t>Instagram</a:t>
            </a:r>
            <a:r>
              <a:rPr lang="en-GB" sz="1200">
                <a:solidFill>
                  <a:srgbClr val="333333"/>
                </a:solidFill>
                <a:highlight>
                  <a:srgbClr val="FFFFFF"/>
                </a:highlight>
                <a:latin typeface="Roboto"/>
                <a:ea typeface="Roboto"/>
                <a:cs typeface="Roboto"/>
                <a:sym typeface="Roboto"/>
              </a:rPr>
              <a:t>. Python provides many useful frameworks, and these are given below:</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Django and Pyramid framework(Use for heavy applications)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Flask and Bottle (Micro-framework)</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Plone and Django CMS (Advance Content management)</a:t>
            </a:r>
            <a:endParaRPr sz="1200">
              <a:solidFill>
                <a:srgbClr val="000000"/>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SzPts val="1280"/>
              <a:buNone/>
            </a:pPr>
            <a:r>
              <a:rPr lang="en-GB" sz="1600">
                <a:solidFill>
                  <a:srgbClr val="610B4B"/>
                </a:solidFill>
                <a:highlight>
                  <a:srgbClr val="FFFFFF"/>
                </a:highlight>
                <a:latin typeface="Arial"/>
                <a:ea typeface="Arial"/>
                <a:cs typeface="Arial"/>
                <a:sym typeface="Arial"/>
              </a:rPr>
              <a:t>2) Desktop GUI Applications</a:t>
            </a:r>
            <a:endParaRPr sz="1600">
              <a:solidFill>
                <a:srgbClr val="610B4B"/>
              </a:solidFill>
              <a:highlight>
                <a:srgbClr val="FFFFFF"/>
              </a:highlight>
              <a:latin typeface="Arial"/>
              <a:ea typeface="Arial"/>
              <a:cs typeface="Arial"/>
              <a:sym typeface="Arial"/>
            </a:endParaRPr>
          </a:p>
          <a:p>
            <a:pPr indent="0" lvl="0" marL="0" rtl="0" algn="just">
              <a:lnSpc>
                <a:spcPct val="130000"/>
              </a:lnSpc>
              <a:spcBef>
                <a:spcPts val="1400"/>
              </a:spcBef>
              <a:spcAft>
                <a:spcPts val="0"/>
              </a:spcAft>
              <a:buSzPts val="960"/>
              <a:buNone/>
            </a:pPr>
            <a:r>
              <a:rPr lang="en-GB" sz="1200">
                <a:solidFill>
                  <a:srgbClr val="333333"/>
                </a:solidFill>
                <a:highlight>
                  <a:srgbClr val="FFFFFF"/>
                </a:highlight>
                <a:latin typeface="Roboto"/>
                <a:ea typeface="Roboto"/>
                <a:cs typeface="Roboto"/>
                <a:sym typeface="Roboto"/>
              </a:rPr>
              <a:t>The GUI stands for the Graphical User Interface, which provides a smooth interaction to any application. Python provides a </a:t>
            </a:r>
            <a:r>
              <a:rPr b="1" lang="en-GB" sz="1200">
                <a:solidFill>
                  <a:srgbClr val="333333"/>
                </a:solidFill>
                <a:highlight>
                  <a:srgbClr val="FFFFFF"/>
                </a:highlight>
                <a:latin typeface="Roboto"/>
                <a:ea typeface="Roboto"/>
                <a:cs typeface="Roboto"/>
                <a:sym typeface="Roboto"/>
              </a:rPr>
              <a:t>Tk GUI library</a:t>
            </a:r>
            <a:r>
              <a:rPr lang="en-GB" sz="1200">
                <a:solidFill>
                  <a:srgbClr val="333333"/>
                </a:solidFill>
                <a:highlight>
                  <a:srgbClr val="FFFFFF"/>
                </a:highlight>
                <a:latin typeface="Roboto"/>
                <a:ea typeface="Roboto"/>
                <a:cs typeface="Roboto"/>
                <a:sym typeface="Roboto"/>
              </a:rPr>
              <a:t> to develop a user interface. Some popular GUI libraries are given below.</a:t>
            </a:r>
            <a:endParaRPr sz="1600">
              <a:solidFill>
                <a:srgbClr val="610B4B"/>
              </a:solidFill>
              <a:highlight>
                <a:srgbClr val="FFFFFF"/>
              </a:highlight>
              <a:latin typeface="Arial"/>
              <a:ea typeface="Arial"/>
              <a:cs typeface="Arial"/>
              <a:sym typeface="Arial"/>
            </a:endParaRPr>
          </a:p>
          <a:p>
            <a:pPr indent="-304800" lvl="0" marL="457200" marR="25400" rtl="0" algn="l">
              <a:lnSpc>
                <a:spcPct val="156250"/>
              </a:lnSpc>
              <a:spcBef>
                <a:spcPts val="150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Tkinter or Tk</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wxWidgetM</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Kivy (used for writing multitouch applications )</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ts val="1200"/>
              <a:buFont typeface="Roboto"/>
              <a:buChar char="●"/>
            </a:pPr>
            <a:r>
              <a:rPr lang="en-GB" sz="1200">
                <a:solidFill>
                  <a:srgbClr val="000000"/>
                </a:solidFill>
                <a:highlight>
                  <a:srgbClr val="FFFFFF"/>
                </a:highlight>
                <a:latin typeface="Roboto"/>
                <a:ea typeface="Roboto"/>
                <a:cs typeface="Roboto"/>
                <a:sym typeface="Roboto"/>
              </a:rPr>
              <a:t>PyQt or Pyside</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160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50c9966c87_0_11"/>
          <p:cNvSpPr txBox="1"/>
          <p:nvPr>
            <p:ph idx="1" type="body"/>
          </p:nvPr>
        </p:nvSpPr>
        <p:spPr>
          <a:xfrm>
            <a:off x="838200" y="199875"/>
            <a:ext cx="10515600" cy="59769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30000"/>
              </a:lnSpc>
              <a:spcBef>
                <a:spcPts val="1400"/>
              </a:spcBef>
              <a:spcAft>
                <a:spcPts val="0"/>
              </a:spcAft>
              <a:buSzPct val="80000"/>
              <a:buNone/>
            </a:pPr>
            <a:r>
              <a:rPr lang="en-GB" sz="1600">
                <a:solidFill>
                  <a:srgbClr val="610B4B"/>
                </a:solidFill>
                <a:highlight>
                  <a:srgbClr val="FFFFFF"/>
                </a:highlight>
                <a:latin typeface="Arial"/>
                <a:ea typeface="Arial"/>
                <a:cs typeface="Arial"/>
                <a:sym typeface="Arial"/>
              </a:rPr>
              <a:t>3) Console-based Application</a:t>
            </a:r>
            <a:endParaRPr sz="16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ct val="80000"/>
              <a:buNone/>
            </a:pPr>
            <a:r>
              <a:rPr lang="en-GB" sz="1200">
                <a:solidFill>
                  <a:srgbClr val="333333"/>
                </a:solidFill>
                <a:highlight>
                  <a:srgbClr val="FFFFFF"/>
                </a:highlight>
                <a:latin typeface="Roboto"/>
                <a:ea typeface="Roboto"/>
                <a:cs typeface="Roboto"/>
                <a:sym typeface="Roboto"/>
              </a:rPr>
              <a:t>Console-based applications run from the command-line or shell. These applications are computer program which are used commands to execute. This kind of application was more popular in the old generation of computers. Python can develop this kind of application very effectively. It is famous for having REPL, which means </a:t>
            </a:r>
            <a:r>
              <a:rPr b="1" lang="en-GB" sz="1200">
                <a:solidFill>
                  <a:srgbClr val="333333"/>
                </a:solidFill>
                <a:highlight>
                  <a:srgbClr val="FFFFFF"/>
                </a:highlight>
                <a:latin typeface="Roboto"/>
                <a:ea typeface="Roboto"/>
                <a:cs typeface="Roboto"/>
                <a:sym typeface="Roboto"/>
              </a:rPr>
              <a:t>the Read-Eval-Print Loop</a:t>
            </a:r>
            <a:r>
              <a:rPr lang="en-GB" sz="1200">
                <a:solidFill>
                  <a:srgbClr val="333333"/>
                </a:solidFill>
                <a:highlight>
                  <a:srgbClr val="FFFFFF"/>
                </a:highlight>
                <a:latin typeface="Roboto"/>
                <a:ea typeface="Roboto"/>
                <a:cs typeface="Roboto"/>
                <a:sym typeface="Roboto"/>
              </a:rPr>
              <a:t> that makes it the most suitable language for the command-line applications.</a:t>
            </a:r>
            <a:endParaRPr sz="1200">
              <a:solidFill>
                <a:srgbClr val="333333"/>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SzPct val="80000"/>
              <a:buNone/>
            </a:pPr>
            <a:r>
              <a:rPr lang="en-GB" sz="1600">
                <a:solidFill>
                  <a:srgbClr val="610B4B"/>
                </a:solidFill>
                <a:highlight>
                  <a:srgbClr val="FFFFFF"/>
                </a:highlight>
                <a:latin typeface="Arial"/>
                <a:ea typeface="Arial"/>
                <a:cs typeface="Arial"/>
                <a:sym typeface="Arial"/>
              </a:rPr>
              <a:t>4) Software Development</a:t>
            </a:r>
            <a:endParaRPr sz="16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ct val="80000"/>
              <a:buNone/>
            </a:pPr>
            <a:r>
              <a:rPr lang="en-GB" sz="1200">
                <a:solidFill>
                  <a:srgbClr val="333333"/>
                </a:solidFill>
                <a:highlight>
                  <a:srgbClr val="FFFFFF"/>
                </a:highlight>
                <a:latin typeface="Roboto"/>
                <a:ea typeface="Roboto"/>
                <a:cs typeface="Roboto"/>
                <a:sym typeface="Roboto"/>
              </a:rPr>
              <a:t>Python is useful for the software development process. It works as a support language and can be used to build control and management, testing, etc.</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ct val="108108"/>
              <a:buFont typeface="Roboto"/>
              <a:buChar char="●"/>
            </a:pPr>
            <a:r>
              <a:rPr b="1" lang="en-GB" sz="1200">
                <a:solidFill>
                  <a:srgbClr val="000000"/>
                </a:solidFill>
                <a:highlight>
                  <a:srgbClr val="FFFFFF"/>
                </a:highlight>
                <a:latin typeface="Roboto"/>
                <a:ea typeface="Roboto"/>
                <a:cs typeface="Roboto"/>
                <a:sym typeface="Roboto"/>
              </a:rPr>
              <a:t>SCons</a:t>
            </a:r>
            <a:r>
              <a:rPr lang="en-GB" sz="1200">
                <a:solidFill>
                  <a:srgbClr val="000000"/>
                </a:solidFill>
                <a:highlight>
                  <a:srgbClr val="FFFFFF"/>
                </a:highlight>
                <a:latin typeface="Roboto"/>
                <a:ea typeface="Roboto"/>
                <a:cs typeface="Roboto"/>
                <a:sym typeface="Roboto"/>
              </a:rPr>
              <a:t> is used to build control.</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b="1" lang="en-GB" sz="1200">
                <a:solidFill>
                  <a:srgbClr val="000000"/>
                </a:solidFill>
                <a:highlight>
                  <a:srgbClr val="FFFFFF"/>
                </a:highlight>
                <a:latin typeface="Roboto"/>
                <a:ea typeface="Roboto"/>
                <a:cs typeface="Roboto"/>
                <a:sym typeface="Roboto"/>
              </a:rPr>
              <a:t>Buildbot</a:t>
            </a:r>
            <a:r>
              <a:rPr lang="en-GB" sz="1200">
                <a:solidFill>
                  <a:srgbClr val="000000"/>
                </a:solidFill>
                <a:highlight>
                  <a:srgbClr val="FFFFFF"/>
                </a:highlight>
                <a:latin typeface="Roboto"/>
                <a:ea typeface="Roboto"/>
                <a:cs typeface="Roboto"/>
                <a:sym typeface="Roboto"/>
              </a:rPr>
              <a:t> and </a:t>
            </a:r>
            <a:r>
              <a:rPr b="1" lang="en-GB" sz="1200">
                <a:solidFill>
                  <a:srgbClr val="000000"/>
                </a:solidFill>
                <a:highlight>
                  <a:srgbClr val="FFFFFF"/>
                </a:highlight>
                <a:latin typeface="Roboto"/>
                <a:ea typeface="Roboto"/>
                <a:cs typeface="Roboto"/>
                <a:sym typeface="Roboto"/>
              </a:rPr>
              <a:t>Apache</a:t>
            </a:r>
            <a:r>
              <a:rPr lang="en-GB" sz="1200">
                <a:solidFill>
                  <a:srgbClr val="000000"/>
                </a:solidFill>
                <a:highlight>
                  <a:srgbClr val="FFFFFF"/>
                </a:highlight>
                <a:latin typeface="Roboto"/>
                <a:ea typeface="Roboto"/>
                <a:cs typeface="Roboto"/>
                <a:sym typeface="Roboto"/>
              </a:rPr>
              <a:t> Gumps are used for automated continuous compilation and testing.</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b="1" lang="en-GB" sz="1200">
                <a:solidFill>
                  <a:srgbClr val="000000"/>
                </a:solidFill>
                <a:highlight>
                  <a:srgbClr val="FFFFFF"/>
                </a:highlight>
                <a:latin typeface="Roboto"/>
                <a:ea typeface="Roboto"/>
                <a:cs typeface="Roboto"/>
                <a:sym typeface="Roboto"/>
              </a:rPr>
              <a:t>Round</a:t>
            </a:r>
            <a:r>
              <a:rPr lang="en-GB" sz="1200">
                <a:solidFill>
                  <a:srgbClr val="000000"/>
                </a:solidFill>
                <a:highlight>
                  <a:srgbClr val="FFFFFF"/>
                </a:highlight>
                <a:latin typeface="Roboto"/>
                <a:ea typeface="Roboto"/>
                <a:cs typeface="Roboto"/>
                <a:sym typeface="Roboto"/>
              </a:rPr>
              <a:t> or </a:t>
            </a:r>
            <a:r>
              <a:rPr b="1" lang="en-GB" sz="1200">
                <a:solidFill>
                  <a:srgbClr val="000000"/>
                </a:solidFill>
                <a:highlight>
                  <a:srgbClr val="FFFFFF"/>
                </a:highlight>
                <a:latin typeface="Roboto"/>
                <a:ea typeface="Roboto"/>
                <a:cs typeface="Roboto"/>
                <a:sym typeface="Roboto"/>
              </a:rPr>
              <a:t>Trac</a:t>
            </a:r>
            <a:r>
              <a:rPr lang="en-GB" sz="1200">
                <a:solidFill>
                  <a:srgbClr val="000000"/>
                </a:solidFill>
                <a:highlight>
                  <a:srgbClr val="FFFFFF"/>
                </a:highlight>
                <a:latin typeface="Roboto"/>
                <a:ea typeface="Roboto"/>
                <a:cs typeface="Roboto"/>
                <a:sym typeface="Roboto"/>
              </a:rPr>
              <a:t> for bug tracking and project management.</a:t>
            </a:r>
            <a:endParaRPr sz="1200">
              <a:solidFill>
                <a:srgbClr val="000000"/>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SzPct val="80000"/>
              <a:buNone/>
            </a:pPr>
            <a:r>
              <a:rPr lang="en-GB" sz="1600">
                <a:solidFill>
                  <a:srgbClr val="610B4B"/>
                </a:solidFill>
                <a:highlight>
                  <a:srgbClr val="FFFFFF"/>
                </a:highlight>
                <a:latin typeface="Arial"/>
                <a:ea typeface="Arial"/>
                <a:cs typeface="Arial"/>
                <a:sym typeface="Arial"/>
              </a:rPr>
              <a:t>5) Scientific and Numeric</a:t>
            </a:r>
            <a:endParaRPr sz="16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ct val="80000"/>
              <a:buNone/>
            </a:pPr>
            <a:r>
              <a:rPr lang="en-GB" sz="1200">
                <a:solidFill>
                  <a:srgbClr val="333333"/>
                </a:solidFill>
                <a:highlight>
                  <a:srgbClr val="FFFFFF"/>
                </a:highlight>
                <a:latin typeface="Roboto"/>
                <a:ea typeface="Roboto"/>
                <a:cs typeface="Roboto"/>
                <a:sym typeface="Roboto"/>
              </a:rPr>
              <a:t>This is the era of Artificial intelligence where the machine can perform the task the same as the human. Python language is the most suitable language for Artificial intelligence or machine learning. It consists of many scientific and mathematical libraries, which makes easy to solve complex calculations.</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ct val="80000"/>
              <a:buNone/>
            </a:pPr>
            <a:r>
              <a:rPr lang="en-GB" sz="1200">
                <a:solidFill>
                  <a:srgbClr val="333333"/>
                </a:solidFill>
                <a:highlight>
                  <a:srgbClr val="FFFFFF"/>
                </a:highlight>
                <a:latin typeface="Roboto"/>
                <a:ea typeface="Roboto"/>
                <a:cs typeface="Roboto"/>
                <a:sym typeface="Roboto"/>
              </a:rPr>
              <a:t>Implementing machine learning algorithms require complex mathematical calculation. Python has many libraries for scientific and numeric such as Numpy, Pandas, Scipy, Scikit-learn, etc. If you have some basic knowledge of Python, you need to import libraries on the top of the code. Few popular frameworks of machine libraries are given below.</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SciPy</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Scikit-learn</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NumPy</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Pandas</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Matplotlib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50c9966c87_0_29"/>
          <p:cNvSpPr txBox="1"/>
          <p:nvPr>
            <p:ph idx="1" type="body"/>
          </p:nvPr>
        </p:nvSpPr>
        <p:spPr>
          <a:xfrm>
            <a:off x="838200" y="574625"/>
            <a:ext cx="10515600" cy="6071100"/>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130000"/>
              </a:lnSpc>
              <a:spcBef>
                <a:spcPts val="1400"/>
              </a:spcBef>
              <a:spcAft>
                <a:spcPts val="0"/>
              </a:spcAft>
              <a:buSzPct val="80000"/>
              <a:buNone/>
            </a:pPr>
            <a:r>
              <a:rPr lang="en-GB" sz="1600">
                <a:solidFill>
                  <a:srgbClr val="610B4B"/>
                </a:solidFill>
                <a:highlight>
                  <a:srgbClr val="FFFFFF"/>
                </a:highlight>
                <a:latin typeface="Arial"/>
                <a:ea typeface="Arial"/>
                <a:cs typeface="Arial"/>
                <a:sym typeface="Arial"/>
              </a:rPr>
              <a:t>6) Business Applications</a:t>
            </a:r>
            <a:endParaRPr sz="16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ct val="80000"/>
              <a:buNone/>
            </a:pPr>
            <a:r>
              <a:rPr lang="en-GB" sz="1200">
                <a:solidFill>
                  <a:srgbClr val="333333"/>
                </a:solidFill>
                <a:highlight>
                  <a:srgbClr val="FFFFFF"/>
                </a:highlight>
                <a:latin typeface="Roboto"/>
                <a:ea typeface="Roboto"/>
                <a:cs typeface="Roboto"/>
                <a:sym typeface="Roboto"/>
              </a:rPr>
              <a:t>Business Applications differ from standard applications. E-commerce and ERP are an example of a business application. This kind of application requires extensively, scalability and readability, and Python provides all these features.</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ct val="80000"/>
              <a:buNone/>
            </a:pPr>
            <a:r>
              <a:rPr lang="en-GB" sz="1200">
                <a:solidFill>
                  <a:srgbClr val="333333"/>
                </a:solidFill>
                <a:highlight>
                  <a:srgbClr val="FFFFFF"/>
                </a:highlight>
                <a:latin typeface="Roboto"/>
                <a:ea typeface="Roboto"/>
                <a:cs typeface="Roboto"/>
                <a:sym typeface="Roboto"/>
              </a:rPr>
              <a:t>Oddo is an example of the all-in-one Python-based application which offers a range of business applications. Python provides a </a:t>
            </a:r>
            <a:r>
              <a:rPr b="1" lang="en-GB" sz="1200">
                <a:solidFill>
                  <a:srgbClr val="333333"/>
                </a:solidFill>
                <a:highlight>
                  <a:srgbClr val="FFFFFF"/>
                </a:highlight>
                <a:latin typeface="Roboto"/>
                <a:ea typeface="Roboto"/>
                <a:cs typeface="Roboto"/>
                <a:sym typeface="Roboto"/>
              </a:rPr>
              <a:t>Tryton</a:t>
            </a:r>
            <a:r>
              <a:rPr lang="en-GB" sz="1200">
                <a:solidFill>
                  <a:srgbClr val="333333"/>
                </a:solidFill>
                <a:highlight>
                  <a:srgbClr val="FFFFFF"/>
                </a:highlight>
                <a:latin typeface="Roboto"/>
                <a:ea typeface="Roboto"/>
                <a:cs typeface="Roboto"/>
                <a:sym typeface="Roboto"/>
              </a:rPr>
              <a:t> platform which is used to develop the business application.</a:t>
            </a:r>
            <a:endParaRPr sz="1200">
              <a:solidFill>
                <a:srgbClr val="333333"/>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SzPct val="80000"/>
              <a:buNone/>
            </a:pPr>
            <a:r>
              <a:rPr lang="en-GB" sz="1600">
                <a:solidFill>
                  <a:srgbClr val="610B4B"/>
                </a:solidFill>
                <a:highlight>
                  <a:srgbClr val="FFFFFF"/>
                </a:highlight>
                <a:latin typeface="Arial"/>
                <a:ea typeface="Arial"/>
                <a:cs typeface="Arial"/>
                <a:sym typeface="Arial"/>
              </a:rPr>
              <a:t>7) Audio or Video-based Applications</a:t>
            </a:r>
            <a:endParaRPr sz="16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ct val="80000"/>
              <a:buNone/>
            </a:pPr>
            <a:r>
              <a:rPr lang="en-GB" sz="1200">
                <a:solidFill>
                  <a:srgbClr val="333333"/>
                </a:solidFill>
                <a:highlight>
                  <a:srgbClr val="FFFFFF"/>
                </a:highlight>
                <a:latin typeface="Roboto"/>
                <a:ea typeface="Roboto"/>
                <a:cs typeface="Roboto"/>
                <a:sym typeface="Roboto"/>
              </a:rPr>
              <a:t>Python is flexible to perform multiple tasks and can be used to create multimedia applications. Some multimedia applications which are made by using Python are </a:t>
            </a:r>
            <a:r>
              <a:rPr b="1" lang="en-GB" sz="1200">
                <a:solidFill>
                  <a:srgbClr val="333333"/>
                </a:solidFill>
                <a:highlight>
                  <a:srgbClr val="FFFFFF"/>
                </a:highlight>
                <a:latin typeface="Roboto"/>
                <a:ea typeface="Roboto"/>
                <a:cs typeface="Roboto"/>
                <a:sym typeface="Roboto"/>
              </a:rPr>
              <a:t>TimPlayer, cplay,</a:t>
            </a:r>
            <a:r>
              <a:rPr lang="en-GB" sz="1200">
                <a:solidFill>
                  <a:srgbClr val="333333"/>
                </a:solidFill>
                <a:highlight>
                  <a:srgbClr val="FFFFFF"/>
                </a:highlight>
                <a:latin typeface="Roboto"/>
                <a:ea typeface="Roboto"/>
                <a:cs typeface="Roboto"/>
                <a:sym typeface="Roboto"/>
              </a:rPr>
              <a:t> etc. The few multimedia libraries are given below.</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Gstreamer</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Pyglet</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QT Phonon</a:t>
            </a:r>
            <a:endParaRPr sz="1200">
              <a:solidFill>
                <a:srgbClr val="000000"/>
              </a:solidFill>
              <a:highlight>
                <a:srgbClr val="FFFFFF"/>
              </a:highlight>
              <a:latin typeface="Roboto"/>
              <a:ea typeface="Roboto"/>
              <a:cs typeface="Roboto"/>
              <a:sym typeface="Roboto"/>
            </a:endParaRPr>
          </a:p>
          <a:p>
            <a:pPr indent="0" lvl="0" marL="0" rtl="0" algn="just">
              <a:lnSpc>
                <a:spcPct val="130000"/>
              </a:lnSpc>
              <a:spcBef>
                <a:spcPts val="1400"/>
              </a:spcBef>
              <a:spcAft>
                <a:spcPts val="0"/>
              </a:spcAft>
              <a:buSzPct val="80000"/>
              <a:buNone/>
            </a:pPr>
            <a:r>
              <a:rPr lang="en-GB" sz="1600">
                <a:solidFill>
                  <a:srgbClr val="610B4B"/>
                </a:solidFill>
                <a:highlight>
                  <a:srgbClr val="FFFFFF"/>
                </a:highlight>
                <a:latin typeface="Arial"/>
                <a:ea typeface="Arial"/>
                <a:cs typeface="Arial"/>
                <a:sym typeface="Arial"/>
              </a:rPr>
              <a:t>8) 3D CAD Applications</a:t>
            </a:r>
            <a:endParaRPr sz="1600">
              <a:solidFill>
                <a:srgbClr val="610B4B"/>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SzPct val="80000"/>
              <a:buNone/>
            </a:pPr>
            <a:r>
              <a:rPr lang="en-GB" sz="1200">
                <a:solidFill>
                  <a:srgbClr val="333333"/>
                </a:solidFill>
                <a:highlight>
                  <a:srgbClr val="FFFFFF"/>
                </a:highlight>
                <a:latin typeface="Roboto"/>
                <a:ea typeface="Roboto"/>
                <a:cs typeface="Roboto"/>
                <a:sym typeface="Roboto"/>
              </a:rPr>
              <a:t>The CAD (Computer-aided design) is used to design engineering related architecture. It is used to develop the 3D representation of a part of a system. Python can create a 3D CAD application by using the following functionalities.</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Fandango (Popular )</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CAMVOX</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HeeksCNC</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AnyCAD</a:t>
            </a:r>
            <a:endParaRPr sz="1200">
              <a:solidFill>
                <a:srgbClr val="000000"/>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rgbClr val="000000"/>
              </a:buClr>
              <a:buSzPct val="108108"/>
              <a:buFont typeface="Roboto"/>
              <a:buChar char="●"/>
            </a:pPr>
            <a:r>
              <a:rPr lang="en-GB" sz="1200">
                <a:solidFill>
                  <a:srgbClr val="000000"/>
                </a:solidFill>
                <a:highlight>
                  <a:srgbClr val="FFFFFF"/>
                </a:highlight>
                <a:latin typeface="Roboto"/>
                <a:ea typeface="Roboto"/>
                <a:cs typeface="Roboto"/>
                <a:sym typeface="Roboto"/>
              </a:rPr>
              <a:t>RCAM</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600"/>
              </a:spcAft>
              <a:buSzPct val="79999"/>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2022-03-06T12:43:17Z</dcterms:created>
  <dc:creator>Makarand Rane</dc:creator>
</cp:coreProperties>
</file>