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3" roundtripDataSignature="AMtx7mhexvVDtKGsl1Igy0xf4FSO6B1j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084960-9715-4136-AF0C-B275A1ADE539}">
  <a:tblStyle styleId="{41084960-9715-4136-AF0C-B275A1ADE53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customschemas.google.com/relationships/presentationmetadata" Target="metadata"/><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7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7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7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7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7"/>
          <p:cNvSpPr/>
          <p:nvPr>
            <p:ph idx="2" type="pic"/>
          </p:nvPr>
        </p:nvSpPr>
        <p:spPr>
          <a:xfrm>
            <a:off x="5183188" y="987425"/>
            <a:ext cx="6172200" cy="4873625"/>
          </a:xfrm>
          <a:prstGeom prst="rect">
            <a:avLst/>
          </a:prstGeom>
          <a:noFill/>
          <a:ln>
            <a:noFill/>
          </a:ln>
        </p:spPr>
      </p:sp>
      <p:sp>
        <p:nvSpPr>
          <p:cNvPr id="64" name="Google Shape;64;p7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File Operation in Python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6" name="Google Shape;13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f = open("test.txt", encoding = 'utf-8')</a:t>
            </a:r>
            <a:endParaRPr/>
          </a:p>
          <a:p>
            <a:pPr indent="-228600" lvl="0" marL="228600" rtl="0" algn="l">
              <a:lnSpc>
                <a:spcPct val="90000"/>
              </a:lnSpc>
              <a:spcBef>
                <a:spcPts val="1000"/>
              </a:spcBef>
              <a:spcAft>
                <a:spcPts val="0"/>
              </a:spcAft>
              <a:buClr>
                <a:schemeClr val="dk1"/>
              </a:buClr>
              <a:buSzPts val="2800"/>
              <a:buChar char="•"/>
            </a:pPr>
            <a:r>
              <a:rPr lang="en-GB"/>
              <a:t># perform file operations</a:t>
            </a:r>
            <a:endParaRPr/>
          </a:p>
          <a:p>
            <a:pPr indent="-228600" lvl="0" marL="228600" rtl="0" algn="l">
              <a:lnSpc>
                <a:spcPct val="90000"/>
              </a:lnSpc>
              <a:spcBef>
                <a:spcPts val="1000"/>
              </a:spcBef>
              <a:spcAft>
                <a:spcPts val="0"/>
              </a:spcAft>
              <a:buClr>
                <a:schemeClr val="dk1"/>
              </a:buClr>
              <a:buSzPts val="2800"/>
              <a:buChar char="•"/>
            </a:pPr>
            <a:r>
              <a:rPr lang="en-GB"/>
              <a:t>f.close()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idx="1" type="body"/>
          </p:nvPr>
        </p:nvSpPr>
        <p:spPr>
          <a:xfrm>
            <a:off x="883920" y="863600"/>
            <a:ext cx="10469880" cy="53133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t>This method is not entirely safe. If an exception occurs when we are performing some operation with the file, the code exits without closing the file.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A safer way is to use a try...finally block.</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try:</a:t>
            </a:r>
            <a:endParaRPr/>
          </a:p>
          <a:p>
            <a:pPr indent="-228600" lvl="0" marL="228600" rtl="0" algn="l">
              <a:lnSpc>
                <a:spcPct val="90000"/>
              </a:lnSpc>
              <a:spcBef>
                <a:spcPts val="1000"/>
              </a:spcBef>
              <a:spcAft>
                <a:spcPts val="0"/>
              </a:spcAft>
              <a:buClr>
                <a:schemeClr val="dk1"/>
              </a:buClr>
              <a:buSzPts val="2800"/>
              <a:buChar char="•"/>
            </a:pPr>
            <a:r>
              <a:rPr lang="en-GB"/>
              <a:t>   f = open("test.txt", encoding = 'utf-8')</a:t>
            </a:r>
            <a:endParaRPr/>
          </a:p>
          <a:p>
            <a:pPr indent="-228600" lvl="0" marL="228600" rtl="0" algn="l">
              <a:lnSpc>
                <a:spcPct val="90000"/>
              </a:lnSpc>
              <a:spcBef>
                <a:spcPts val="1000"/>
              </a:spcBef>
              <a:spcAft>
                <a:spcPts val="0"/>
              </a:spcAft>
              <a:buClr>
                <a:schemeClr val="dk1"/>
              </a:buClr>
              <a:buSzPts val="2800"/>
              <a:buChar char="•"/>
            </a:pPr>
            <a:r>
              <a:rPr lang="en-GB"/>
              <a:t>   # perform file operations</a:t>
            </a:r>
            <a:endParaRPr/>
          </a:p>
          <a:p>
            <a:pPr indent="-228600" lvl="0" marL="228600" rtl="0" algn="l">
              <a:lnSpc>
                <a:spcPct val="90000"/>
              </a:lnSpc>
              <a:spcBef>
                <a:spcPts val="1000"/>
              </a:spcBef>
              <a:spcAft>
                <a:spcPts val="0"/>
              </a:spcAft>
              <a:buClr>
                <a:schemeClr val="dk1"/>
              </a:buClr>
              <a:buSzPts val="2800"/>
              <a:buChar char="•"/>
            </a:pPr>
            <a:r>
              <a:rPr lang="en-GB"/>
              <a:t>finally:</a:t>
            </a:r>
            <a:endParaRPr/>
          </a:p>
          <a:p>
            <a:pPr indent="-228600" lvl="0" marL="228600" rtl="0" algn="l">
              <a:lnSpc>
                <a:spcPct val="90000"/>
              </a:lnSpc>
              <a:spcBef>
                <a:spcPts val="1000"/>
              </a:spcBef>
              <a:spcAft>
                <a:spcPts val="0"/>
              </a:spcAft>
              <a:buClr>
                <a:schemeClr val="dk1"/>
              </a:buClr>
              <a:buSzPts val="2800"/>
              <a:buChar char="•"/>
            </a:pPr>
            <a:r>
              <a:rPr lang="en-GB"/>
              <a:t>   f.close()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idx="1" type="body"/>
          </p:nvPr>
        </p:nvSpPr>
        <p:spPr>
          <a:xfrm>
            <a:off x="838200" y="558800"/>
            <a:ext cx="10515600" cy="5618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This way, we are guaranteeing that the file is properly closed even if an exception is raiseThe best way to close a file is by using the with statement. </a:t>
            </a:r>
            <a:endParaRPr/>
          </a:p>
          <a:p>
            <a:pPr indent="-228600" lvl="0" marL="228600" rtl="0" algn="l">
              <a:lnSpc>
                <a:spcPct val="90000"/>
              </a:lnSpc>
              <a:spcBef>
                <a:spcPts val="1000"/>
              </a:spcBef>
              <a:spcAft>
                <a:spcPts val="0"/>
              </a:spcAft>
              <a:buClr>
                <a:schemeClr val="dk1"/>
              </a:buClr>
              <a:buSzPts val="2800"/>
              <a:buChar char="•"/>
            </a:pPr>
            <a:r>
              <a:rPr lang="en-GB"/>
              <a:t>This ensures that the file is closed when the block inside the with statement is exited.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We don't need to explicitly call the close() method. It is done internally.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with open("test.txt", encoding = 'utf-8') as f:</a:t>
            </a:r>
            <a:endParaRPr/>
          </a:p>
          <a:p>
            <a:pPr indent="-228600" lvl="0" marL="228600" rtl="0" algn="l">
              <a:lnSpc>
                <a:spcPct val="90000"/>
              </a:lnSpc>
              <a:spcBef>
                <a:spcPts val="1000"/>
              </a:spcBef>
              <a:spcAft>
                <a:spcPts val="0"/>
              </a:spcAft>
              <a:buClr>
                <a:schemeClr val="dk1"/>
              </a:buClr>
              <a:buSzPts val="2800"/>
              <a:buChar char="•"/>
            </a:pPr>
            <a:r>
              <a:rPr lang="en-GB"/>
              <a:t>   # perform file operationsd that causes program flow to stop.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Writing to Files in Python</a:t>
            </a:r>
            <a:endParaRPr/>
          </a:p>
        </p:txBody>
      </p:sp>
      <p:sp>
        <p:nvSpPr>
          <p:cNvPr id="152" name="Google Shape;152;p13"/>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a:t>In order to write into a file in Python, we need to open it in write w, append a or exclusive creation x mode.</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We need to be careful with the w mode, as it will overwrite into the file if it already exists. Due to this, all the previous data are erased.</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Writing a string or sequence of bytes (for binary files) is done using the write() method. This method returns the number of characters written to the file.</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with open("test.txt",'w',encoding = 'utf-8') as f:</a:t>
            </a:r>
            <a:endParaRPr/>
          </a:p>
          <a:p>
            <a:pPr indent="-228600" lvl="0" marL="228600" rtl="0" algn="l">
              <a:lnSpc>
                <a:spcPct val="90000"/>
              </a:lnSpc>
              <a:spcBef>
                <a:spcPts val="1000"/>
              </a:spcBef>
              <a:spcAft>
                <a:spcPts val="0"/>
              </a:spcAft>
              <a:buClr>
                <a:schemeClr val="dk1"/>
              </a:buClr>
              <a:buSzPct val="100000"/>
              <a:buChar char="•"/>
            </a:pPr>
            <a:r>
              <a:rPr lang="en-GB"/>
              <a:t>   f.write("my first file\n")</a:t>
            </a:r>
            <a:endParaRPr/>
          </a:p>
          <a:p>
            <a:pPr indent="-228600" lvl="0" marL="228600" rtl="0" algn="l">
              <a:lnSpc>
                <a:spcPct val="90000"/>
              </a:lnSpc>
              <a:spcBef>
                <a:spcPts val="1000"/>
              </a:spcBef>
              <a:spcAft>
                <a:spcPts val="0"/>
              </a:spcAft>
              <a:buClr>
                <a:schemeClr val="dk1"/>
              </a:buClr>
              <a:buSzPct val="100000"/>
              <a:buChar char="•"/>
            </a:pPr>
            <a:r>
              <a:rPr lang="en-GB"/>
              <a:t>   f.write("This file\n\n")</a:t>
            </a:r>
            <a:endParaRPr/>
          </a:p>
          <a:p>
            <a:pPr indent="-228600" lvl="0" marL="228600" rtl="0" algn="l">
              <a:lnSpc>
                <a:spcPct val="90000"/>
              </a:lnSpc>
              <a:spcBef>
                <a:spcPts val="1000"/>
              </a:spcBef>
              <a:spcAft>
                <a:spcPts val="0"/>
              </a:spcAft>
              <a:buClr>
                <a:schemeClr val="dk1"/>
              </a:buClr>
              <a:buSzPct val="100000"/>
              <a:buChar char="•"/>
            </a:pPr>
            <a:r>
              <a:rPr lang="en-GB"/>
              <a:t>   f.write("contains three lines\n")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8" name="Google Shape;15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This program will create a new file named test.txt in the current directory if it does not exist. If it does exist, it is overwritten.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838200" y="87629"/>
            <a:ext cx="10515600" cy="5934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Reading Files in Python</a:t>
            </a:r>
            <a:endParaRPr/>
          </a:p>
        </p:txBody>
      </p:sp>
      <p:sp>
        <p:nvSpPr>
          <p:cNvPr id="164" name="Google Shape;164;p15"/>
          <p:cNvSpPr txBox="1"/>
          <p:nvPr>
            <p:ph idx="1" type="body"/>
          </p:nvPr>
        </p:nvSpPr>
        <p:spPr>
          <a:xfrm>
            <a:off x="711200" y="681037"/>
            <a:ext cx="10642600" cy="608933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a:t>To read a file in Python, we must open the file in reading r mode.</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There are various methods available for this purpose. We can use the read(size) method to read in the size number of data. If the size parameter is not specified, it reads and returns up to the end of the file.</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We can read the text.txt file we wrote in the above section in the following way:</a:t>
            </a:r>
            <a:endParaRPr/>
          </a:p>
          <a:p>
            <a:pPr indent="-228600" lvl="0" marL="228600" rtl="0" algn="l">
              <a:lnSpc>
                <a:spcPct val="90000"/>
              </a:lnSpc>
              <a:spcBef>
                <a:spcPts val="1000"/>
              </a:spcBef>
              <a:spcAft>
                <a:spcPts val="0"/>
              </a:spcAft>
              <a:buClr>
                <a:schemeClr val="dk1"/>
              </a:buClr>
              <a:buSzPct val="100000"/>
              <a:buChar char="•"/>
            </a:pPr>
            <a:r>
              <a:rPr lang="en-GB"/>
              <a:t>&gt;&gt;&gt; f = open("test.txt",'r',encoding = 'utf-8')</a:t>
            </a:r>
            <a:endParaRPr/>
          </a:p>
          <a:p>
            <a:pPr indent="-228600" lvl="0" marL="228600" rtl="0" algn="l">
              <a:lnSpc>
                <a:spcPct val="90000"/>
              </a:lnSpc>
              <a:spcBef>
                <a:spcPts val="1000"/>
              </a:spcBef>
              <a:spcAft>
                <a:spcPts val="0"/>
              </a:spcAft>
              <a:buClr>
                <a:schemeClr val="dk1"/>
              </a:buClr>
              <a:buSzPct val="100000"/>
              <a:buChar char="•"/>
            </a:pPr>
            <a:r>
              <a:rPr lang="en-GB"/>
              <a:t>&gt;&gt;&gt; f.read(4)    # read the first 4 data</a:t>
            </a:r>
            <a:endParaRPr/>
          </a:p>
          <a:p>
            <a:pPr indent="-228600" lvl="0" marL="228600" rtl="0" algn="l">
              <a:lnSpc>
                <a:spcPct val="90000"/>
              </a:lnSpc>
              <a:spcBef>
                <a:spcPts val="1000"/>
              </a:spcBef>
              <a:spcAft>
                <a:spcPts val="0"/>
              </a:spcAft>
              <a:buClr>
                <a:schemeClr val="dk1"/>
              </a:buClr>
              <a:buSzPct val="100000"/>
              <a:buChar char="•"/>
            </a:pPr>
            <a:r>
              <a:rPr lang="en-GB"/>
              <a:t>'This'</a:t>
            </a:r>
            <a:endParaRPr/>
          </a:p>
          <a:p>
            <a:pPr indent="-228600" lvl="0" marL="228600" rtl="0" algn="l">
              <a:lnSpc>
                <a:spcPct val="90000"/>
              </a:lnSpc>
              <a:spcBef>
                <a:spcPts val="1000"/>
              </a:spcBef>
              <a:spcAft>
                <a:spcPts val="0"/>
              </a:spcAft>
              <a:buClr>
                <a:schemeClr val="dk1"/>
              </a:buClr>
              <a:buSzPct val="100000"/>
              <a:buChar char="•"/>
            </a:pPr>
            <a:r>
              <a:rPr lang="en-GB"/>
              <a:t>&gt;&gt;&gt; f.read(4)    # read the next 4 data</a:t>
            </a:r>
            <a:endParaRPr/>
          </a:p>
          <a:p>
            <a:pPr indent="-228600" lvl="0" marL="228600" rtl="0" algn="l">
              <a:lnSpc>
                <a:spcPct val="90000"/>
              </a:lnSpc>
              <a:spcBef>
                <a:spcPts val="1000"/>
              </a:spcBef>
              <a:spcAft>
                <a:spcPts val="0"/>
              </a:spcAft>
              <a:buClr>
                <a:schemeClr val="dk1"/>
              </a:buClr>
              <a:buSzPct val="100000"/>
              <a:buChar char="•"/>
            </a:pPr>
            <a:r>
              <a:rPr lang="en-GB"/>
              <a:t>' is '</a:t>
            </a:r>
            <a:endParaRPr/>
          </a:p>
          <a:p>
            <a:pPr indent="-228600" lvl="0" marL="228600" rtl="0" algn="l">
              <a:lnSpc>
                <a:spcPct val="90000"/>
              </a:lnSpc>
              <a:spcBef>
                <a:spcPts val="1000"/>
              </a:spcBef>
              <a:spcAft>
                <a:spcPts val="0"/>
              </a:spcAft>
              <a:buClr>
                <a:schemeClr val="dk1"/>
              </a:buClr>
              <a:buSzPct val="100000"/>
              <a:buChar char="•"/>
            </a:pPr>
            <a:r>
              <a:rPr lang="en-GB"/>
              <a:t>&gt;&gt;&gt; f.read()     # read in the rest till end of file</a:t>
            </a:r>
            <a:endParaRPr/>
          </a:p>
          <a:p>
            <a:pPr indent="-228600" lvl="0" marL="228600" rtl="0" algn="l">
              <a:lnSpc>
                <a:spcPct val="90000"/>
              </a:lnSpc>
              <a:spcBef>
                <a:spcPts val="1000"/>
              </a:spcBef>
              <a:spcAft>
                <a:spcPts val="0"/>
              </a:spcAft>
              <a:buClr>
                <a:schemeClr val="dk1"/>
              </a:buClr>
              <a:buSzPct val="100000"/>
              <a:buChar char="•"/>
            </a:pPr>
            <a:r>
              <a:rPr lang="en-GB"/>
              <a:t>'my first file\nThis file\ncontains three lines\n'</a:t>
            </a:r>
            <a:endParaRPr/>
          </a:p>
          <a:p>
            <a:pPr indent="-228600" lvl="0" marL="228600" rtl="0" algn="l">
              <a:lnSpc>
                <a:spcPct val="90000"/>
              </a:lnSpc>
              <a:spcBef>
                <a:spcPts val="1000"/>
              </a:spcBef>
              <a:spcAft>
                <a:spcPts val="0"/>
              </a:spcAft>
              <a:buClr>
                <a:schemeClr val="dk1"/>
              </a:buClr>
              <a:buSzPct val="100000"/>
              <a:buChar char="•"/>
            </a:pPr>
            <a:r>
              <a:rPr lang="en-GB"/>
              <a:t>&gt;&gt;&gt; f.read()  # further reading returns empty sting</a:t>
            </a:r>
            <a:endParaRPr/>
          </a:p>
          <a:p>
            <a:pPr indent="-228600" lvl="0" marL="228600" rtl="0" algn="l">
              <a:lnSpc>
                <a:spcPct val="90000"/>
              </a:lnSpc>
              <a:spcBef>
                <a:spcPts val="1000"/>
              </a:spcBef>
              <a:spcAft>
                <a:spcPts val="0"/>
              </a:spcAft>
              <a:buClr>
                <a:schemeClr val="dk1"/>
              </a:buClr>
              <a:buSzPct val="100000"/>
              <a:buChar char="•"/>
            </a:pPr>
            <a:r>
              <a:rPr lang="en-GB"/>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idx="1" type="body"/>
          </p:nvPr>
        </p:nvSpPr>
        <p:spPr>
          <a:xfrm>
            <a:off x="772160" y="162560"/>
            <a:ext cx="10581640" cy="662432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GB"/>
              <a:t>We can see that the read() method returns a newline as '\n'. Once the end of the file is reached, we get an empty string on further reading.</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We can change our current file cursor (position) using the seek() method. Similarly, the tell() method returns our current position (in number of bytes).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&gt;&gt;&gt; f.tell()    # get the current file position</a:t>
            </a:r>
            <a:endParaRPr/>
          </a:p>
          <a:p>
            <a:pPr indent="-228600" lvl="0" marL="228600" rtl="0" algn="l">
              <a:lnSpc>
                <a:spcPct val="90000"/>
              </a:lnSpc>
              <a:spcBef>
                <a:spcPts val="1000"/>
              </a:spcBef>
              <a:spcAft>
                <a:spcPts val="0"/>
              </a:spcAft>
              <a:buClr>
                <a:schemeClr val="dk1"/>
              </a:buClr>
              <a:buSzPct val="100000"/>
              <a:buChar char="•"/>
            </a:pPr>
            <a:r>
              <a:rPr lang="en-GB"/>
              <a:t>56</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&gt;&gt;&gt; f.seek(0)   # bring file cursor to initial position</a:t>
            </a:r>
            <a:endParaRPr/>
          </a:p>
          <a:p>
            <a:pPr indent="-228600" lvl="0" marL="228600" rtl="0" algn="l">
              <a:lnSpc>
                <a:spcPct val="90000"/>
              </a:lnSpc>
              <a:spcBef>
                <a:spcPts val="1000"/>
              </a:spcBef>
              <a:spcAft>
                <a:spcPts val="0"/>
              </a:spcAft>
              <a:buClr>
                <a:schemeClr val="dk1"/>
              </a:buClr>
              <a:buSzPct val="100000"/>
              <a:buChar char="•"/>
            </a:pPr>
            <a:r>
              <a:rPr lang="en-GB"/>
              <a:t>0</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&gt;&gt;&gt; print(f.read())  # read the entire file</a:t>
            </a:r>
            <a:endParaRPr/>
          </a:p>
          <a:p>
            <a:pPr indent="-228600" lvl="0" marL="228600" rtl="0" algn="l">
              <a:lnSpc>
                <a:spcPct val="90000"/>
              </a:lnSpc>
              <a:spcBef>
                <a:spcPts val="1000"/>
              </a:spcBef>
              <a:spcAft>
                <a:spcPts val="0"/>
              </a:spcAft>
              <a:buClr>
                <a:schemeClr val="dk1"/>
              </a:buClr>
              <a:buSzPct val="100000"/>
              <a:buChar char="•"/>
            </a:pPr>
            <a:r>
              <a:rPr lang="en-GB"/>
              <a:t>This is my first file</a:t>
            </a:r>
            <a:endParaRPr/>
          </a:p>
          <a:p>
            <a:pPr indent="-228600" lvl="0" marL="228600" rtl="0" algn="l">
              <a:lnSpc>
                <a:spcPct val="90000"/>
              </a:lnSpc>
              <a:spcBef>
                <a:spcPts val="1000"/>
              </a:spcBef>
              <a:spcAft>
                <a:spcPts val="0"/>
              </a:spcAft>
              <a:buClr>
                <a:schemeClr val="dk1"/>
              </a:buClr>
              <a:buSzPct val="100000"/>
              <a:buChar char="•"/>
            </a:pPr>
            <a:r>
              <a:rPr lang="en-GB"/>
              <a:t>This file</a:t>
            </a:r>
            <a:endParaRPr/>
          </a:p>
          <a:p>
            <a:pPr indent="-228600" lvl="0" marL="228600" rtl="0" algn="l">
              <a:lnSpc>
                <a:spcPct val="90000"/>
              </a:lnSpc>
              <a:spcBef>
                <a:spcPts val="1000"/>
              </a:spcBef>
              <a:spcAft>
                <a:spcPts val="0"/>
              </a:spcAft>
              <a:buClr>
                <a:schemeClr val="dk1"/>
              </a:buClr>
              <a:buSzPct val="100000"/>
              <a:buChar char="•"/>
            </a:pPr>
            <a:r>
              <a:rPr lang="en-GB"/>
              <a:t>contains three lines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idx="1" type="body"/>
          </p:nvPr>
        </p:nvSpPr>
        <p:spPr>
          <a:xfrm>
            <a:off x="782320" y="457200"/>
            <a:ext cx="10571480" cy="57197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We can read a file line-by-line using a for loop. This is both efficient and fast.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&gt;&gt;&gt; for line in f:</a:t>
            </a:r>
            <a:endParaRPr/>
          </a:p>
          <a:p>
            <a:pPr indent="-228600" lvl="0" marL="228600" rtl="0" algn="l">
              <a:lnSpc>
                <a:spcPct val="90000"/>
              </a:lnSpc>
              <a:spcBef>
                <a:spcPts val="1000"/>
              </a:spcBef>
              <a:spcAft>
                <a:spcPts val="0"/>
              </a:spcAft>
              <a:buClr>
                <a:schemeClr val="dk1"/>
              </a:buClr>
              <a:buSzPts val="2800"/>
              <a:buChar char="•"/>
            </a:pPr>
            <a:r>
              <a:rPr lang="en-GB"/>
              <a:t>...     print(line, end = '')</a:t>
            </a:r>
            <a:endParaRPr/>
          </a:p>
          <a:p>
            <a:pPr indent="-228600" lvl="0" marL="228600" rtl="0" algn="l">
              <a:lnSpc>
                <a:spcPct val="90000"/>
              </a:lnSpc>
              <a:spcBef>
                <a:spcPts val="1000"/>
              </a:spcBef>
              <a:spcAft>
                <a:spcPts val="0"/>
              </a:spcAft>
              <a:buClr>
                <a:schemeClr val="dk1"/>
              </a:buClr>
              <a:buSzPts val="2800"/>
              <a:buChar char="•"/>
            </a:pPr>
            <a:r>
              <a:rPr lang="en-GB"/>
              <a:t>...</a:t>
            </a:r>
            <a:endParaRPr/>
          </a:p>
          <a:p>
            <a:pPr indent="-228600" lvl="0" marL="228600" rtl="0" algn="l">
              <a:lnSpc>
                <a:spcPct val="90000"/>
              </a:lnSpc>
              <a:spcBef>
                <a:spcPts val="1000"/>
              </a:spcBef>
              <a:spcAft>
                <a:spcPts val="0"/>
              </a:spcAft>
              <a:buClr>
                <a:schemeClr val="dk1"/>
              </a:buClr>
              <a:buSzPts val="2800"/>
              <a:buChar char="•"/>
            </a:pPr>
            <a:r>
              <a:rPr lang="en-GB"/>
              <a:t>This is my first file</a:t>
            </a:r>
            <a:endParaRPr/>
          </a:p>
          <a:p>
            <a:pPr indent="-228600" lvl="0" marL="228600" rtl="0" algn="l">
              <a:lnSpc>
                <a:spcPct val="90000"/>
              </a:lnSpc>
              <a:spcBef>
                <a:spcPts val="1000"/>
              </a:spcBef>
              <a:spcAft>
                <a:spcPts val="0"/>
              </a:spcAft>
              <a:buClr>
                <a:schemeClr val="dk1"/>
              </a:buClr>
              <a:buSzPts val="2800"/>
              <a:buChar char="•"/>
            </a:pPr>
            <a:r>
              <a:rPr lang="en-GB"/>
              <a:t>This file</a:t>
            </a:r>
            <a:endParaRPr/>
          </a:p>
          <a:p>
            <a:pPr indent="-228600" lvl="0" marL="228600" rtl="0" algn="l">
              <a:lnSpc>
                <a:spcPct val="90000"/>
              </a:lnSpc>
              <a:spcBef>
                <a:spcPts val="1000"/>
              </a:spcBef>
              <a:spcAft>
                <a:spcPts val="0"/>
              </a:spcAft>
              <a:buClr>
                <a:schemeClr val="dk1"/>
              </a:buClr>
              <a:buSzPts val="2800"/>
              <a:buChar char="•"/>
            </a:pPr>
            <a:r>
              <a:rPr lang="en-GB"/>
              <a:t>contains three lines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idx="1" type="body"/>
          </p:nvPr>
        </p:nvSpPr>
        <p:spPr>
          <a:xfrm>
            <a:off x="670560" y="71120"/>
            <a:ext cx="10683240" cy="654304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a:t>In this program, the lines in the file itself include a newline character \n. So, we use the end parameter of the print() function to avoid two newlines when printing.</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Alternatively, we can use the readline() method to read individual lines of a file. This method reads a file till the newline, including the newline character.</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&gt;&gt;&gt; f.readline()</a:t>
            </a:r>
            <a:endParaRPr/>
          </a:p>
          <a:p>
            <a:pPr indent="-228600" lvl="0" marL="228600" rtl="0" algn="l">
              <a:lnSpc>
                <a:spcPct val="90000"/>
              </a:lnSpc>
              <a:spcBef>
                <a:spcPts val="1000"/>
              </a:spcBef>
              <a:spcAft>
                <a:spcPts val="0"/>
              </a:spcAft>
              <a:buClr>
                <a:schemeClr val="dk1"/>
              </a:buClr>
              <a:buSzPct val="100000"/>
              <a:buChar char="•"/>
            </a:pPr>
            <a:r>
              <a:rPr lang="en-GB"/>
              <a:t>'This is my first file\n'</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&gt;&gt;&gt; f.readline()</a:t>
            </a:r>
            <a:endParaRPr/>
          </a:p>
          <a:p>
            <a:pPr indent="-228600" lvl="0" marL="228600" rtl="0" algn="l">
              <a:lnSpc>
                <a:spcPct val="90000"/>
              </a:lnSpc>
              <a:spcBef>
                <a:spcPts val="1000"/>
              </a:spcBef>
              <a:spcAft>
                <a:spcPts val="0"/>
              </a:spcAft>
              <a:buClr>
                <a:schemeClr val="dk1"/>
              </a:buClr>
              <a:buSzPct val="100000"/>
              <a:buChar char="•"/>
            </a:pPr>
            <a:r>
              <a:rPr lang="en-GB"/>
              <a:t>'This file\n'</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&gt;&gt;&gt; f.readline()</a:t>
            </a:r>
            <a:endParaRPr/>
          </a:p>
          <a:p>
            <a:pPr indent="-228600" lvl="0" marL="228600" rtl="0" algn="l">
              <a:lnSpc>
                <a:spcPct val="90000"/>
              </a:lnSpc>
              <a:spcBef>
                <a:spcPts val="1000"/>
              </a:spcBef>
              <a:spcAft>
                <a:spcPts val="0"/>
              </a:spcAft>
              <a:buClr>
                <a:schemeClr val="dk1"/>
              </a:buClr>
              <a:buSzPct val="100000"/>
              <a:buChar char="•"/>
            </a:pPr>
            <a:r>
              <a:rPr lang="en-GB"/>
              <a:t>'contains three lines\n'</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&gt;&gt;&gt; f.readline()</a:t>
            </a:r>
            <a:endParaRPr/>
          </a:p>
          <a:p>
            <a:pPr indent="-228600" lvl="0" marL="228600" rtl="0" algn="l">
              <a:lnSpc>
                <a:spcPct val="90000"/>
              </a:lnSpc>
              <a:spcBef>
                <a:spcPts val="1000"/>
              </a:spcBef>
              <a:spcAft>
                <a:spcPts val="0"/>
              </a:spcAft>
              <a:buClr>
                <a:schemeClr val="dk1"/>
              </a:buClr>
              <a:buSzPct val="100000"/>
              <a:buChar char="•"/>
            </a:pPr>
            <a:r>
              <a:rPr lang="en-GB"/>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idx="1" type="body"/>
          </p:nvPr>
        </p:nvSpPr>
        <p:spPr>
          <a:xfrm>
            <a:off x="924560" y="518160"/>
            <a:ext cx="10429240" cy="56588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readlines() method returns a list of remaining lines of the entire file. All these reading methods return empty values when the end of file (EOF) is reached.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&gt;&gt;&gt; f.readlines()</a:t>
            </a:r>
            <a:endParaRPr/>
          </a:p>
          <a:p>
            <a:pPr indent="-228600" lvl="0" marL="228600" rtl="0" algn="l">
              <a:lnSpc>
                <a:spcPct val="90000"/>
              </a:lnSpc>
              <a:spcBef>
                <a:spcPts val="1000"/>
              </a:spcBef>
              <a:spcAft>
                <a:spcPts val="0"/>
              </a:spcAft>
              <a:buClr>
                <a:schemeClr val="dk1"/>
              </a:buClr>
              <a:buSzPts val="2800"/>
              <a:buChar char="•"/>
            </a:pPr>
            <a:r>
              <a:rPr lang="en-GB"/>
              <a:t>['This is my first file\n', 'This file\n', 'contains three lines\n']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What is a file?</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GB"/>
              <a:t>Files are named locations on disk to store related information. They are used to permanently store data in a non-volatile memory (e.g. hard disk).</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Since Random Access Memory (RAM) is volatile (which loses its data when the computer is turned off), we use files for future use of the data by permanently storing them.</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When we want to read from or write to a file, we need to open it first. When we are done, it needs to be closed so that the resources that are tied with the file are freed.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idx="1" type="body"/>
          </p:nvPr>
        </p:nvSpPr>
        <p:spPr>
          <a:xfrm>
            <a:off x="924560" y="264160"/>
            <a:ext cx="10429240" cy="59128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Python file method:</a:t>
            </a:r>
            <a:endParaRPr/>
          </a:p>
          <a:p>
            <a:pPr indent="-228600" lvl="0" marL="228600" rtl="0" algn="l">
              <a:lnSpc>
                <a:spcPct val="90000"/>
              </a:lnSpc>
              <a:spcBef>
                <a:spcPts val="1000"/>
              </a:spcBef>
              <a:spcAft>
                <a:spcPts val="0"/>
              </a:spcAft>
              <a:buClr>
                <a:schemeClr val="dk1"/>
              </a:buClr>
              <a:buSzPts val="2800"/>
              <a:buChar char="•"/>
            </a:pPr>
            <a:r>
              <a:rPr lang="en-GB"/>
              <a:t>These 1.close():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Closes the file.are the certain file method: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0" name="Google Shape;190;p20"/>
          <p:cNvPicPr preferRelativeResize="0"/>
          <p:nvPr/>
        </p:nvPicPr>
        <p:blipFill rotWithShape="1">
          <a:blip r:embed="rId3">
            <a:alphaModFix/>
          </a:blip>
          <a:srcRect b="0" l="0" r="0" t="0"/>
          <a:stretch/>
        </p:blipFill>
        <p:spPr>
          <a:xfrm>
            <a:off x="1748625" y="3027650"/>
            <a:ext cx="7715508" cy="24993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idx="1" type="body"/>
          </p:nvPr>
        </p:nvSpPr>
        <p:spPr>
          <a:xfrm>
            <a:off x="863600" y="304800"/>
            <a:ext cx="10490200" cy="63398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2.detach():</a:t>
            </a:r>
            <a:endParaRPr/>
          </a:p>
          <a:p>
            <a:pPr indent="-228600" lvl="0" marL="228600" rtl="0" algn="l">
              <a:lnSpc>
                <a:spcPct val="90000"/>
              </a:lnSpc>
              <a:spcBef>
                <a:spcPts val="1000"/>
              </a:spcBef>
              <a:spcAft>
                <a:spcPts val="0"/>
              </a:spcAft>
              <a:buClr>
                <a:schemeClr val="dk1"/>
              </a:buClr>
              <a:buSzPts val="2800"/>
              <a:buChar char="•"/>
            </a:pPr>
            <a:r>
              <a:rPr lang="en-GB"/>
              <a:t>detach() method is used to separate the underlying raw stream from the buffer and return it. After the raw stream has been detached, the buffer is in an unusable state.</a:t>
            </a:r>
            <a:endParaRPr/>
          </a:p>
        </p:txBody>
      </p:sp>
      <p:sp>
        <p:nvSpPr>
          <p:cNvPr id="196" name="Google Shape;196;p21"/>
          <p:cNvSpPr txBox="1"/>
          <p:nvPr/>
        </p:nvSpPr>
        <p:spPr>
          <a:xfrm>
            <a:off x="3048000" y="324433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file.detach()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idx="1" type="body"/>
          </p:nvPr>
        </p:nvSpPr>
        <p:spPr>
          <a:xfrm>
            <a:off x="782320" y="660400"/>
            <a:ext cx="10571480" cy="55165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fileno():</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The fileno() method returns the file descriptor of the stream, as a number.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An error will occur if the operator system does not use a file descriptor.</a:t>
            </a:r>
            <a:endParaRPr/>
          </a:p>
        </p:txBody>
      </p:sp>
      <p:pic>
        <p:nvPicPr>
          <p:cNvPr id="202" name="Google Shape;202;p22"/>
          <p:cNvPicPr preferRelativeResize="0"/>
          <p:nvPr/>
        </p:nvPicPr>
        <p:blipFill rotWithShape="1">
          <a:blip r:embed="rId3">
            <a:alphaModFix/>
          </a:blip>
          <a:srcRect b="0" l="0" r="0" t="0"/>
          <a:stretch/>
        </p:blipFill>
        <p:spPr>
          <a:xfrm>
            <a:off x="1590896" y="4733278"/>
            <a:ext cx="10037944" cy="12814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3"/>
          <p:cNvPicPr preferRelativeResize="0"/>
          <p:nvPr>
            <p:ph idx="1" type="body"/>
          </p:nvPr>
        </p:nvPicPr>
        <p:blipFill rotWithShape="1">
          <a:blip r:embed="rId3">
            <a:alphaModFix/>
          </a:blip>
          <a:srcRect b="0" l="0" r="0" t="0"/>
          <a:stretch/>
        </p:blipFill>
        <p:spPr>
          <a:xfrm>
            <a:off x="711200" y="222398"/>
            <a:ext cx="10535920" cy="1314538"/>
          </a:xfrm>
          <a:prstGeom prst="rect">
            <a:avLst/>
          </a:prstGeom>
          <a:noFill/>
          <a:ln>
            <a:noFill/>
          </a:ln>
        </p:spPr>
      </p:pic>
      <p:sp>
        <p:nvSpPr>
          <p:cNvPr id="208" name="Google Shape;208;p23"/>
          <p:cNvSpPr txBox="1"/>
          <p:nvPr/>
        </p:nvSpPr>
        <p:spPr>
          <a:xfrm>
            <a:off x="934720" y="2743200"/>
            <a:ext cx="876808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Calibri"/>
                <a:ea typeface="Calibri"/>
                <a:cs typeface="Calibri"/>
                <a:sym typeface="Calibri"/>
              </a:rPr>
              <a:t>4.flush():</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GB" sz="2800">
                <a:solidFill>
                  <a:schemeClr val="dk1"/>
                </a:solidFill>
                <a:latin typeface="Calibri"/>
                <a:ea typeface="Calibri"/>
                <a:cs typeface="Calibri"/>
                <a:sym typeface="Calibri"/>
              </a:rPr>
              <a:t>Flushes the internal buffer.</a:t>
            </a:r>
            <a:endParaRPr sz="2800">
              <a:solidFill>
                <a:schemeClr val="dk1"/>
              </a:solidFill>
              <a:latin typeface="Calibri"/>
              <a:ea typeface="Calibri"/>
              <a:cs typeface="Calibri"/>
              <a:sym typeface="Calibri"/>
            </a:endParaRPr>
          </a:p>
        </p:txBody>
      </p:sp>
      <p:pic>
        <p:nvPicPr>
          <p:cNvPr id="209" name="Google Shape;209;p23"/>
          <p:cNvPicPr preferRelativeResize="0"/>
          <p:nvPr/>
        </p:nvPicPr>
        <p:blipFill rotWithShape="1">
          <a:blip r:embed="rId4">
            <a:alphaModFix/>
          </a:blip>
          <a:srcRect b="0" l="0" r="0" t="0"/>
          <a:stretch/>
        </p:blipFill>
        <p:spPr>
          <a:xfrm>
            <a:off x="1284869" y="4422735"/>
            <a:ext cx="9962251" cy="18234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1" type="body"/>
          </p:nvPr>
        </p:nvSpPr>
        <p:spPr>
          <a:xfrm>
            <a:off x="1076960" y="589280"/>
            <a:ext cx="10276840" cy="55876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read()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Returns the file content.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15" name="Google Shape;215;p24"/>
          <p:cNvPicPr preferRelativeResize="0"/>
          <p:nvPr/>
        </p:nvPicPr>
        <p:blipFill rotWithShape="1">
          <a:blip r:embed="rId3">
            <a:alphaModFix/>
          </a:blip>
          <a:srcRect b="0" l="0" r="0" t="0"/>
          <a:stretch/>
        </p:blipFill>
        <p:spPr>
          <a:xfrm>
            <a:off x="1700773" y="3130534"/>
            <a:ext cx="5941532" cy="11468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idx="1" type="body"/>
          </p:nvPr>
        </p:nvSpPr>
        <p:spPr>
          <a:xfrm>
            <a:off x="619760" y="508000"/>
            <a:ext cx="10734040" cy="5668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readline():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The readline() method returns one line from the file.</a:t>
            </a:r>
            <a:endParaRPr/>
          </a:p>
        </p:txBody>
      </p:sp>
      <p:pic>
        <p:nvPicPr>
          <p:cNvPr id="221" name="Google Shape;221;p25"/>
          <p:cNvPicPr preferRelativeResize="0"/>
          <p:nvPr/>
        </p:nvPicPr>
        <p:blipFill rotWithShape="1">
          <a:blip r:embed="rId3">
            <a:alphaModFix/>
          </a:blip>
          <a:srcRect b="0" l="0" r="0" t="0"/>
          <a:stretch/>
        </p:blipFill>
        <p:spPr>
          <a:xfrm>
            <a:off x="1279565" y="3189590"/>
            <a:ext cx="8942753" cy="141288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idx="1" type="body"/>
          </p:nvPr>
        </p:nvSpPr>
        <p:spPr>
          <a:xfrm>
            <a:off x="518160" y="345440"/>
            <a:ext cx="10835640" cy="58315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seek():</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Change the file position.</a:t>
            </a:r>
            <a:endParaRPr/>
          </a:p>
        </p:txBody>
      </p:sp>
      <p:pic>
        <p:nvPicPr>
          <p:cNvPr id="227" name="Google Shape;227;p26"/>
          <p:cNvPicPr preferRelativeResize="0"/>
          <p:nvPr/>
        </p:nvPicPr>
        <p:blipFill rotWithShape="1">
          <a:blip r:embed="rId3">
            <a:alphaModFix/>
          </a:blip>
          <a:srcRect b="0" l="0" r="0" t="0"/>
          <a:stretch/>
        </p:blipFill>
        <p:spPr>
          <a:xfrm>
            <a:off x="1793237" y="3088618"/>
            <a:ext cx="7924888" cy="20726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idx="1" type="body"/>
          </p:nvPr>
        </p:nvSpPr>
        <p:spPr>
          <a:xfrm>
            <a:off x="629920" y="548640"/>
            <a:ext cx="10723880" cy="56283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tell():</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 The tell() method returns the current file position in a file stream.</a:t>
            </a:r>
            <a:endParaRPr/>
          </a:p>
        </p:txBody>
      </p:sp>
      <p:pic>
        <p:nvPicPr>
          <p:cNvPr id="233" name="Google Shape;233;p27"/>
          <p:cNvPicPr preferRelativeResize="0"/>
          <p:nvPr/>
        </p:nvPicPr>
        <p:blipFill rotWithShape="1">
          <a:blip r:embed="rId3">
            <a:alphaModFix/>
          </a:blip>
          <a:srcRect b="0" l="0" r="0" t="0"/>
          <a:stretch/>
        </p:blipFill>
        <p:spPr>
          <a:xfrm>
            <a:off x="1056199" y="3101958"/>
            <a:ext cx="11435292" cy="22015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idx="1" type="body"/>
          </p:nvPr>
        </p:nvSpPr>
        <p:spPr>
          <a:xfrm>
            <a:off x="833120" y="325120"/>
            <a:ext cx="10520680" cy="58518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write()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Writes the specified string to the file.</a:t>
            </a:r>
            <a:endParaRPr/>
          </a:p>
        </p:txBody>
      </p:sp>
      <p:pic>
        <p:nvPicPr>
          <p:cNvPr id="239" name="Google Shape;239;p28"/>
          <p:cNvPicPr preferRelativeResize="0"/>
          <p:nvPr/>
        </p:nvPicPr>
        <p:blipFill rotWithShape="1">
          <a:blip r:embed="rId3">
            <a:alphaModFix/>
          </a:blip>
          <a:srcRect b="0" l="0" r="0" t="0"/>
          <a:stretch/>
        </p:blipFill>
        <p:spPr>
          <a:xfrm>
            <a:off x="1926356" y="2967966"/>
            <a:ext cx="8095940" cy="207139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9"/>
          <p:cNvPicPr preferRelativeResize="0"/>
          <p:nvPr>
            <p:ph idx="1" type="body"/>
          </p:nvPr>
        </p:nvPicPr>
        <p:blipFill rotWithShape="1">
          <a:blip r:embed="rId3">
            <a:alphaModFix/>
          </a:blip>
          <a:srcRect b="0" l="0" r="0" t="0"/>
          <a:stretch/>
        </p:blipFill>
        <p:spPr>
          <a:xfrm>
            <a:off x="1110353" y="2590800"/>
            <a:ext cx="10867135" cy="21255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idx="1" type="body"/>
          </p:nvPr>
        </p:nvSpPr>
        <p:spPr>
          <a:xfrm>
            <a:off x="741680" y="416560"/>
            <a:ext cx="10612120" cy="57604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 In Python, a file operation takes place in the following order: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Open a file</a:t>
            </a:r>
            <a:endParaRPr/>
          </a:p>
          <a:p>
            <a:pPr indent="-228600" lvl="0" marL="228600" rtl="0" algn="l">
              <a:lnSpc>
                <a:spcPct val="90000"/>
              </a:lnSpc>
              <a:spcBef>
                <a:spcPts val="1000"/>
              </a:spcBef>
              <a:spcAft>
                <a:spcPts val="0"/>
              </a:spcAft>
              <a:buClr>
                <a:schemeClr val="dk1"/>
              </a:buClr>
              <a:buSzPts val="2800"/>
              <a:buChar char="•"/>
            </a:pPr>
            <a:r>
              <a:rPr lang="en-GB"/>
              <a:t>Read or write (perform operation)</a:t>
            </a:r>
            <a:endParaRPr/>
          </a:p>
          <a:p>
            <a:pPr indent="-228600" lvl="0" marL="228600" rtl="0" algn="l">
              <a:lnSpc>
                <a:spcPct val="90000"/>
              </a:lnSpc>
              <a:spcBef>
                <a:spcPts val="1000"/>
              </a:spcBef>
              <a:spcAft>
                <a:spcPts val="0"/>
              </a:spcAft>
              <a:buClr>
                <a:schemeClr val="dk1"/>
              </a:buClr>
              <a:buSzPts val="2800"/>
              <a:buChar char="•"/>
            </a:pPr>
            <a:r>
              <a:rPr lang="en-GB"/>
              <a:t>Close the file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idx="1" type="body"/>
          </p:nvPr>
        </p:nvSpPr>
        <p:spPr>
          <a:xfrm>
            <a:off x="254000" y="203200"/>
            <a:ext cx="11099800" cy="612648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GB"/>
              <a:t>OS Module:</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The OS module  provides functions for interacting with the operating system. OS comes under Python’s standard utility modules. This module provides a portable way of using operating system dependent functionality. The os and os.path modules include many functions to interact with the file system. All functions in os module raise OSError in the case of invalid or inaccessible file names and paths, or other arguments that have the correct type but are not accepted by the operating system.</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There are different methods available in the OS module for creating a director. These are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os.mkdir()</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os.makedirs()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idx="1" type="body"/>
          </p:nvPr>
        </p:nvSpPr>
        <p:spPr>
          <a:xfrm>
            <a:off x="894080" y="619760"/>
            <a:ext cx="10459720" cy="55572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Using os.mkdir():</a:t>
            </a:r>
            <a:endParaRPr/>
          </a:p>
          <a:p>
            <a:pPr indent="-228600" lvl="0" marL="228600" rtl="0" algn="l">
              <a:lnSpc>
                <a:spcPct val="90000"/>
              </a:lnSpc>
              <a:spcBef>
                <a:spcPts val="1000"/>
              </a:spcBef>
              <a:spcAft>
                <a:spcPts val="0"/>
              </a:spcAft>
              <a:buClr>
                <a:schemeClr val="dk1"/>
              </a:buClr>
              <a:buSzPts val="2800"/>
              <a:buChar char="•"/>
            </a:pPr>
            <a:r>
              <a:rPr lang="en-GB"/>
              <a:t>os.mkdir() method is used to create a directory named path with the specified numeric mode. This method raises FileExistsError if the directory to be created already exists.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2"/>
          <p:cNvPicPr preferRelativeResize="0"/>
          <p:nvPr>
            <p:ph idx="1" type="body"/>
          </p:nvPr>
        </p:nvPicPr>
        <p:blipFill rotWithShape="1">
          <a:blip r:embed="rId3">
            <a:alphaModFix/>
          </a:blip>
          <a:srcRect b="0" l="0" r="0" t="0"/>
          <a:stretch/>
        </p:blipFill>
        <p:spPr>
          <a:xfrm>
            <a:off x="436880" y="159152"/>
            <a:ext cx="10922000" cy="640420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3"/>
          <p:cNvPicPr preferRelativeResize="0"/>
          <p:nvPr>
            <p:ph idx="1" type="body"/>
          </p:nvPr>
        </p:nvPicPr>
        <p:blipFill rotWithShape="1">
          <a:blip r:embed="rId3">
            <a:alphaModFix/>
          </a:blip>
          <a:srcRect b="0" l="0" r="0" t="0"/>
          <a:stretch/>
        </p:blipFill>
        <p:spPr>
          <a:xfrm>
            <a:off x="1611260" y="2042160"/>
            <a:ext cx="9459398" cy="110887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idx="1" type="body"/>
          </p:nvPr>
        </p:nvSpPr>
        <p:spPr>
          <a:xfrm>
            <a:off x="528320" y="436880"/>
            <a:ext cx="10825480" cy="57400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Changing Directory: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os.chdir() method  used to change the current working directory to a specified path. It takes only a single argument as a new directory path.</a:t>
            </a:r>
            <a:endParaRPr/>
          </a:p>
        </p:txBody>
      </p:sp>
      <p:pic>
        <p:nvPicPr>
          <p:cNvPr id="270" name="Google Shape;270;p34"/>
          <p:cNvPicPr preferRelativeResize="0"/>
          <p:nvPr/>
        </p:nvPicPr>
        <p:blipFill rotWithShape="1">
          <a:blip r:embed="rId3">
            <a:alphaModFix/>
          </a:blip>
          <a:srcRect b="0" l="0" r="0" t="0"/>
          <a:stretch/>
        </p:blipFill>
        <p:spPr>
          <a:xfrm>
            <a:off x="1402101" y="3243540"/>
            <a:ext cx="7873979" cy="351234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idx="1" type="body"/>
          </p:nvPr>
        </p:nvSpPr>
        <p:spPr>
          <a:xfrm>
            <a:off x="670560" y="172720"/>
            <a:ext cx="10683240" cy="60042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Renaming a Directory or a File</a:t>
            </a:r>
            <a:endParaRPr/>
          </a:p>
          <a:p>
            <a:pPr indent="-228600" lvl="0" marL="228600" rtl="0" algn="l">
              <a:lnSpc>
                <a:spcPct val="90000"/>
              </a:lnSpc>
              <a:spcBef>
                <a:spcPts val="1000"/>
              </a:spcBef>
              <a:spcAft>
                <a:spcPts val="0"/>
              </a:spcAft>
              <a:buClr>
                <a:schemeClr val="dk1"/>
              </a:buClr>
              <a:buSzPts val="2800"/>
              <a:buChar char="•"/>
            </a:pPr>
            <a:r>
              <a:rPr lang="en-GB"/>
              <a:t>The rename() method is used to rename a directory or a file. The first argument is the old name and the new name must be supplied as the second argument.</a:t>
            </a:r>
            <a:endParaRPr/>
          </a:p>
        </p:txBody>
      </p:sp>
      <p:pic>
        <p:nvPicPr>
          <p:cNvPr id="276" name="Google Shape;276;p35"/>
          <p:cNvPicPr preferRelativeResize="0"/>
          <p:nvPr/>
        </p:nvPicPr>
        <p:blipFill rotWithShape="1">
          <a:blip r:embed="rId3">
            <a:alphaModFix/>
          </a:blip>
          <a:srcRect b="0" l="0" r="0" t="0"/>
          <a:stretch/>
        </p:blipFill>
        <p:spPr>
          <a:xfrm>
            <a:off x="756264" y="2070032"/>
            <a:ext cx="10053975" cy="444923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idx="1" type="body"/>
          </p:nvPr>
        </p:nvSpPr>
        <p:spPr>
          <a:xfrm>
            <a:off x="812800" y="274320"/>
            <a:ext cx="10541000" cy="59026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Deleting or removing directory: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os.remove() method in Python is used to remove or delete a file path. This method can not remove or delete a directory. If the specified path is a directory then OSError will be raised by the method.</a:t>
            </a:r>
            <a:endParaRPr/>
          </a:p>
        </p:txBody>
      </p:sp>
      <p:pic>
        <p:nvPicPr>
          <p:cNvPr id="282" name="Google Shape;282;p36"/>
          <p:cNvPicPr preferRelativeResize="0"/>
          <p:nvPr/>
        </p:nvPicPr>
        <p:blipFill rotWithShape="1">
          <a:blip r:embed="rId3">
            <a:alphaModFix/>
          </a:blip>
          <a:srcRect b="0" l="0" r="0" t="0"/>
          <a:stretch/>
        </p:blipFill>
        <p:spPr>
          <a:xfrm>
            <a:off x="1064280" y="2700594"/>
            <a:ext cx="9349719" cy="37135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idx="1" type="body"/>
          </p:nvPr>
        </p:nvSpPr>
        <p:spPr>
          <a:xfrm>
            <a:off x="1087120" y="213360"/>
            <a:ext cx="10266680" cy="59636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Command line: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Command line arguments are those values that are passed during calling of program along with the calling statement. Thus, the first element of the array sys.argv() is the name of the program itself. sys.argv() is an array for command line arguments in Python. To employ this module named “sys” is used. sys.argv is similar to an array and the values are also retrieved like a Python array.</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idx="1" type="body"/>
          </p:nvPr>
        </p:nvSpPr>
        <p:spPr>
          <a:xfrm>
            <a:off x="838200" y="335280"/>
            <a:ext cx="10515600" cy="58416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sys module: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The sys module provides functions and variables used to manipulate different parts of the Python runtime environment. This module provides access to some variables used or maintained by the interpreter and to functions that interact strongly with the interpreter.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9"/>
          <p:cNvPicPr preferRelativeResize="0"/>
          <p:nvPr>
            <p:ph idx="1" type="body"/>
          </p:nvPr>
        </p:nvPicPr>
        <p:blipFill rotWithShape="1">
          <a:blip r:embed="rId3">
            <a:alphaModFix/>
          </a:blip>
          <a:srcRect b="0" l="0" r="0" t="0"/>
          <a:stretch/>
        </p:blipFill>
        <p:spPr>
          <a:xfrm>
            <a:off x="1158240" y="1005840"/>
            <a:ext cx="9306559" cy="5110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Opening Files in Python</a:t>
            </a:r>
            <a:endParaRPr/>
          </a:p>
        </p:txBody>
      </p:sp>
      <p:sp>
        <p:nvSpPr>
          <p:cNvPr id="102" name="Google Shape;10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Python has a built-in open() function to open a file. This function returns a file object, also called a handle, as it is used to read or modify the file accordingly.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 &gt;&gt;&gt; f = open("test.txt")    # open file in current directory</a:t>
            </a:r>
            <a:endParaRPr/>
          </a:p>
          <a:p>
            <a:pPr indent="-228600" lvl="0" marL="228600" rtl="0" algn="l">
              <a:lnSpc>
                <a:spcPct val="90000"/>
              </a:lnSpc>
              <a:spcBef>
                <a:spcPts val="1000"/>
              </a:spcBef>
              <a:spcAft>
                <a:spcPts val="0"/>
              </a:spcAft>
              <a:buClr>
                <a:schemeClr val="dk1"/>
              </a:buClr>
              <a:buSzPts val="2800"/>
              <a:buChar char="•"/>
            </a:pPr>
            <a:r>
              <a:rPr lang="en-GB"/>
              <a:t>&gt;&gt;&gt; f = open("C:/Python38/README.txt")  # specifying full path</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0"/>
          <p:cNvPicPr preferRelativeResize="0"/>
          <p:nvPr>
            <p:ph idx="1" type="body"/>
          </p:nvPr>
        </p:nvPicPr>
        <p:blipFill rotWithShape="1">
          <a:blip r:embed="rId3">
            <a:alphaModFix/>
          </a:blip>
          <a:srcRect b="0" l="0" r="0" t="0"/>
          <a:stretch/>
        </p:blipFill>
        <p:spPr>
          <a:xfrm>
            <a:off x="1147354" y="741680"/>
            <a:ext cx="9703525" cy="554736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idx="1" type="body"/>
          </p:nvPr>
        </p:nvSpPr>
        <p:spPr>
          <a:xfrm>
            <a:off x="863600" y="792480"/>
            <a:ext cx="10490200" cy="53844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Functions that can be used with sys.argv</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len()- function is used to count the number of arguments passed to the command line. Since the iteration starts with 0, it also counts the name of the program as one argument. If one just wants to deal with other inputs they can use (len(sys.argv)-1).</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str()- this function is used to present the array as a string array. Makes displaying the command line array easier and better.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2"/>
          <p:cNvPicPr preferRelativeResize="0"/>
          <p:nvPr>
            <p:ph idx="1" type="body"/>
          </p:nvPr>
        </p:nvPicPr>
        <p:blipFill rotWithShape="1">
          <a:blip r:embed="rId3">
            <a:alphaModFix/>
          </a:blip>
          <a:srcRect b="0" l="0" r="0" t="0"/>
          <a:stretch/>
        </p:blipFill>
        <p:spPr>
          <a:xfrm>
            <a:off x="1166752" y="548640"/>
            <a:ext cx="9204190" cy="58318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3"/>
          <p:cNvPicPr preferRelativeResize="0"/>
          <p:nvPr>
            <p:ph idx="1" type="body"/>
          </p:nvPr>
        </p:nvPicPr>
        <p:blipFill rotWithShape="1">
          <a:blip r:embed="rId3">
            <a:alphaModFix/>
          </a:blip>
          <a:srcRect b="0" l="0" r="0" t="0"/>
          <a:stretch/>
        </p:blipFill>
        <p:spPr>
          <a:xfrm>
            <a:off x="1308902" y="609600"/>
            <a:ext cx="9643577" cy="566928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4"/>
          <p:cNvPicPr preferRelativeResize="0"/>
          <p:nvPr>
            <p:ph idx="1" type="body"/>
          </p:nvPr>
        </p:nvPicPr>
        <p:blipFill rotWithShape="1">
          <a:blip r:embed="rId3">
            <a:alphaModFix/>
          </a:blip>
          <a:srcRect b="0" l="0" r="0" t="0"/>
          <a:stretch/>
        </p:blipFill>
        <p:spPr>
          <a:xfrm>
            <a:off x="528320" y="477519"/>
            <a:ext cx="11369040" cy="605048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5"/>
          <p:cNvPicPr preferRelativeResize="0"/>
          <p:nvPr>
            <p:ph idx="1" type="body"/>
          </p:nvPr>
        </p:nvPicPr>
        <p:blipFill rotWithShape="1">
          <a:blip r:embed="rId3">
            <a:alphaModFix/>
          </a:blip>
          <a:srcRect b="0" l="0" r="0" t="0"/>
          <a:stretch/>
        </p:blipFill>
        <p:spPr>
          <a:xfrm>
            <a:off x="732025" y="436880"/>
            <a:ext cx="10561128" cy="581151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idx="1" type="body"/>
          </p:nvPr>
        </p:nvSpPr>
        <p:spPr>
          <a:xfrm>
            <a:off x="650240" y="162560"/>
            <a:ext cx="10703560" cy="60144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Serialization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It is a process of converting a python object into a byte stream that is stored in the file. This process is also called Pickling.</a:t>
            </a:r>
            <a:endParaRPr/>
          </a:p>
        </p:txBody>
      </p:sp>
      <p:sp>
        <p:nvSpPr>
          <p:cNvPr id="333" name="Google Shape;333;p46"/>
          <p:cNvSpPr txBox="1"/>
          <p:nvPr/>
        </p:nvSpPr>
        <p:spPr>
          <a:xfrm>
            <a:off x="294640" y="2518123"/>
            <a:ext cx="1098296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Calibri"/>
                <a:ea typeface="Calibri"/>
                <a:cs typeface="Calibri"/>
                <a:sym typeface="Calibri"/>
              </a:rPr>
              <a:t>Deserialization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GB" sz="2800">
                <a:solidFill>
                  <a:schemeClr val="dk1"/>
                </a:solidFill>
                <a:latin typeface="Calibri"/>
                <a:ea typeface="Calibri"/>
                <a:cs typeface="Calibri"/>
                <a:sym typeface="Calibri"/>
              </a:rPr>
              <a:t>This is the reverse of Serialization.</a:t>
            </a:r>
            <a:endParaRPr/>
          </a:p>
          <a:p>
            <a:pPr indent="0" lvl="0" marL="0" marR="0" rtl="0" algn="l">
              <a:spcBef>
                <a:spcPts val="0"/>
              </a:spcBef>
              <a:spcAft>
                <a:spcPts val="0"/>
              </a:spcAft>
              <a:buNone/>
            </a:pPr>
            <a:r>
              <a:rPr lang="en-GB" sz="2800">
                <a:solidFill>
                  <a:schemeClr val="dk1"/>
                </a:solidFill>
                <a:latin typeface="Calibri"/>
                <a:ea typeface="Calibri"/>
                <a:cs typeface="Calibri"/>
                <a:sym typeface="Calibri"/>
              </a:rPr>
              <a:t>It is a process of converting a byte of steam back to a python object.</a:t>
            </a:r>
            <a:endParaRPr/>
          </a:p>
          <a:p>
            <a:pPr indent="0" lvl="0" marL="0" marR="0" rtl="0" algn="l">
              <a:spcBef>
                <a:spcPts val="0"/>
              </a:spcBef>
              <a:spcAft>
                <a:spcPts val="0"/>
              </a:spcAft>
              <a:buNone/>
            </a:pPr>
            <a:r>
              <a:rPr lang="en-GB" sz="2800">
                <a:solidFill>
                  <a:schemeClr val="dk1"/>
                </a:solidFill>
                <a:latin typeface="Calibri"/>
                <a:ea typeface="Calibri"/>
                <a:cs typeface="Calibri"/>
                <a:sym typeface="Calibri"/>
              </a:rPr>
              <a:t>In order to achieve serialization and deserialization  we need  to import pickle module.</a:t>
            </a:r>
            <a:endParaRPr/>
          </a:p>
          <a:p>
            <a:pPr indent="0" lvl="0" marL="0" marR="0" rtl="0" algn="l">
              <a:spcBef>
                <a:spcPts val="0"/>
              </a:spcBef>
              <a:spcAft>
                <a:spcPts val="0"/>
              </a:spcAft>
              <a:buNone/>
            </a:pPr>
            <a:r>
              <a:rPr lang="en-GB" sz="2800">
                <a:solidFill>
                  <a:schemeClr val="dk1"/>
                </a:solidFill>
                <a:latin typeface="Calibri"/>
                <a:ea typeface="Calibri"/>
                <a:cs typeface="Calibri"/>
                <a:sym typeface="Calibri"/>
              </a:rPr>
              <a:t>Following are the methods from the pickle module used to achieve serialization and deserialization.</a:t>
            </a:r>
            <a:endParaRPr sz="2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idx="1" type="body"/>
          </p:nvPr>
        </p:nvSpPr>
        <p:spPr>
          <a:xfrm>
            <a:off x="579120" y="599440"/>
            <a:ext cx="10774680" cy="55775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dump(object,file_pointer)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This  method is used to save the object to the file in a byte stream.</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load(file_pointer)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This method is used to retrieve the object stored in the file.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8"/>
          <p:cNvSpPr txBox="1"/>
          <p:nvPr/>
        </p:nvSpPr>
        <p:spPr>
          <a:xfrm>
            <a:off x="619760" y="497840"/>
            <a:ext cx="1010920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4000">
                <a:solidFill>
                  <a:srgbClr val="292929"/>
                </a:solidFill>
                <a:latin typeface="Arial"/>
                <a:ea typeface="Arial"/>
                <a:cs typeface="Arial"/>
                <a:sym typeface="Arial"/>
              </a:rPr>
              <a:t>The common methods for serializing and deserializing methods are </a:t>
            </a:r>
            <a:r>
              <a:rPr b="1" i="0" lang="en-GB" sz="4000">
                <a:solidFill>
                  <a:srgbClr val="292929"/>
                </a:solidFill>
                <a:latin typeface="Arial"/>
                <a:ea typeface="Arial"/>
                <a:cs typeface="Arial"/>
                <a:sym typeface="Arial"/>
              </a:rPr>
              <a:t>JSON</a:t>
            </a:r>
            <a:r>
              <a:rPr b="0" i="0" lang="en-GB" sz="4000">
                <a:solidFill>
                  <a:srgbClr val="292929"/>
                </a:solidFill>
                <a:latin typeface="Arial"/>
                <a:ea typeface="Arial"/>
                <a:cs typeface="Arial"/>
                <a:sym typeface="Arial"/>
              </a:rPr>
              <a:t>, </a:t>
            </a:r>
            <a:r>
              <a:rPr b="1" i="0" lang="en-GB" sz="4000">
                <a:solidFill>
                  <a:srgbClr val="292929"/>
                </a:solidFill>
                <a:latin typeface="Arial"/>
                <a:ea typeface="Arial"/>
                <a:cs typeface="Arial"/>
                <a:sym typeface="Arial"/>
              </a:rPr>
              <a:t>Pickle</a:t>
            </a:r>
            <a:r>
              <a:rPr b="0" i="0" lang="en-GB" sz="4000">
                <a:solidFill>
                  <a:srgbClr val="292929"/>
                </a:solidFill>
                <a:latin typeface="Arial"/>
                <a:ea typeface="Arial"/>
                <a:cs typeface="Arial"/>
                <a:sym typeface="Arial"/>
              </a:rPr>
              <a:t>, </a:t>
            </a:r>
            <a:r>
              <a:rPr b="1" i="0" lang="en-GB" sz="4000">
                <a:solidFill>
                  <a:srgbClr val="292929"/>
                </a:solidFill>
                <a:latin typeface="Arial"/>
                <a:ea typeface="Arial"/>
                <a:cs typeface="Arial"/>
                <a:sym typeface="Arial"/>
              </a:rPr>
              <a:t>Joblib</a:t>
            </a:r>
            <a:r>
              <a:rPr b="0" i="0" lang="en-GB" sz="4000">
                <a:solidFill>
                  <a:srgbClr val="292929"/>
                </a:solidFill>
                <a:latin typeface="Arial"/>
                <a:ea typeface="Arial"/>
                <a:cs typeface="Arial"/>
                <a:sym typeface="Arial"/>
              </a:rPr>
              <a:t>, </a:t>
            </a:r>
            <a:r>
              <a:rPr b="1" i="0" lang="en-GB" sz="4000">
                <a:solidFill>
                  <a:srgbClr val="292929"/>
                </a:solidFill>
                <a:latin typeface="Arial"/>
                <a:ea typeface="Arial"/>
                <a:cs typeface="Arial"/>
                <a:sym typeface="Arial"/>
              </a:rPr>
              <a:t>onnx</a:t>
            </a:r>
            <a:r>
              <a:rPr b="0" i="0" lang="en-GB" sz="4000">
                <a:solidFill>
                  <a:srgbClr val="292929"/>
                </a:solidFill>
                <a:latin typeface="Arial"/>
                <a:ea typeface="Arial"/>
                <a:cs typeface="Arial"/>
                <a:sym typeface="Arial"/>
              </a:rPr>
              <a:t> or </a:t>
            </a:r>
            <a:r>
              <a:rPr b="1" i="0" lang="en-GB" sz="4000">
                <a:solidFill>
                  <a:srgbClr val="292929"/>
                </a:solidFill>
                <a:latin typeface="Arial"/>
                <a:ea typeface="Arial"/>
                <a:cs typeface="Arial"/>
                <a:sym typeface="Arial"/>
              </a:rPr>
              <a:t>pmml</a:t>
            </a:r>
            <a:r>
              <a:rPr b="0" i="0" lang="en-GB" sz="4000">
                <a:solidFill>
                  <a:srgbClr val="292929"/>
                </a:solidFill>
                <a:latin typeface="Arial"/>
                <a:ea typeface="Arial"/>
                <a:cs typeface="Arial"/>
                <a:sym typeface="Arial"/>
              </a:rPr>
              <a:t>, </a:t>
            </a:r>
            <a:r>
              <a:rPr b="1" i="0" lang="en-GB" sz="4000">
                <a:solidFill>
                  <a:srgbClr val="292929"/>
                </a:solidFill>
                <a:latin typeface="Arial"/>
                <a:ea typeface="Arial"/>
                <a:cs typeface="Arial"/>
                <a:sym typeface="Arial"/>
              </a:rPr>
              <a:t>keras</a:t>
            </a:r>
            <a:r>
              <a:rPr b="0" i="0" lang="en-GB" sz="4000">
                <a:solidFill>
                  <a:srgbClr val="292929"/>
                </a:solidFill>
                <a:latin typeface="Arial"/>
                <a:ea typeface="Arial"/>
                <a:cs typeface="Arial"/>
                <a:sym typeface="Arial"/>
              </a:rPr>
              <a:t> supports </a:t>
            </a:r>
            <a:r>
              <a:rPr b="1" i="0" lang="en-GB" sz="4000">
                <a:solidFill>
                  <a:srgbClr val="292929"/>
                </a:solidFill>
                <a:latin typeface="Arial"/>
                <a:ea typeface="Arial"/>
                <a:cs typeface="Arial"/>
                <a:sym typeface="Arial"/>
              </a:rPr>
              <a:t>hdf5</a:t>
            </a:r>
            <a:r>
              <a:rPr b="0" i="0" lang="en-GB" sz="4000">
                <a:solidFill>
                  <a:srgbClr val="292929"/>
                </a:solidFill>
                <a:latin typeface="Arial"/>
                <a:ea typeface="Arial"/>
                <a:cs typeface="Arial"/>
                <a:sym typeface="Arial"/>
              </a:rPr>
              <a:t> and alternative serialization packages </a:t>
            </a:r>
            <a:r>
              <a:rPr b="1" i="0" lang="en-GB" sz="4000">
                <a:solidFill>
                  <a:srgbClr val="292929"/>
                </a:solidFill>
                <a:latin typeface="Arial"/>
                <a:ea typeface="Arial"/>
                <a:cs typeface="Arial"/>
                <a:sym typeface="Arial"/>
              </a:rPr>
              <a:t>dill </a:t>
            </a:r>
            <a:r>
              <a:rPr b="0" i="0" lang="en-GB" sz="4000">
                <a:solidFill>
                  <a:srgbClr val="292929"/>
                </a:solidFill>
                <a:latin typeface="Arial"/>
                <a:ea typeface="Arial"/>
                <a:cs typeface="Arial"/>
                <a:sym typeface="Arial"/>
              </a:rPr>
              <a:t>which generalizes</a:t>
            </a:r>
            <a:r>
              <a:rPr b="1" i="0" lang="en-GB" sz="4000">
                <a:solidFill>
                  <a:srgbClr val="292929"/>
                </a:solidFill>
                <a:latin typeface="Arial"/>
                <a:ea typeface="Arial"/>
                <a:cs typeface="Arial"/>
                <a:sym typeface="Arial"/>
              </a:rPr>
              <a:t> pickle </a:t>
            </a:r>
            <a:r>
              <a:rPr b="0" i="0" lang="en-GB" sz="4000">
                <a:solidFill>
                  <a:srgbClr val="292929"/>
                </a:solidFill>
                <a:latin typeface="Arial"/>
                <a:ea typeface="Arial"/>
                <a:cs typeface="Arial"/>
                <a:sym typeface="Arial"/>
              </a:rPr>
              <a:t>at the cost of performance.</a:t>
            </a:r>
            <a:endParaRPr/>
          </a:p>
          <a:p>
            <a:pPr indent="0" lvl="0" marL="0" marR="0" rtl="0" algn="l">
              <a:spcBef>
                <a:spcPts val="0"/>
              </a:spcBef>
              <a:spcAft>
                <a:spcPts val="0"/>
              </a:spcAft>
              <a:buNone/>
            </a:pPr>
            <a:r>
              <a:rPr b="0" i="0" lang="en-GB" sz="4000">
                <a:solidFill>
                  <a:srgbClr val="292929"/>
                </a:solidFill>
                <a:latin typeface="Arial"/>
                <a:ea typeface="Arial"/>
                <a:cs typeface="Arial"/>
                <a:sym typeface="Arial"/>
              </a:rPr>
              <a:t>Lets see few practical examples of JSON, Pickle, joblib, Yaml</a:t>
            </a:r>
            <a:endParaRPr b="0" i="0" sz="4000">
              <a:solidFill>
                <a:srgbClr val="292929"/>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idx="1" type="body"/>
          </p:nvPr>
        </p:nvSpPr>
        <p:spPr>
          <a:xfrm>
            <a:off x="609600" y="396240"/>
            <a:ext cx="10744200" cy="57807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JSON Serialization and Deserialization</a:t>
            </a:r>
            <a:endParaRPr/>
          </a:p>
          <a:p>
            <a:pPr indent="0" lvl="0" marL="0" rtl="0" algn="l">
              <a:lnSpc>
                <a:spcPct val="90000"/>
              </a:lnSpc>
              <a:spcBef>
                <a:spcPts val="1000"/>
              </a:spcBef>
              <a:spcAft>
                <a:spcPts val="0"/>
              </a:spcAft>
              <a:buClr>
                <a:schemeClr val="dk1"/>
              </a:buClr>
              <a:buSzPts val="2800"/>
              <a:buNone/>
            </a:pPr>
            <a:r>
              <a:rPr lang="en-GB"/>
              <a:t>Any Python object can be serialized into JSON format and vice versa.</a:t>
            </a:r>
            <a:endParaRPr/>
          </a:p>
          <a:p>
            <a:pPr indent="0" lvl="0" marL="0" rtl="0" algn="l">
              <a:lnSpc>
                <a:spcPct val="90000"/>
              </a:lnSpc>
              <a:spcBef>
                <a:spcPts val="1000"/>
              </a:spcBef>
              <a:spcAft>
                <a:spcPts val="0"/>
              </a:spcAft>
              <a:buClr>
                <a:schemeClr val="dk1"/>
              </a:buClr>
              <a:buSzPts val="2800"/>
              <a:buNone/>
            </a:pPr>
            <a:r>
              <a:rPr lang="en-GB"/>
              <a:t>Without involving any objects as well, JSON strings can be formed and interchanged between any two processes, client and server as data.</a:t>
            </a:r>
            <a:endParaRPr/>
          </a:p>
          <a:p>
            <a:pPr indent="0" lvl="0" marL="0" rtl="0" algn="l">
              <a:lnSpc>
                <a:spcPct val="90000"/>
              </a:lnSpc>
              <a:spcBef>
                <a:spcPts val="1000"/>
              </a:spcBef>
              <a:spcAft>
                <a:spcPts val="0"/>
              </a:spcAft>
              <a:buClr>
                <a:schemeClr val="dk1"/>
              </a:buClr>
              <a:buSzPts val="2800"/>
              <a:buNone/>
            </a:pPr>
            <a:r>
              <a:rPr lang="en-GB"/>
              <a:t>Several REST APIs and web services return data as JSON. Even the error messages from the REST APIs are returned as JSON strings.</a:t>
            </a:r>
            <a:endParaRPr/>
          </a:p>
          <a:p>
            <a:pPr indent="0" lvl="0" marL="0" rtl="0" algn="l">
              <a:lnSpc>
                <a:spcPct val="90000"/>
              </a:lnSpc>
              <a:spcBef>
                <a:spcPts val="1000"/>
              </a:spcBef>
              <a:spcAft>
                <a:spcPts val="0"/>
              </a:spcAft>
              <a:buClr>
                <a:schemeClr val="dk1"/>
              </a:buClr>
              <a:buSzPts val="2800"/>
              <a:buNone/>
            </a:pPr>
            <a:r>
              <a:rPr lang="en-GB"/>
              <a:t>JSON is a text based data interchange format</a:t>
            </a:r>
            <a:endParaRPr/>
          </a:p>
          <a:p>
            <a:pPr indent="0" lvl="0" marL="0" rtl="0" algn="l">
              <a:lnSpc>
                <a:spcPct val="90000"/>
              </a:lnSpc>
              <a:spcBef>
                <a:spcPts val="1000"/>
              </a:spcBef>
              <a:spcAft>
                <a:spcPts val="0"/>
              </a:spcAft>
              <a:buClr>
                <a:schemeClr val="dk1"/>
              </a:buClr>
              <a:buSzPts val="2800"/>
              <a:buNone/>
            </a:pPr>
            <a:r>
              <a:rPr lang="en-GB"/>
              <a:t>Though the name has “JavaScript” on it, JSON is a language independent data interchange format. its abbreviation of JavaScript Object Notation.</a:t>
            </a:r>
            <a:endParaRPr/>
          </a:p>
        </p:txBody>
      </p:sp>
      <p:pic>
        <p:nvPicPr>
          <p:cNvPr id="349" name="Google Shape;349;p49"/>
          <p:cNvPicPr preferRelativeResize="0"/>
          <p:nvPr/>
        </p:nvPicPr>
        <p:blipFill rotWithShape="1">
          <a:blip r:embed="rId3">
            <a:alphaModFix/>
          </a:blip>
          <a:srcRect b="0" l="0" r="0" t="0"/>
          <a:stretch/>
        </p:blipFill>
        <p:spPr>
          <a:xfrm>
            <a:off x="1565030" y="4752867"/>
            <a:ext cx="7376160" cy="25693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idx="1" type="body"/>
          </p:nvPr>
        </p:nvSpPr>
        <p:spPr>
          <a:xfrm>
            <a:off x="711200" y="731520"/>
            <a:ext cx="10642600" cy="54454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We can specify the mode while opening a file. In mode, we specify whether we want to read r, write w or append a to the file. We can also specify if we want to open the file in text mode or binary mode.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The default is reading in text mode. In this mode, we get strings when reading from the file.</a:t>
            </a:r>
            <a:endParaRPr/>
          </a:p>
        </p:txBody>
      </p:sp>
      <p:sp>
        <p:nvSpPr>
          <p:cNvPr id="108" name="Google Shape;108;p5"/>
          <p:cNvSpPr txBox="1"/>
          <p:nvPr/>
        </p:nvSpPr>
        <p:spPr>
          <a:xfrm>
            <a:off x="685800" y="3817035"/>
            <a:ext cx="11130280"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4400" u="none" cap="none" strike="noStrike">
                <a:solidFill>
                  <a:schemeClr val="dk1"/>
                </a:solidFill>
                <a:latin typeface="Calibri"/>
                <a:ea typeface="Calibri"/>
                <a:cs typeface="Calibri"/>
                <a:sym typeface="Calibri"/>
              </a:rPr>
              <a:t>binary mode returns bytes and this is the mode to be used when dealing with non-text files like images or executable files.</a:t>
            </a:r>
            <a:endParaRPr sz="44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Object Notation</a:t>
            </a:r>
            <a:endParaRPr/>
          </a:p>
        </p:txBody>
      </p:sp>
      <p:sp>
        <p:nvSpPr>
          <p:cNvPr id="355" name="Google Shape;355;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JSON exposes an API familiar to users of the standard library marshal and pickle modules.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ph idx="1" type="body"/>
          </p:nvPr>
        </p:nvSpPr>
        <p:spPr>
          <a:xfrm>
            <a:off x="711200" y="101600"/>
            <a:ext cx="11216640" cy="666496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GB"/>
              <a:t>Encoding basic Python object hierarchies: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GB"/>
              <a:t>&gt;&gt;&gt;</a:t>
            </a:r>
            <a:endParaRPr/>
          </a:p>
          <a:p>
            <a:pPr indent="0" lvl="0" marL="0" rtl="0" algn="l">
              <a:lnSpc>
                <a:spcPct val="90000"/>
              </a:lnSpc>
              <a:spcBef>
                <a:spcPts val="1000"/>
              </a:spcBef>
              <a:spcAft>
                <a:spcPts val="0"/>
              </a:spcAft>
              <a:buClr>
                <a:schemeClr val="dk1"/>
              </a:buClr>
              <a:buSzPct val="100000"/>
              <a:buNone/>
            </a:pPr>
            <a:r>
              <a:rPr lang="en-GB"/>
              <a:t>&gt;&gt;&gt; import json</a:t>
            </a:r>
            <a:endParaRPr/>
          </a:p>
          <a:p>
            <a:pPr indent="0" lvl="0" marL="0" rtl="0" algn="l">
              <a:lnSpc>
                <a:spcPct val="90000"/>
              </a:lnSpc>
              <a:spcBef>
                <a:spcPts val="1000"/>
              </a:spcBef>
              <a:spcAft>
                <a:spcPts val="0"/>
              </a:spcAft>
              <a:buClr>
                <a:schemeClr val="dk1"/>
              </a:buClr>
              <a:buSzPct val="100000"/>
              <a:buNone/>
            </a:pPr>
            <a:r>
              <a:rPr lang="en-GB"/>
              <a:t>&gt;&gt;&gt; json.dumps(['foo', {'bar': ('baz', None, 1.0, 2)}])</a:t>
            </a:r>
            <a:endParaRPr/>
          </a:p>
          <a:p>
            <a:pPr indent="0" lvl="0" marL="0" rtl="0" algn="l">
              <a:lnSpc>
                <a:spcPct val="90000"/>
              </a:lnSpc>
              <a:spcBef>
                <a:spcPts val="1000"/>
              </a:spcBef>
              <a:spcAft>
                <a:spcPts val="0"/>
              </a:spcAft>
              <a:buClr>
                <a:schemeClr val="dk1"/>
              </a:buClr>
              <a:buSzPct val="100000"/>
              <a:buNone/>
            </a:pPr>
            <a:r>
              <a:rPr lang="en-GB"/>
              <a:t>'["foo", {"bar": ["baz", null, 1.0, 2]}]'</a:t>
            </a:r>
            <a:endParaRPr/>
          </a:p>
          <a:p>
            <a:pPr indent="0" lvl="0" marL="0" rtl="0" algn="l">
              <a:lnSpc>
                <a:spcPct val="90000"/>
              </a:lnSpc>
              <a:spcBef>
                <a:spcPts val="1000"/>
              </a:spcBef>
              <a:spcAft>
                <a:spcPts val="0"/>
              </a:spcAft>
              <a:buClr>
                <a:schemeClr val="dk1"/>
              </a:buClr>
              <a:buSzPct val="100000"/>
              <a:buNone/>
            </a:pPr>
            <a:r>
              <a:rPr lang="en-GB"/>
              <a:t>&gt;&gt;&gt; print(json.dumps("\"foo\bar"))</a:t>
            </a:r>
            <a:endParaRPr/>
          </a:p>
          <a:p>
            <a:pPr indent="0" lvl="0" marL="0" rtl="0" algn="l">
              <a:lnSpc>
                <a:spcPct val="90000"/>
              </a:lnSpc>
              <a:spcBef>
                <a:spcPts val="1000"/>
              </a:spcBef>
              <a:spcAft>
                <a:spcPts val="0"/>
              </a:spcAft>
              <a:buClr>
                <a:schemeClr val="dk1"/>
              </a:buClr>
              <a:buSzPct val="100000"/>
              <a:buNone/>
            </a:pPr>
            <a:r>
              <a:rPr lang="en-GB"/>
              <a:t>"\"foo\bar"</a:t>
            </a:r>
            <a:endParaRPr/>
          </a:p>
          <a:p>
            <a:pPr indent="0" lvl="0" marL="0" rtl="0" algn="l">
              <a:lnSpc>
                <a:spcPct val="90000"/>
              </a:lnSpc>
              <a:spcBef>
                <a:spcPts val="1000"/>
              </a:spcBef>
              <a:spcAft>
                <a:spcPts val="0"/>
              </a:spcAft>
              <a:buClr>
                <a:schemeClr val="dk1"/>
              </a:buClr>
              <a:buSzPct val="100000"/>
              <a:buNone/>
            </a:pPr>
            <a:r>
              <a:rPr lang="en-GB"/>
              <a:t>&gt;&gt;&gt; print(json.dumps('\u1234'))</a:t>
            </a:r>
            <a:endParaRPr/>
          </a:p>
          <a:p>
            <a:pPr indent="0" lvl="0" marL="0" rtl="0" algn="l">
              <a:lnSpc>
                <a:spcPct val="90000"/>
              </a:lnSpc>
              <a:spcBef>
                <a:spcPts val="1000"/>
              </a:spcBef>
              <a:spcAft>
                <a:spcPts val="0"/>
              </a:spcAft>
              <a:buClr>
                <a:schemeClr val="dk1"/>
              </a:buClr>
              <a:buSzPct val="100000"/>
              <a:buNone/>
            </a:pPr>
            <a:r>
              <a:rPr lang="en-GB"/>
              <a:t>"\u1234"</a:t>
            </a:r>
            <a:endParaRPr/>
          </a:p>
          <a:p>
            <a:pPr indent="0" lvl="0" marL="0" rtl="0" algn="l">
              <a:lnSpc>
                <a:spcPct val="90000"/>
              </a:lnSpc>
              <a:spcBef>
                <a:spcPts val="1000"/>
              </a:spcBef>
              <a:spcAft>
                <a:spcPts val="0"/>
              </a:spcAft>
              <a:buClr>
                <a:schemeClr val="dk1"/>
              </a:buClr>
              <a:buSzPct val="100000"/>
              <a:buNone/>
            </a:pPr>
            <a:r>
              <a:rPr lang="en-GB"/>
              <a:t>&gt;&gt;&gt; print(json.dumps('\\'))</a:t>
            </a:r>
            <a:endParaRPr/>
          </a:p>
          <a:p>
            <a:pPr indent="0" lvl="0" marL="0" rtl="0" algn="l">
              <a:lnSpc>
                <a:spcPct val="90000"/>
              </a:lnSpc>
              <a:spcBef>
                <a:spcPts val="1000"/>
              </a:spcBef>
              <a:spcAft>
                <a:spcPts val="0"/>
              </a:spcAft>
              <a:buClr>
                <a:schemeClr val="dk1"/>
              </a:buClr>
              <a:buSzPct val="100000"/>
              <a:buNone/>
            </a:pPr>
            <a:r>
              <a:rPr lang="en-GB"/>
              <a:t>"\\"</a:t>
            </a:r>
            <a:endParaRPr/>
          </a:p>
          <a:p>
            <a:pPr indent="0" lvl="0" marL="0" rtl="0" algn="l">
              <a:lnSpc>
                <a:spcPct val="90000"/>
              </a:lnSpc>
              <a:spcBef>
                <a:spcPts val="1000"/>
              </a:spcBef>
              <a:spcAft>
                <a:spcPts val="0"/>
              </a:spcAft>
              <a:buClr>
                <a:schemeClr val="dk1"/>
              </a:buClr>
              <a:buSzPct val="100000"/>
              <a:buNone/>
            </a:pPr>
            <a:r>
              <a:rPr lang="en-GB"/>
              <a:t>&gt;&gt;&gt; print(json.dumps({"c": 0, "b": 0, "a": 0}, sort_keys=True))</a:t>
            </a:r>
            <a:endParaRPr/>
          </a:p>
          <a:p>
            <a:pPr indent="0" lvl="0" marL="0" rtl="0" algn="l">
              <a:lnSpc>
                <a:spcPct val="90000"/>
              </a:lnSpc>
              <a:spcBef>
                <a:spcPts val="1000"/>
              </a:spcBef>
              <a:spcAft>
                <a:spcPts val="0"/>
              </a:spcAft>
              <a:buClr>
                <a:schemeClr val="dk1"/>
              </a:buClr>
              <a:buSzPct val="100000"/>
              <a:buNone/>
            </a:pPr>
            <a:r>
              <a:rPr lang="en-GB"/>
              <a:t>{"a": 0, "b": 0, "c": 0}</a:t>
            </a:r>
            <a:endParaRPr/>
          </a:p>
          <a:p>
            <a:pPr indent="0" lvl="0" marL="0" rtl="0" algn="l">
              <a:lnSpc>
                <a:spcPct val="90000"/>
              </a:lnSpc>
              <a:spcBef>
                <a:spcPts val="1000"/>
              </a:spcBef>
              <a:spcAft>
                <a:spcPts val="0"/>
              </a:spcAft>
              <a:buClr>
                <a:schemeClr val="dk1"/>
              </a:buClr>
              <a:buSzPct val="100000"/>
              <a:buNone/>
            </a:pPr>
            <a:r>
              <a:rPr lang="en-GB"/>
              <a:t>&gt;&gt;&gt; from io import StringIO</a:t>
            </a:r>
            <a:endParaRPr/>
          </a:p>
          <a:p>
            <a:pPr indent="0" lvl="0" marL="0" rtl="0" algn="l">
              <a:lnSpc>
                <a:spcPct val="90000"/>
              </a:lnSpc>
              <a:spcBef>
                <a:spcPts val="1000"/>
              </a:spcBef>
              <a:spcAft>
                <a:spcPts val="0"/>
              </a:spcAft>
              <a:buClr>
                <a:schemeClr val="dk1"/>
              </a:buClr>
              <a:buSzPct val="100000"/>
              <a:buNone/>
            </a:pPr>
            <a:r>
              <a:rPr lang="en-GB"/>
              <a:t>&gt;&gt;&gt; io = StringIO()</a:t>
            </a:r>
            <a:endParaRPr/>
          </a:p>
          <a:p>
            <a:pPr indent="0" lvl="0" marL="0" rtl="0" algn="l">
              <a:lnSpc>
                <a:spcPct val="90000"/>
              </a:lnSpc>
              <a:spcBef>
                <a:spcPts val="1000"/>
              </a:spcBef>
              <a:spcAft>
                <a:spcPts val="0"/>
              </a:spcAft>
              <a:buClr>
                <a:schemeClr val="dk1"/>
              </a:buClr>
              <a:buSzPct val="100000"/>
              <a:buNone/>
            </a:pPr>
            <a:r>
              <a:rPr lang="en-GB"/>
              <a:t>&gt;&gt;&gt; json.dump(['streaming API'], io)</a:t>
            </a:r>
            <a:endParaRPr/>
          </a:p>
          <a:p>
            <a:pPr indent="0" lvl="0" marL="0" rtl="0" algn="l">
              <a:lnSpc>
                <a:spcPct val="90000"/>
              </a:lnSpc>
              <a:spcBef>
                <a:spcPts val="1000"/>
              </a:spcBef>
              <a:spcAft>
                <a:spcPts val="0"/>
              </a:spcAft>
              <a:buClr>
                <a:schemeClr val="dk1"/>
              </a:buClr>
              <a:buSzPct val="100000"/>
              <a:buNone/>
            </a:pPr>
            <a:r>
              <a:rPr lang="en-GB"/>
              <a:t>&gt;&gt;&gt; io.getvalue()</a:t>
            </a:r>
            <a:endParaRPr/>
          </a:p>
          <a:p>
            <a:pPr indent="0" lvl="0" marL="0" rtl="0" algn="l">
              <a:lnSpc>
                <a:spcPct val="90000"/>
              </a:lnSpc>
              <a:spcBef>
                <a:spcPts val="1000"/>
              </a:spcBef>
              <a:spcAft>
                <a:spcPts val="0"/>
              </a:spcAft>
              <a:buClr>
                <a:schemeClr val="dk1"/>
              </a:buClr>
              <a:buSzPct val="100000"/>
              <a:buNone/>
            </a:pPr>
            <a:r>
              <a:rPr lang="en-GB"/>
              <a:t>'["streaming API"]'</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Compact encoding:</a:t>
            </a:r>
            <a:endParaRPr/>
          </a:p>
        </p:txBody>
      </p:sp>
      <p:sp>
        <p:nvSpPr>
          <p:cNvPr id="366" name="Google Shape;366;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&gt;&gt;&gt; import json</a:t>
            </a:r>
            <a:endParaRPr/>
          </a:p>
          <a:p>
            <a:pPr indent="-228600" lvl="0" marL="228600" rtl="0" algn="l">
              <a:lnSpc>
                <a:spcPct val="90000"/>
              </a:lnSpc>
              <a:spcBef>
                <a:spcPts val="1000"/>
              </a:spcBef>
              <a:spcAft>
                <a:spcPts val="0"/>
              </a:spcAft>
              <a:buClr>
                <a:schemeClr val="dk1"/>
              </a:buClr>
              <a:buSzPts val="2800"/>
              <a:buChar char="•"/>
            </a:pPr>
            <a:r>
              <a:rPr lang="en-GB"/>
              <a:t>&gt;&gt;&gt; json.dumps([1, 2, 3, {'4': 5, '6': 7}], separators=(',', ':'))</a:t>
            </a:r>
            <a:endParaRPr/>
          </a:p>
          <a:p>
            <a:pPr indent="-228600" lvl="0" marL="228600" rtl="0" algn="l">
              <a:lnSpc>
                <a:spcPct val="90000"/>
              </a:lnSpc>
              <a:spcBef>
                <a:spcPts val="1000"/>
              </a:spcBef>
              <a:spcAft>
                <a:spcPts val="0"/>
              </a:spcAft>
              <a:buClr>
                <a:schemeClr val="dk1"/>
              </a:buClr>
              <a:buSzPts val="2800"/>
              <a:buChar char="•"/>
            </a:pPr>
            <a:r>
              <a:rPr lang="en-GB"/>
              <a:t>'[1,2,3,{"4":5,"6":7}]'</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t>Pretty printing: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&gt;&gt;&gt;</a:t>
            </a:r>
            <a:endParaRPr/>
          </a:p>
          <a:p>
            <a:pPr indent="-228600" lvl="0" marL="228600" rtl="0" algn="l">
              <a:lnSpc>
                <a:spcPct val="90000"/>
              </a:lnSpc>
              <a:spcBef>
                <a:spcPts val="1000"/>
              </a:spcBef>
              <a:spcAft>
                <a:spcPts val="0"/>
              </a:spcAft>
              <a:buClr>
                <a:schemeClr val="dk1"/>
              </a:buClr>
              <a:buSzPts val="2800"/>
              <a:buChar char="•"/>
            </a:pPr>
            <a:r>
              <a:rPr lang="en-GB"/>
              <a:t>&gt;&gt;&gt; import json</a:t>
            </a:r>
            <a:endParaRPr/>
          </a:p>
          <a:p>
            <a:pPr indent="-228600" lvl="0" marL="228600" rtl="0" algn="l">
              <a:lnSpc>
                <a:spcPct val="90000"/>
              </a:lnSpc>
              <a:spcBef>
                <a:spcPts val="1000"/>
              </a:spcBef>
              <a:spcAft>
                <a:spcPts val="0"/>
              </a:spcAft>
              <a:buClr>
                <a:schemeClr val="dk1"/>
              </a:buClr>
              <a:buSzPts val="2800"/>
              <a:buChar char="•"/>
            </a:pPr>
            <a:r>
              <a:rPr lang="en-GB"/>
              <a:t>&gt;&gt;&gt; print(json.dumps({'4': 5, '6': 7}, sort_keys=True, indent=4))</a:t>
            </a:r>
            <a:endParaRPr/>
          </a:p>
          <a:p>
            <a:pPr indent="-228600" lvl="0" marL="228600" rtl="0" algn="l">
              <a:lnSpc>
                <a:spcPct val="90000"/>
              </a:lnSpc>
              <a:spcBef>
                <a:spcPts val="1000"/>
              </a:spcBef>
              <a:spcAft>
                <a:spcPts val="0"/>
              </a:spcAft>
              <a:buClr>
                <a:schemeClr val="dk1"/>
              </a:buClr>
              <a:buSzPts val="2800"/>
              <a:buChar char="•"/>
            </a:pPr>
            <a:r>
              <a:rPr lang="en-GB"/>
              <a:t>{</a:t>
            </a:r>
            <a:endParaRPr/>
          </a:p>
          <a:p>
            <a:pPr indent="-228600" lvl="0" marL="228600" rtl="0" algn="l">
              <a:lnSpc>
                <a:spcPct val="90000"/>
              </a:lnSpc>
              <a:spcBef>
                <a:spcPts val="1000"/>
              </a:spcBef>
              <a:spcAft>
                <a:spcPts val="0"/>
              </a:spcAft>
              <a:buClr>
                <a:schemeClr val="dk1"/>
              </a:buClr>
              <a:buSzPts val="2800"/>
              <a:buChar char="•"/>
            </a:pPr>
            <a:r>
              <a:rPr lang="en-GB"/>
              <a:t>    "4": 5,</a:t>
            </a:r>
            <a:endParaRPr/>
          </a:p>
          <a:p>
            <a:pPr indent="-228600" lvl="0" marL="228600" rtl="0" algn="l">
              <a:lnSpc>
                <a:spcPct val="90000"/>
              </a:lnSpc>
              <a:spcBef>
                <a:spcPts val="1000"/>
              </a:spcBef>
              <a:spcAft>
                <a:spcPts val="0"/>
              </a:spcAft>
              <a:buClr>
                <a:schemeClr val="dk1"/>
              </a:buClr>
              <a:buSzPts val="2800"/>
              <a:buChar char="•"/>
            </a:pPr>
            <a:r>
              <a:rPr lang="en-GB"/>
              <a:t>    "6": 7</a:t>
            </a:r>
            <a:endParaRPr/>
          </a:p>
          <a:p>
            <a:pPr indent="-228600" lvl="0" marL="228600" rtl="0" algn="l">
              <a:lnSpc>
                <a:spcPct val="90000"/>
              </a:lnSpc>
              <a:spcBef>
                <a:spcPts val="1000"/>
              </a:spcBef>
              <a:spcAft>
                <a:spcPts val="0"/>
              </a:spcAft>
              <a:buClr>
                <a:schemeClr val="dk1"/>
              </a:buClr>
              <a:buSzPts val="2800"/>
              <a:buChar char="•"/>
            </a:pPr>
            <a:r>
              <a:rPr lang="en-GB"/>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idx="1" type="body"/>
          </p:nvPr>
        </p:nvSpPr>
        <p:spPr>
          <a:xfrm>
            <a:off x="680720" y="243840"/>
            <a:ext cx="10673080" cy="59331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Pickle Serialization and Deserialization</a:t>
            </a:r>
            <a:endParaRPr/>
          </a:p>
          <a:p>
            <a:pPr indent="-228600" lvl="0" marL="228600" rtl="0" algn="l">
              <a:lnSpc>
                <a:spcPct val="90000"/>
              </a:lnSpc>
              <a:spcBef>
                <a:spcPts val="1000"/>
              </a:spcBef>
              <a:spcAft>
                <a:spcPts val="0"/>
              </a:spcAft>
              <a:buClr>
                <a:schemeClr val="dk1"/>
              </a:buClr>
              <a:buSzPts val="2800"/>
              <a:buChar char="•"/>
            </a:pPr>
            <a:r>
              <a:rPr lang="en-GB"/>
              <a:t>Pickling is the process whereby a Python object hierarchy is converted into a byte stream (usually not human readable) to be written to a file, this is also known as Serialization. Unpickling is the reverse operation, whereby a byte stream is converted back into a working Python object hierarchy.</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77" name="Google Shape;377;p54"/>
          <p:cNvPicPr preferRelativeResize="0"/>
          <p:nvPr/>
        </p:nvPicPr>
        <p:blipFill rotWithShape="1">
          <a:blip r:embed="rId3">
            <a:alphaModFix/>
          </a:blip>
          <a:srcRect b="0" l="0" r="0" t="0"/>
          <a:stretch/>
        </p:blipFill>
        <p:spPr>
          <a:xfrm>
            <a:off x="2269691" y="2990827"/>
            <a:ext cx="6711749" cy="345061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Pickle is operationally simplest way to store the object. The Python Pickle module is an object-oriented way to store objects directly in a special storage format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6"/>
          <p:cNvSpPr txBox="1"/>
          <p:nvPr>
            <p:ph idx="1" type="body"/>
          </p:nvPr>
        </p:nvSpPr>
        <p:spPr>
          <a:xfrm>
            <a:off x="904240" y="497840"/>
            <a:ext cx="10449560" cy="56791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Python pickle module is used for serializing and de-serializing a Python object structure. Any object in Python can be pickled so that it can be saved on disk. What pickle does is that it “serializes” the object first before writing it to file. Pickling is a way to convert a python object (list, dict, etc.) into a character stream. The idea is that this character stream contains all the information necessary to reconstruct the object in another python script.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7"/>
          <p:cNvSpPr txBox="1"/>
          <p:nvPr>
            <p:ph idx="1" type="body"/>
          </p:nvPr>
        </p:nvSpPr>
        <p:spPr>
          <a:xfrm>
            <a:off x="1158240" y="467360"/>
            <a:ext cx="10195560" cy="57096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pickle module is used for implementing binary protocols for serializing and de-serializing a Python object structure.</a:t>
            </a:r>
            <a:endParaRPr/>
          </a:p>
          <a:p>
            <a:pPr indent="-228600" lvl="0" marL="228600" rtl="0" algn="l">
              <a:lnSpc>
                <a:spcPct val="90000"/>
              </a:lnSpc>
              <a:spcBef>
                <a:spcPts val="1000"/>
              </a:spcBef>
              <a:spcAft>
                <a:spcPts val="0"/>
              </a:spcAft>
              <a:buClr>
                <a:schemeClr val="dk1"/>
              </a:buClr>
              <a:buSzPts val="2800"/>
              <a:buChar char="•"/>
            </a:pPr>
            <a:r>
              <a:rPr lang="en-GB"/>
              <a:t>Pickling: It is a process where a Python object hierarchy is converted into a byte stream.</a:t>
            </a:r>
            <a:endParaRPr/>
          </a:p>
          <a:p>
            <a:pPr indent="-228600" lvl="0" marL="228600" rtl="0" algn="l">
              <a:lnSpc>
                <a:spcPct val="90000"/>
              </a:lnSpc>
              <a:spcBef>
                <a:spcPts val="1000"/>
              </a:spcBef>
              <a:spcAft>
                <a:spcPts val="0"/>
              </a:spcAft>
              <a:buClr>
                <a:schemeClr val="dk1"/>
              </a:buClr>
              <a:buSzPts val="2800"/>
              <a:buChar char="•"/>
            </a:pPr>
            <a:r>
              <a:rPr lang="en-GB"/>
              <a:t>Un pickling: It is the inverse of Pickling process where a byte stream is converted into an object hierarchy.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8"/>
          <p:cNvSpPr txBox="1"/>
          <p:nvPr>
            <p:ph idx="1" type="body"/>
          </p:nvPr>
        </p:nvSpPr>
        <p:spPr>
          <a:xfrm>
            <a:off x="772160" y="497840"/>
            <a:ext cx="10581640" cy="56791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Methods provided by the pickle module :</a:t>
            </a:r>
            <a:endParaRPr/>
          </a:p>
          <a:p>
            <a:pPr indent="-228600" lvl="0" marL="228600" rtl="0" algn="l">
              <a:lnSpc>
                <a:spcPct val="90000"/>
              </a:lnSpc>
              <a:spcBef>
                <a:spcPts val="1000"/>
              </a:spcBef>
              <a:spcAft>
                <a:spcPts val="0"/>
              </a:spcAft>
              <a:buClr>
                <a:schemeClr val="dk1"/>
              </a:buClr>
              <a:buSzPts val="2800"/>
              <a:buChar char="•"/>
            </a:pPr>
            <a:r>
              <a:rPr lang="en-GB"/>
              <a:t>The pickle interface provides four different methods.</a:t>
            </a:r>
            <a:endParaRPr/>
          </a:p>
          <a:p>
            <a:pPr indent="-228600" lvl="0" marL="228600" rtl="0" algn="l">
              <a:lnSpc>
                <a:spcPct val="90000"/>
              </a:lnSpc>
              <a:spcBef>
                <a:spcPts val="1000"/>
              </a:spcBef>
              <a:spcAft>
                <a:spcPts val="0"/>
              </a:spcAft>
              <a:buClr>
                <a:schemeClr val="dk1"/>
              </a:buClr>
              <a:buSzPts val="2800"/>
              <a:buChar char="•"/>
            </a:pPr>
            <a:r>
              <a:rPr lang="en-GB"/>
              <a:t>dump() − The dump() method serializes to an open file (file-like object).</a:t>
            </a:r>
            <a:endParaRPr/>
          </a:p>
          <a:p>
            <a:pPr indent="-228600" lvl="0" marL="228600" rtl="0" algn="l">
              <a:lnSpc>
                <a:spcPct val="90000"/>
              </a:lnSpc>
              <a:spcBef>
                <a:spcPts val="1000"/>
              </a:spcBef>
              <a:spcAft>
                <a:spcPts val="0"/>
              </a:spcAft>
              <a:buClr>
                <a:schemeClr val="dk1"/>
              </a:buClr>
              <a:buSzPts val="2800"/>
              <a:buChar char="•"/>
            </a:pPr>
            <a:r>
              <a:rPr lang="en-GB"/>
              <a:t>dumps() − Serializes to a string</a:t>
            </a:r>
            <a:endParaRPr/>
          </a:p>
          <a:p>
            <a:pPr indent="-228600" lvl="0" marL="228600" rtl="0" algn="l">
              <a:lnSpc>
                <a:spcPct val="90000"/>
              </a:lnSpc>
              <a:spcBef>
                <a:spcPts val="1000"/>
              </a:spcBef>
              <a:spcAft>
                <a:spcPts val="0"/>
              </a:spcAft>
              <a:buClr>
                <a:schemeClr val="dk1"/>
              </a:buClr>
              <a:buSzPts val="2800"/>
              <a:buChar char="•"/>
            </a:pPr>
            <a:r>
              <a:rPr lang="en-GB"/>
              <a:t>load() − Deserializes from an open-like object.</a:t>
            </a:r>
            <a:endParaRPr/>
          </a:p>
          <a:p>
            <a:pPr indent="-228600" lvl="0" marL="228600" rtl="0" algn="l">
              <a:lnSpc>
                <a:spcPct val="90000"/>
              </a:lnSpc>
              <a:spcBef>
                <a:spcPts val="1000"/>
              </a:spcBef>
              <a:spcAft>
                <a:spcPts val="0"/>
              </a:spcAft>
              <a:buClr>
                <a:schemeClr val="dk1"/>
              </a:buClr>
              <a:buSzPts val="2800"/>
              <a:buChar char="•"/>
            </a:pPr>
            <a:r>
              <a:rPr lang="en-GB"/>
              <a:t>loads() − Deserializes from a string.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59"/>
          <p:cNvPicPr preferRelativeResize="0"/>
          <p:nvPr>
            <p:ph idx="1" type="body"/>
          </p:nvPr>
        </p:nvPicPr>
        <p:blipFill rotWithShape="1">
          <a:blip r:embed="rId3">
            <a:alphaModFix/>
          </a:blip>
          <a:srcRect b="0" l="0" r="0" t="0"/>
          <a:stretch/>
        </p:blipFill>
        <p:spPr>
          <a:xfrm>
            <a:off x="736600" y="173013"/>
            <a:ext cx="10718700" cy="651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6"/>
          <p:cNvGraphicFramePr/>
          <p:nvPr/>
        </p:nvGraphicFramePr>
        <p:xfrm>
          <a:off x="965200" y="269008"/>
          <a:ext cx="3000000" cy="3000000"/>
        </p:xfrm>
        <a:graphic>
          <a:graphicData uri="http://schemas.openxmlformats.org/drawingml/2006/table">
            <a:tbl>
              <a:tblPr>
                <a:noFill/>
                <a:tableStyleId>{41084960-9715-4136-AF0C-B275A1ADE539}</a:tableStyleId>
              </a:tblPr>
              <a:tblGrid>
                <a:gridCol w="4917450"/>
                <a:gridCol w="4917450"/>
              </a:tblGrid>
              <a:tr h="259550">
                <a:tc>
                  <a:txBody>
                    <a:bodyPr/>
                    <a:lstStyle/>
                    <a:p>
                      <a:pPr indent="0" lvl="0" marL="0" marR="0" rtl="0" algn="l">
                        <a:spcBef>
                          <a:spcPts val="0"/>
                        </a:spcBef>
                        <a:spcAft>
                          <a:spcPts val="0"/>
                        </a:spcAft>
                        <a:buNone/>
                      </a:pPr>
                      <a:r>
                        <a:rPr b="0" lang="en-GB" sz="2400" u="none" cap="none" strike="noStrike"/>
                        <a:t>Mode</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c>
                  <a:txBody>
                    <a:bodyPr/>
                    <a:lstStyle/>
                    <a:p>
                      <a:pPr indent="0" lvl="0" marL="0" marR="0" rtl="0" algn="l">
                        <a:spcBef>
                          <a:spcPts val="0"/>
                        </a:spcBef>
                        <a:spcAft>
                          <a:spcPts val="0"/>
                        </a:spcAft>
                        <a:buNone/>
                      </a:pPr>
                      <a:r>
                        <a:rPr b="0" lang="en-GB" sz="2400" u="none" cap="none" strike="noStrike"/>
                        <a:t>Description</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r>
              <a:tr h="426400">
                <a:tc>
                  <a:txBody>
                    <a:bodyPr/>
                    <a:lstStyle/>
                    <a:p>
                      <a:pPr indent="0" lvl="0" marL="0" marR="0" rtl="0" algn="l">
                        <a:spcBef>
                          <a:spcPts val="0"/>
                        </a:spcBef>
                        <a:spcAft>
                          <a:spcPts val="0"/>
                        </a:spcAft>
                        <a:buNone/>
                      </a:pPr>
                      <a:r>
                        <a:rPr lang="en-GB" sz="2400" u="none" cap="none" strike="noStrike"/>
                        <a:t>r</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c>
                  <a:txBody>
                    <a:bodyPr/>
                    <a:lstStyle/>
                    <a:p>
                      <a:pPr indent="0" lvl="0" marL="0" marR="0" rtl="0" algn="l">
                        <a:spcBef>
                          <a:spcPts val="0"/>
                        </a:spcBef>
                        <a:spcAft>
                          <a:spcPts val="0"/>
                        </a:spcAft>
                        <a:buNone/>
                      </a:pPr>
                      <a:r>
                        <a:rPr lang="en-GB" sz="2400"/>
                        <a:t>Opens a file for reading. (default)</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r>
              <a:tr h="926950">
                <a:tc>
                  <a:txBody>
                    <a:bodyPr/>
                    <a:lstStyle/>
                    <a:p>
                      <a:pPr indent="0" lvl="0" marL="0" marR="0" rtl="0" algn="l">
                        <a:spcBef>
                          <a:spcPts val="0"/>
                        </a:spcBef>
                        <a:spcAft>
                          <a:spcPts val="0"/>
                        </a:spcAft>
                        <a:buNone/>
                      </a:pPr>
                      <a:r>
                        <a:rPr lang="en-GB" sz="2400"/>
                        <a:t>w</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c>
                  <a:txBody>
                    <a:bodyPr/>
                    <a:lstStyle/>
                    <a:p>
                      <a:pPr indent="0" lvl="0" marL="0" marR="0" rtl="0" algn="l">
                        <a:spcBef>
                          <a:spcPts val="0"/>
                        </a:spcBef>
                        <a:spcAft>
                          <a:spcPts val="0"/>
                        </a:spcAft>
                        <a:buNone/>
                      </a:pPr>
                      <a:r>
                        <a:rPr lang="en-GB" sz="2400"/>
                        <a:t>Opens a file for writing. Creates a new file if it does not exist or truncates the file if it exists.</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r>
              <a:tr h="926950">
                <a:tc>
                  <a:txBody>
                    <a:bodyPr/>
                    <a:lstStyle/>
                    <a:p>
                      <a:pPr indent="0" lvl="0" marL="0" marR="0" rtl="0" algn="l">
                        <a:spcBef>
                          <a:spcPts val="0"/>
                        </a:spcBef>
                        <a:spcAft>
                          <a:spcPts val="0"/>
                        </a:spcAft>
                        <a:buNone/>
                      </a:pPr>
                      <a:r>
                        <a:rPr lang="en-GB" sz="2400"/>
                        <a:t>x</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c>
                  <a:txBody>
                    <a:bodyPr/>
                    <a:lstStyle/>
                    <a:p>
                      <a:pPr indent="0" lvl="0" marL="0" marR="0" rtl="0" algn="l">
                        <a:spcBef>
                          <a:spcPts val="0"/>
                        </a:spcBef>
                        <a:spcAft>
                          <a:spcPts val="0"/>
                        </a:spcAft>
                        <a:buNone/>
                      </a:pPr>
                      <a:r>
                        <a:rPr lang="en-GB" sz="2400"/>
                        <a:t>Opens a file for exclusive creation. If the file already exists, the operation fails.</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r>
              <a:tr h="1093800">
                <a:tc>
                  <a:txBody>
                    <a:bodyPr/>
                    <a:lstStyle/>
                    <a:p>
                      <a:pPr indent="0" lvl="0" marL="0" marR="0" rtl="0" algn="l">
                        <a:spcBef>
                          <a:spcPts val="0"/>
                        </a:spcBef>
                        <a:spcAft>
                          <a:spcPts val="0"/>
                        </a:spcAft>
                        <a:buNone/>
                      </a:pPr>
                      <a:r>
                        <a:rPr lang="en-GB" sz="2400"/>
                        <a:t>a</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c>
                  <a:txBody>
                    <a:bodyPr/>
                    <a:lstStyle/>
                    <a:p>
                      <a:pPr indent="0" lvl="0" marL="0" marR="0" rtl="0" algn="l">
                        <a:spcBef>
                          <a:spcPts val="0"/>
                        </a:spcBef>
                        <a:spcAft>
                          <a:spcPts val="0"/>
                        </a:spcAft>
                        <a:buNone/>
                      </a:pPr>
                      <a:r>
                        <a:rPr lang="en-GB" sz="2400"/>
                        <a:t>Opens a file for appending at the end of the file without truncating it. Creates a new file if it does not exist.</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r>
              <a:tr h="426400">
                <a:tc>
                  <a:txBody>
                    <a:bodyPr/>
                    <a:lstStyle/>
                    <a:p>
                      <a:pPr indent="0" lvl="0" marL="0" marR="0" rtl="0" algn="l">
                        <a:spcBef>
                          <a:spcPts val="0"/>
                        </a:spcBef>
                        <a:spcAft>
                          <a:spcPts val="0"/>
                        </a:spcAft>
                        <a:buNone/>
                      </a:pPr>
                      <a:r>
                        <a:rPr lang="en-GB" sz="2400"/>
                        <a:t>t</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c>
                  <a:txBody>
                    <a:bodyPr/>
                    <a:lstStyle/>
                    <a:p>
                      <a:pPr indent="0" lvl="0" marL="0" marR="0" rtl="0" algn="l">
                        <a:spcBef>
                          <a:spcPts val="0"/>
                        </a:spcBef>
                        <a:spcAft>
                          <a:spcPts val="0"/>
                        </a:spcAft>
                        <a:buNone/>
                      </a:pPr>
                      <a:r>
                        <a:rPr lang="en-GB" sz="2400"/>
                        <a:t>Opens in text mode. (default)</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r>
              <a:tr h="426400">
                <a:tc>
                  <a:txBody>
                    <a:bodyPr/>
                    <a:lstStyle/>
                    <a:p>
                      <a:pPr indent="0" lvl="0" marL="0" marR="0" rtl="0" algn="l">
                        <a:spcBef>
                          <a:spcPts val="0"/>
                        </a:spcBef>
                        <a:spcAft>
                          <a:spcPts val="0"/>
                        </a:spcAft>
                        <a:buNone/>
                      </a:pPr>
                      <a:r>
                        <a:rPr lang="en-GB" sz="2400"/>
                        <a:t>b</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c>
                  <a:txBody>
                    <a:bodyPr/>
                    <a:lstStyle/>
                    <a:p>
                      <a:pPr indent="0" lvl="0" marL="0" marR="0" rtl="0" algn="l">
                        <a:spcBef>
                          <a:spcPts val="0"/>
                        </a:spcBef>
                        <a:spcAft>
                          <a:spcPts val="0"/>
                        </a:spcAft>
                        <a:buNone/>
                      </a:pPr>
                      <a:r>
                        <a:rPr lang="en-GB" sz="2400"/>
                        <a:t>Opens in binary mode.</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r>
              <a:tr h="593250">
                <a:tc>
                  <a:txBody>
                    <a:bodyPr/>
                    <a:lstStyle/>
                    <a:p>
                      <a:pPr indent="0" lvl="0" marL="0" marR="0" rtl="0" algn="l">
                        <a:spcBef>
                          <a:spcPts val="0"/>
                        </a:spcBef>
                        <a:spcAft>
                          <a:spcPts val="0"/>
                        </a:spcAft>
                        <a:buNone/>
                      </a:pPr>
                      <a:r>
                        <a:rPr lang="en-GB" sz="2400"/>
                        <a:t>+</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c>
                  <a:txBody>
                    <a:bodyPr/>
                    <a:lstStyle/>
                    <a:p>
                      <a:pPr indent="0" lvl="0" marL="0" marR="0" rtl="0" algn="l">
                        <a:spcBef>
                          <a:spcPts val="0"/>
                        </a:spcBef>
                        <a:spcAft>
                          <a:spcPts val="0"/>
                        </a:spcAft>
                        <a:buNone/>
                      </a:pPr>
                      <a:r>
                        <a:rPr lang="en-GB" sz="2400"/>
                        <a:t>Opens a file for updating (reading and writing)</a:t>
                      </a:r>
                      <a:endParaRPr/>
                    </a:p>
                  </a:txBody>
                  <a:tcPr marT="39700" marB="39700" marR="79400" marL="7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8FAFF"/>
                    </a:solidFill>
                  </a:tcPr>
                </a:tc>
              </a:tr>
            </a:tbl>
          </a:graphicData>
        </a:graphic>
      </p:graphicFrame>
      <p:sp>
        <p:nvSpPr>
          <p:cNvPr id="114" name="Google Shape;114;p6"/>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GB"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60"/>
          <p:cNvPicPr preferRelativeResize="0"/>
          <p:nvPr>
            <p:ph idx="1" type="body"/>
          </p:nvPr>
        </p:nvPicPr>
        <p:blipFill rotWithShape="1">
          <a:blip r:embed="rId3">
            <a:alphaModFix/>
          </a:blip>
          <a:srcRect b="0" l="0" r="0" t="0"/>
          <a:stretch/>
        </p:blipFill>
        <p:spPr>
          <a:xfrm>
            <a:off x="792480" y="304800"/>
            <a:ext cx="10809923" cy="6248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After running the above program save.txt file is created in the same directory as that of demo.py file and it stored the object in binary format.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62"/>
          <p:cNvPicPr preferRelativeResize="0"/>
          <p:nvPr>
            <p:ph idx="1" type="body"/>
          </p:nvPr>
        </p:nvPicPr>
        <p:blipFill rotWithShape="1">
          <a:blip r:embed="rId3">
            <a:alphaModFix/>
          </a:blip>
          <a:srcRect b="0" l="0" r="0" t="0"/>
          <a:stretch/>
        </p:blipFill>
        <p:spPr>
          <a:xfrm>
            <a:off x="868314" y="853439"/>
            <a:ext cx="9566006" cy="57601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3"/>
          <p:cNvPicPr preferRelativeResize="0"/>
          <p:nvPr>
            <p:ph idx="1" type="body"/>
          </p:nvPr>
        </p:nvPicPr>
        <p:blipFill rotWithShape="1">
          <a:blip r:embed="rId3">
            <a:alphaModFix/>
          </a:blip>
          <a:srcRect b="0" l="0" r="0" t="0"/>
          <a:stretch/>
        </p:blipFill>
        <p:spPr>
          <a:xfrm>
            <a:off x="641598" y="457200"/>
            <a:ext cx="10605522" cy="578043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64"/>
          <p:cNvPicPr preferRelativeResize="0"/>
          <p:nvPr>
            <p:ph idx="1" type="body"/>
          </p:nvPr>
        </p:nvPicPr>
        <p:blipFill rotWithShape="1">
          <a:blip r:embed="rId3">
            <a:alphaModFix/>
          </a:blip>
          <a:srcRect b="0" l="0" r="0" t="0"/>
          <a:stretch/>
        </p:blipFill>
        <p:spPr>
          <a:xfrm>
            <a:off x="142240" y="0"/>
            <a:ext cx="12120880" cy="678688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65"/>
          <p:cNvPicPr preferRelativeResize="0"/>
          <p:nvPr>
            <p:ph idx="1" type="body"/>
          </p:nvPr>
        </p:nvPicPr>
        <p:blipFill rotWithShape="1">
          <a:blip r:embed="rId3">
            <a:alphaModFix/>
          </a:blip>
          <a:srcRect b="0" l="0" r="0" t="0"/>
          <a:stretch/>
        </p:blipFill>
        <p:spPr>
          <a:xfrm>
            <a:off x="845859" y="1117600"/>
            <a:ext cx="10086442" cy="459232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ph idx="1" type="body"/>
          </p:nvPr>
        </p:nvSpPr>
        <p:spPr>
          <a:xfrm>
            <a:off x="731520" y="477520"/>
            <a:ext cx="10622280" cy="56994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YAML Serialization and Deserialization</a:t>
            </a:r>
            <a:endParaRPr/>
          </a:p>
          <a:p>
            <a:pPr indent="-228600" lvl="0" marL="228600" rtl="0" algn="l">
              <a:lnSpc>
                <a:spcPct val="90000"/>
              </a:lnSpc>
              <a:spcBef>
                <a:spcPts val="1000"/>
              </a:spcBef>
              <a:spcAft>
                <a:spcPts val="0"/>
              </a:spcAft>
              <a:buClr>
                <a:schemeClr val="dk1"/>
              </a:buClr>
              <a:buSzPts val="2800"/>
              <a:buChar char="•"/>
            </a:pPr>
            <a:r>
              <a:rPr lang="en-GB"/>
              <a:t>YAML is my favorite format. It is a human-friendly data serialization format. Unlike Pickle and JSON, it is not part of the Python standard library, so you need to install it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67"/>
          <p:cNvPicPr preferRelativeResize="0"/>
          <p:nvPr>
            <p:ph idx="1" type="body"/>
          </p:nvPr>
        </p:nvPicPr>
        <p:blipFill rotWithShape="1">
          <a:blip r:embed="rId3">
            <a:alphaModFix/>
          </a:blip>
          <a:srcRect b="0" l="0" r="0" t="0"/>
          <a:stretch/>
        </p:blipFill>
        <p:spPr>
          <a:xfrm>
            <a:off x="2580333" y="2385608"/>
            <a:ext cx="5916642" cy="20867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f = open("test.txt")      # equivalent to 'r' or 'rt'</a:t>
            </a:r>
            <a:endParaRPr/>
          </a:p>
          <a:p>
            <a:pPr indent="-228600" lvl="0" marL="228600" rtl="0" algn="l">
              <a:lnSpc>
                <a:spcPct val="90000"/>
              </a:lnSpc>
              <a:spcBef>
                <a:spcPts val="1000"/>
              </a:spcBef>
              <a:spcAft>
                <a:spcPts val="0"/>
              </a:spcAft>
              <a:buClr>
                <a:schemeClr val="dk1"/>
              </a:buClr>
              <a:buSzPts val="2800"/>
              <a:buChar char="•"/>
            </a:pPr>
            <a:r>
              <a:rPr lang="en-GB"/>
              <a:t>f = open("test.txt",'w')  # write in text mode</a:t>
            </a:r>
            <a:endParaRPr/>
          </a:p>
          <a:p>
            <a:pPr indent="-228600" lvl="0" marL="228600" rtl="0" algn="l">
              <a:lnSpc>
                <a:spcPct val="90000"/>
              </a:lnSpc>
              <a:spcBef>
                <a:spcPts val="1000"/>
              </a:spcBef>
              <a:spcAft>
                <a:spcPts val="0"/>
              </a:spcAft>
              <a:buClr>
                <a:schemeClr val="dk1"/>
              </a:buClr>
              <a:buSzPts val="2800"/>
              <a:buChar char="•"/>
            </a:pPr>
            <a:r>
              <a:rPr lang="en-GB"/>
              <a:t>f = open("img.bmp",'r+b') # read and write in binary mode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idx="1" type="body"/>
          </p:nvPr>
        </p:nvSpPr>
        <p:spPr>
          <a:xfrm>
            <a:off x="711200" y="335280"/>
            <a:ext cx="10642600" cy="63703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 other languages, the character </a:t>
            </a:r>
            <a:r>
              <a:rPr lang="en-GB" sz="4400">
                <a:solidFill>
                  <a:srgbClr val="FF0000"/>
                </a:solidFill>
              </a:rPr>
              <a:t>a</a:t>
            </a:r>
            <a:r>
              <a:rPr lang="en-GB">
                <a:solidFill>
                  <a:srgbClr val="FF0000"/>
                </a:solidFill>
              </a:rPr>
              <a:t> </a:t>
            </a:r>
            <a:r>
              <a:rPr lang="en-GB"/>
              <a:t>does not imply the number 97 until it is encoded using ASCII (or other equivalent encodings).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Moreover, the default encoding is platform dependent. In windows, it is cp1252 but utf-8 in Linux.</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So, we must not also rely on the default encoding or else our code will behave differently in different platforms.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Hence, when working with files in text mode, it is highly recommended to specify the encoding type.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f = open("test.txt", mode='r', encoding='utf-8')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Closing Files in Python</a:t>
            </a:r>
            <a:endParaRPr/>
          </a:p>
        </p:txBody>
      </p:sp>
      <p:sp>
        <p:nvSpPr>
          <p:cNvPr id="130" name="Google Shape;13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When we are done with performing operations on the file, we need to properly close the file.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Closing a file will free up the resources that were tied with the file. It is done using the close() method available in Python.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Python has a garbage collector to clean up unreferenced objects but we must not rely on it to close the file.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2022-04-05T13:41:52Z</dcterms:created>
  <dc:creator>Makarand Rane</dc:creator>
</cp:coreProperties>
</file>