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</p:sldIdLst>
  <p:sldSz cy="6858000" cx="12192000"/>
  <p:notesSz cx="6858000" cy="9144000"/>
  <p:embeddedFontLst>
    <p:embeddedFont>
      <p:font typeface="Quattrocento Sans"/>
      <p:regular r:id="rId86"/>
      <p:bold r:id="rId87"/>
      <p:italic r:id="rId88"/>
      <p:boldItalic r:id="rId89"/>
    </p:embeddedFont>
    <p:embeddedFont>
      <p:font typeface="Tomorrow"/>
      <p:regular r:id="rId90"/>
      <p:bold r:id="rId91"/>
      <p:italic r:id="rId92"/>
      <p:boldItalic r:id="rId93"/>
    </p:embeddedFont>
    <p:embeddedFont>
      <p:font typeface="Source Sans Pro"/>
      <p:regular r:id="rId94"/>
      <p:bold r:id="rId95"/>
      <p:italic r:id="rId96"/>
      <p:boldItalic r:id="rId9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8" roundtripDataSignature="AMtx7miAmwJ1QQ+xBjtXNG4PyruIsZz+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D0C5D3-B73C-4BB1-A2DD-9D4295527C8F}">
  <a:tblStyle styleId="{67D0C5D3-B73C-4BB1-A2DD-9D4295527C8F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4E7"/>
          </a:solidFill>
        </a:fill>
      </a:tcStyle>
    </a:wholeTbl>
    <a:band1H>
      <a:tcTxStyle/>
      <a:tcStyle>
        <a:fill>
          <a:solidFill>
            <a:srgbClr val="DBE9CB"/>
          </a:solidFill>
        </a:fill>
      </a:tcStyle>
    </a:band1H>
    <a:band2H>
      <a:tcTxStyle/>
    </a:band2H>
    <a:band1V>
      <a:tcTxStyle/>
      <a:tcStyle>
        <a:fill>
          <a:solidFill>
            <a:srgbClr val="DBE9CB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font" Target="fonts/SourceSansPro-bold.fntdata"/><Relationship Id="rId94" Type="http://schemas.openxmlformats.org/officeDocument/2006/relationships/font" Target="fonts/SourceSansPro-regular.fntdata"/><Relationship Id="rId97" Type="http://schemas.openxmlformats.org/officeDocument/2006/relationships/font" Target="fonts/SourceSansPro-boldItalic.fntdata"/><Relationship Id="rId96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8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font" Target="fonts/Tomorrow-bold.fntdata"/><Relationship Id="rId90" Type="http://schemas.openxmlformats.org/officeDocument/2006/relationships/font" Target="fonts/Tomorrow-regular.fntdata"/><Relationship Id="rId93" Type="http://schemas.openxmlformats.org/officeDocument/2006/relationships/font" Target="fonts/Tomorrow-boldItalic.fntdata"/><Relationship Id="rId92" Type="http://schemas.openxmlformats.org/officeDocument/2006/relationships/font" Target="fonts/Tomorrow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font" Target="fonts/QuattrocentoSans-regular.fntdata"/><Relationship Id="rId85" Type="http://schemas.openxmlformats.org/officeDocument/2006/relationships/slide" Target="slides/slide80.xml"/><Relationship Id="rId88" Type="http://schemas.openxmlformats.org/officeDocument/2006/relationships/font" Target="fonts/QuattrocentoSans-italic.fntdata"/><Relationship Id="rId87" Type="http://schemas.openxmlformats.org/officeDocument/2006/relationships/font" Target="fonts/QuattrocentoSans-bold.fntdata"/><Relationship Id="rId89" Type="http://schemas.openxmlformats.org/officeDocument/2006/relationships/font" Target="fonts/QuattrocentoSans-boldItalic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56082ea82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56082ea8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4b4f8f6e47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4b4f8f6e4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4b4f8f6e47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4b4f8f6e4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4b4f8f6e47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4b4f8f6e4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6082ea82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6082ea8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4b4f8f6e47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4b4f8f6e4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4b4f8f6e47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4b4f8f6e4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4b4f8f6e47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4b4f8f6e4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4b4f8f6e47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4b4f8f6e4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4b4f8f6e47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4b4f8f6e4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4b4f8f6e47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4b4f8f6e4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" name="Google Shape;25;p7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6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86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8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8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8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87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87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8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8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8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8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8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8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88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8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8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8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8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8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8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8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8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8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8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0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90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90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9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9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91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9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9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9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2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92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9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9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9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7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" name="Google Shape;30;p7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7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" name="Google Shape;32;p7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3" name="Google Shape;33;p7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4" name="Google Shape;34;p7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7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6" name="Google Shape;36;p7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7" name="Google Shape;37;p7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8" name="Google Shape;38;p7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7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7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7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9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9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7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0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80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8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1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81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81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81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8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4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4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84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8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5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5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85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8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8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7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7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7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7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7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7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7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7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7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7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7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7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7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7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7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7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s://www.w3schools.com/python/trypython.asp?filename=demo_dictionary_nested2" TargetMode="Externa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8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5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0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8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Strings</a:t>
            </a:r>
            <a:endParaRPr/>
          </a:p>
        </p:txBody>
      </p:sp>
      <p:sp>
        <p:nvSpPr>
          <p:cNvPr id="144" name="Google Shape;144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string is a sequence of one or more characters (letters, numbers, symbols)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Strings exist within either single quotes ' or double quotes " or even triple quotes  ‘ ‘ ‘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Strings are not understood by python, it is a message to the user in the user’s local language like Hindi, Marathi, Gujarati.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Format:</a:t>
            </a:r>
            <a:endParaRPr/>
          </a:p>
        </p:txBody>
      </p:sp>
      <p:pic>
        <p:nvPicPr>
          <p:cNvPr id="206" name="Google Shape;206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677" y="2590800"/>
            <a:ext cx="9519919" cy="417213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9"/>
          <p:cNvSpPr/>
          <p:nvPr/>
        </p:nvSpPr>
        <p:spPr>
          <a:xfrm>
            <a:off x="757453" y="1590857"/>
            <a:ext cx="8892733" cy="7694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lang="en-US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ombine strings and numbers by using 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format()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method!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format()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method takes the passed arguments, formats them, and places them in the string where the placeholders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are: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Escape Character</a:t>
            </a:r>
            <a:endParaRPr/>
          </a:p>
        </p:txBody>
      </p:sp>
      <p:sp>
        <p:nvSpPr>
          <p:cNvPr id="213" name="Google Shape;213;p10"/>
          <p:cNvSpPr txBox="1"/>
          <p:nvPr>
            <p:ph idx="1" type="body"/>
          </p:nvPr>
        </p:nvSpPr>
        <p:spPr>
          <a:xfrm>
            <a:off x="677334" y="2885258"/>
            <a:ext cx="10379765" cy="24314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 insert characters that are illegal in a string, use an escape character.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 escape character is a backslash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followed by the character you want to insert.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 example of an illegal character is a double quote inside a string that is surrounded by double quotes: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880"/>
              <a:buChar char="►"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Error 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txt = "We are the so-called "Vikings" from the north.“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escape character allows you to use double quotes when you normally would not be allowed: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txt = "We are the so-called \"Vikings\" from the north."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Split:</a:t>
            </a:r>
            <a:endParaRPr/>
          </a:p>
        </p:txBody>
      </p:sp>
      <p:pic>
        <p:nvPicPr>
          <p:cNvPr id="219" name="Google Shape;219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1903"/>
          <a:stretch/>
        </p:blipFill>
        <p:spPr>
          <a:xfrm>
            <a:off x="375920" y="1442720"/>
            <a:ext cx="9514400" cy="4311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Lists</a:t>
            </a:r>
            <a:endParaRPr/>
          </a:p>
        </p:txBody>
      </p:sp>
      <p:sp>
        <p:nvSpPr>
          <p:cNvPr id="225" name="Google Shape;225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Char char="►"/>
            </a:pPr>
            <a:r>
              <a:rPr b="0" i="0" lang="en-US"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Lists are used to store multiple items in a single variable.</a:t>
            </a:r>
            <a:endParaRPr sz="32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560"/>
              <a:buChar char="►"/>
            </a:pPr>
            <a:r>
              <a:rPr lang="en-US" sz="3200"/>
              <a:t>The elements of a list do not all have to be of the same data type.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560"/>
              <a:buChar char="►"/>
            </a:pPr>
            <a:r>
              <a:rPr lang="en-US" sz="3200"/>
              <a:t>A list is an ordered sequence of data.</a:t>
            </a:r>
            <a:endParaRPr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 Creating a list</a:t>
            </a:r>
            <a:endParaRPr/>
          </a:p>
        </p:txBody>
      </p:sp>
      <p:sp>
        <p:nvSpPr>
          <p:cNvPr id="231" name="Google Shape;231;p1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To create a list we can directly use the square brackets and place the elements inside it.</a:t>
            </a: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List items are ordered, changeable, and allow duplicate values.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Accessing elements of a list</a:t>
            </a:r>
            <a:endParaRPr/>
          </a:p>
        </p:txBody>
      </p:sp>
      <p:sp>
        <p:nvSpPr>
          <p:cNvPr id="237" name="Google Shape;237;p14"/>
          <p:cNvSpPr txBox="1"/>
          <p:nvPr>
            <p:ph idx="1" type="body"/>
          </p:nvPr>
        </p:nvSpPr>
        <p:spPr>
          <a:xfrm>
            <a:off x="838200" y="1825625"/>
            <a:ext cx="813308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Lists are indexed by positive integers, starting with zero.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Use the indexing operator  [ ] (square brackets) to access or update individual items of the list: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thislist = ["apple", "banana", "cherry"]</a:t>
            </a:r>
            <a:br>
              <a:rPr lang="en-US"/>
            </a:br>
            <a:r>
              <a:rPr lang="en-US"/>
              <a:t>print(thislist[1])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/>
          <p:nvPr/>
        </p:nvSpPr>
        <p:spPr>
          <a:xfrm>
            <a:off x="680720" y="-36453"/>
            <a:ext cx="8691880" cy="48372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Using negative index</a:t>
            </a:r>
            <a:endParaRPr/>
          </a:p>
          <a:p>
            <a:pPr indent="-251459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 Negative indexing means start from the end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-1 refers to the last item, -2 refers to the second last item etc.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thislist = ["apple", "banana", "cherry"]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print(thislist[-1])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omorrow"/>
              <a:buChar char="•"/>
            </a:pPr>
            <a:br>
              <a:rPr b="0" i="0" lang="en-US" sz="2800" u="none" cap="none" strike="noStrike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</a:br>
            <a:endParaRPr b="0" i="0" sz="2800" u="none" cap="none" strike="noStrike"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11" y="1788160"/>
            <a:ext cx="8601789" cy="2931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/>
          <p:nvPr>
            <p:ph idx="1" type="body"/>
          </p:nvPr>
        </p:nvSpPr>
        <p:spPr>
          <a:xfrm>
            <a:off x="751840" y="853440"/>
            <a:ext cx="9061631" cy="5323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Using a range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Use the indexing operator  [start: stop : step] we can get the sub list of the list.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If the start is not specified it defaults to 0, if the stop is unspecified it defaults to the length of the list and if step defaults to 1.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-1 refers to the last item, -2 refers to the second last item etc.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By leaving out the start value, the range will start at the first item: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Example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thislist = ["apple", "banana", "cherry", "orange", "kiwi", "melon", "mango"]</a:t>
            </a:r>
            <a:br>
              <a:rPr lang="en-US"/>
            </a:br>
            <a:r>
              <a:rPr lang="en-US"/>
              <a:t>print(thislist[:4])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By leaving out the end value, the range will go on to the end of the list: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thislist = ["apple", "banana", "cherry", "orange", "kiwi", "melon", "mango"]</a:t>
            </a:r>
            <a:br>
              <a:rPr lang="en-US"/>
            </a:br>
            <a:r>
              <a:rPr lang="en-US"/>
              <a:t>print(thislist[2:])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Specify negative indexes if you want to start the search from the end of the list: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thislist = ["apple", "banana", "cherry", "orange", "kiwi", "melon", "mango"]</a:t>
            </a:r>
            <a:br>
              <a:rPr lang="en-US"/>
            </a:br>
            <a:r>
              <a:rPr lang="en-US"/>
              <a:t>print(thislist[-4:-1])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The reverse of the list is thus simply possible using [::-1]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1672"/>
          <a:stretch/>
        </p:blipFill>
        <p:spPr>
          <a:xfrm>
            <a:off x="712098" y="1239520"/>
            <a:ext cx="8448232" cy="4181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302" y="859972"/>
            <a:ext cx="9280205" cy="4432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For loop in list:</a:t>
            </a:r>
            <a:endParaRPr/>
          </a:p>
        </p:txBody>
      </p:sp>
      <p:pic>
        <p:nvPicPr>
          <p:cNvPr id="263" name="Google Shape;263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993" y="1960880"/>
            <a:ext cx="10873847" cy="3822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Adding elements to a list:</a:t>
            </a:r>
            <a:endParaRPr/>
          </a:p>
        </p:txBody>
      </p:sp>
      <p:sp>
        <p:nvSpPr>
          <p:cNvPr id="269" name="Google Shape;269;p2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To append new items to the end of a list, use the append() method: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70" name="Google Shape;27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838" y="2956265"/>
            <a:ext cx="9978787" cy="1749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56082ea829_0_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56082ea829_0_5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/>
          <p:nvPr>
            <p:ph idx="1" type="body"/>
          </p:nvPr>
        </p:nvSpPr>
        <p:spPr>
          <a:xfrm>
            <a:off x="731520" y="548640"/>
            <a:ext cx="10622280" cy="562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To insert an item in the middle of a list, use the insert() method:    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ds.insert( 0, ‘SAS’ )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82" name="Google Shape;28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" y="2605813"/>
            <a:ext cx="9550399" cy="2453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/>
          <p:nvPr>
            <p:ph idx="1" type="body"/>
          </p:nvPr>
        </p:nvSpPr>
        <p:spPr>
          <a:xfrm>
            <a:off x="883920" y="304800"/>
            <a:ext cx="10469880" cy="587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To extend a list with elements from other list use extend():   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ds.extend([‘Big Data’ , ‘Deep Learning’])</a:t>
            </a:r>
            <a:endParaRPr/>
          </a:p>
        </p:txBody>
      </p:sp>
      <p:pic>
        <p:nvPicPr>
          <p:cNvPr id="288" name="Google Shape;2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733" y="2621280"/>
            <a:ext cx="9355307" cy="2448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Use the plus (+) operator to concatenate lists</a:t>
            </a:r>
            <a:endParaRPr/>
          </a:p>
        </p:txBody>
      </p:sp>
      <p:pic>
        <p:nvPicPr>
          <p:cNvPr id="294" name="Google Shape;294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00" y="2357120"/>
            <a:ext cx="9576900" cy="305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939" y="2092960"/>
            <a:ext cx="9528516" cy="2279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Sorting the list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Sorting a list with sorted() returns a new list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sort() is a method / operation on a list which sorts the list in place.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461" y="961635"/>
            <a:ext cx="8758200" cy="41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Reversing the list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 can reverse the list with reverse() method in-place.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 can also use the range [::-1] which returns a new reversed list.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Slicing</a:t>
            </a:r>
            <a:endParaRPr/>
          </a:p>
        </p:txBody>
      </p:sp>
      <p:sp>
        <p:nvSpPr>
          <p:cNvPr id="155" name="Google Shape;155;p3"/>
          <p:cNvSpPr txBox="1"/>
          <p:nvPr>
            <p:ph idx="1" type="body"/>
          </p:nvPr>
        </p:nvSpPr>
        <p:spPr>
          <a:xfrm>
            <a:off x="677334" y="1572762"/>
            <a:ext cx="8596668" cy="1137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You can return a range of characters by using the slice syntax.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Specify the start index and the end index, separated by a colon, to return a part of the string.</a:t>
            </a:r>
            <a:endParaRPr/>
          </a:p>
        </p:txBody>
      </p:sp>
      <p:sp>
        <p:nvSpPr>
          <p:cNvPr id="156" name="Google Shape;156;p3"/>
          <p:cNvSpPr/>
          <p:nvPr/>
        </p:nvSpPr>
        <p:spPr>
          <a:xfrm>
            <a:off x="957942" y="2893562"/>
            <a:ext cx="85779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Get the characters from position 2 to position 5 (not included):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 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"Hello, World!"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(b[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b="0" i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957941" y="4179889"/>
            <a:ext cx="794112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Get the characters from the start to position 5 (not included):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 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"Hello, World!"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(b[: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b="0" i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957941" y="5372235"/>
            <a:ext cx="76472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Get the characters from position 2, and all the way to the end: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 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"Hello, World!"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(b[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:])</a:t>
            </a:r>
            <a:endParaRPr b="0" i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575" y="1544325"/>
            <a:ext cx="8912700" cy="32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Copying a list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shallow copying a list can be created with the copy() method.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12195" t="0"/>
          <a:stretch/>
        </p:blipFill>
        <p:spPr>
          <a:xfrm>
            <a:off x="200626" y="728625"/>
            <a:ext cx="9518700" cy="46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/>
          <p:nvPr>
            <p:ph idx="1" type="body"/>
          </p:nvPr>
        </p:nvSpPr>
        <p:spPr>
          <a:xfrm>
            <a:off x="563034" y="585628"/>
            <a:ext cx="11373152" cy="61862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6175" lIns="0" spcFirstLastPara="1" rIns="0" wrap="square" tIns="761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Remove Specified Index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4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pop()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method removes the specified index.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thislist = ["apple", "banana", "cherry"]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thislist.pop(1)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print(thislist)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do not specify the index, the pop() method removes the last item.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thislist = ["apple", "banana", "cherry"]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thislist.pop()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print(thislist)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del keyword also removes the specified index: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thislist = ["apple", "banana", "cherry"]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 thislist[0]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print(thislist)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del keyword can also delete the list completely.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thislist = ["apple", "banana", "cherry"]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 thislist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clear() method empties the list.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list still remains, but it has no content.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thislist = ["apple", "banana", "cherry"]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thislist.clear()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print(thislist)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tuple is a frozen list i.e tuple cannot be modified once it is created.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tuple is declared with round parentheses ()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As tuple are immutable, iterating through tuple is faster than with list</a:t>
            </a:r>
            <a:endParaRPr/>
          </a:p>
        </p:txBody>
      </p:sp>
      <p:sp>
        <p:nvSpPr>
          <p:cNvPr id="340" name="Google Shape;340;p3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Tuple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798" y="1060575"/>
            <a:ext cx="9712200" cy="25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4b4f8f6e47_0_8"/>
          <p:cNvSpPr txBox="1"/>
          <p:nvPr>
            <p:ph idx="1" type="body"/>
          </p:nvPr>
        </p:nvSpPr>
        <p:spPr>
          <a:xfrm>
            <a:off x="677325" y="682704"/>
            <a:ext cx="8596800" cy="535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Allow Duplicates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Since tuples are indexed, they can have items with the same value: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E7E9EB"/>
                </a:highlight>
                <a:latin typeface="Arial"/>
                <a:ea typeface="Arial"/>
                <a:cs typeface="Arial"/>
                <a:sym typeface="Arial"/>
              </a:rPr>
              <a:t>Example</a:t>
            </a:r>
            <a:endParaRPr>
              <a:solidFill>
                <a:schemeClr val="dk1"/>
              </a:solidFill>
              <a:highlight>
                <a:srgbClr val="E7E9E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Tuples allow duplicate values:</a:t>
            </a:r>
            <a:endParaRPr sz="1150">
              <a:solidFill>
                <a:schemeClr val="dk1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thistuple = (</a:t>
            </a:r>
            <a:r>
              <a:rPr lang="en-US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(thistuple)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4b4f8f6e47_0_14"/>
          <p:cNvSpPr txBox="1"/>
          <p:nvPr>
            <p:ph idx="1" type="body"/>
          </p:nvPr>
        </p:nvSpPr>
        <p:spPr>
          <a:xfrm>
            <a:off x="677325" y="714979"/>
            <a:ext cx="8596800" cy="532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thistuple = (</a:t>
            </a:r>
            <a:r>
              <a:rPr lang="en-US" sz="18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,)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(thistuple))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#NOT a tuple</a:t>
            </a:r>
            <a:endParaRPr sz="18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thistuple = (</a:t>
            </a:r>
            <a:r>
              <a:rPr lang="en-US" sz="18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(thistuple))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 txBox="1"/>
          <p:nvPr>
            <p:ph idx="1" type="body"/>
          </p:nvPr>
        </p:nvSpPr>
        <p:spPr>
          <a:xfrm>
            <a:off x="640080" y="396240"/>
            <a:ext cx="10713720" cy="5780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Indexing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Tuple has positive as well as Negative index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Indexing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Tuple has positive as well as Negative index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10 , 27.8  ,'ITVEDANT','THANE','NAVI-MUMBAI',125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0       1          2                3             4              5    -&gt; positive Indexing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-6      -5         -4              -3             -2             -1    -&gt; Negative Indexing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133600"/>
            <a:ext cx="9261900" cy="20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/>
          <p:nvPr/>
        </p:nvSpPr>
        <p:spPr>
          <a:xfrm>
            <a:off x="794657" y="551294"/>
            <a:ext cx="790847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Get the characters: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From: "o" in "World!" (position -5)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To, but not included: "d" in "World!" (position -2):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 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"Hello, World!"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(b[-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b="0" i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4" name="Google Shape;164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657" y="2237015"/>
            <a:ext cx="6242957" cy="243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0" y="1239520"/>
            <a:ext cx="9462237" cy="459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Tuple Slicing</a:t>
            </a:r>
            <a:endParaRPr/>
          </a:p>
        </p:txBody>
      </p:sp>
      <p:pic>
        <p:nvPicPr>
          <p:cNvPr id="376" name="Google Shape;376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550" y="2936249"/>
            <a:ext cx="9096000" cy="13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/>
          <p:nvPr>
            <p:ph idx="1" type="body"/>
          </p:nvPr>
        </p:nvSpPr>
        <p:spPr>
          <a:xfrm>
            <a:off x="660400" y="233680"/>
            <a:ext cx="10693400" cy="5943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Modifying Tuple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Since Tuple is immutable we cannot add an element, update an element and delete a particular element from the tuple.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 can delete the entire Tuple with the help of del keyword.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82" name="Google Shape;38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178" y="2863820"/>
            <a:ext cx="9277622" cy="3018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Membership Operator</a:t>
            </a:r>
            <a:endParaRPr/>
          </a:p>
        </p:txBody>
      </p:sp>
      <p:sp>
        <p:nvSpPr>
          <p:cNvPr id="388" name="Google Shape;388;p3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 - checks if the value exist in a sequence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not in - checks if the value doesn’t exist in the sequence</a:t>
            </a:r>
            <a:endParaRPr/>
          </a:p>
        </p:txBody>
      </p:sp>
      <p:pic>
        <p:nvPicPr>
          <p:cNvPr id="389" name="Google Shape;38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200" y="3419861"/>
            <a:ext cx="9530079" cy="2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385" y="1097280"/>
            <a:ext cx="10822935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Identity Operator (Deep Equality)</a:t>
            </a:r>
            <a:endParaRPr/>
          </a:p>
        </p:txBody>
      </p:sp>
      <p:sp>
        <p:nvSpPr>
          <p:cNvPr id="400" name="Google Shape;400;p41"/>
          <p:cNvSpPr txBox="1"/>
          <p:nvPr>
            <p:ph idx="1" type="body"/>
          </p:nvPr>
        </p:nvSpPr>
        <p:spPr>
          <a:xfrm>
            <a:off x="680720" y="1615440"/>
            <a:ext cx="10673080" cy="4561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is - checks if the value is equal by memory allocation reference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not is - checks if the value is unequal by memory allocation reference</a:t>
            </a:r>
            <a:endParaRPr/>
          </a:p>
        </p:txBody>
      </p:sp>
      <p:pic>
        <p:nvPicPr>
          <p:cNvPr id="401" name="Google Shape;40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8875" y="2890425"/>
            <a:ext cx="6333825" cy="35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9495" y="975360"/>
            <a:ext cx="8678357" cy="451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1" name="Google Shape;411;p43"/>
          <p:cNvGraphicFramePr/>
          <p:nvPr/>
        </p:nvGraphicFramePr>
        <p:xfrm>
          <a:off x="397025" y="6575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{67D0C5D3-B73C-4BB1-A2DD-9D4295527C8F}</a:tableStyleId>
              </a:tblPr>
              <a:tblGrid>
                <a:gridCol w="1187925"/>
                <a:gridCol w="5206700"/>
                <a:gridCol w="4466425"/>
              </a:tblGrid>
              <a:tr h="113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tuple()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Creates an empty tuple if no argument is passed.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Creates a tuple if a sequence is passed as argument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&gt;&gt;&gt; tuple1 = tuple()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&gt;&gt;&gt; tuple1( 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&gt;&gt;&gt; tuple1 = tuple('aeiou')#string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&gt;&gt;&gt; tuple1('a', 'e', 'i', 'o', 'u')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&gt;&gt;&gt; tuple2 = tuple([1,2,3]) #list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&gt;&gt;&gt; tuple2(1, 2, 3)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&gt;&gt;&gt; tuple3 = tuple(range(5))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&gt;&gt;&gt; tuple3(0, 1, 2, 3, 4)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13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count()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Returns the number of times the given element appears in the tuple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&gt;&gt;&gt; tuple1 = (10,20,30,10,40,10,50)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&gt;&gt;&gt; tuple1.count(10) output:  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&gt;&gt;&gt; tuple1.count(90)  output: 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13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min()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max()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Returns minimum or smallest element of the tuple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Returns maximum or largest element of the tuple Returns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 of the elements of the tuple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&gt;&gt;&gt; tuple1 = (19,12,56,18,9,87,34)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&gt;&gt;&gt; min(tuple1) 9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&gt;&gt;&gt; max(tuple1) 87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&gt;&gt;&gt; sum(tuple1) 235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"/>
          <p:cNvSpPr txBox="1"/>
          <p:nvPr>
            <p:ph type="title"/>
          </p:nvPr>
        </p:nvSpPr>
        <p:spPr>
          <a:xfrm>
            <a:off x="1054100" y="111125"/>
            <a:ext cx="10083800" cy="65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Set</a:t>
            </a:r>
            <a:endParaRPr/>
          </a:p>
        </p:txBody>
      </p:sp>
      <p:sp>
        <p:nvSpPr>
          <p:cNvPr id="417" name="Google Shape;417;p44"/>
          <p:cNvSpPr txBox="1"/>
          <p:nvPr>
            <p:ph idx="1" type="body"/>
          </p:nvPr>
        </p:nvSpPr>
        <p:spPr>
          <a:xfrm>
            <a:off x="802648" y="965200"/>
            <a:ext cx="8594100" cy="52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set is a list with unique elements.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set is itself mutable however it can contain only immutable elements i.e elements which cannot be changed later (for hash purpose).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location of the element in a set is unordered which means they are placed randomly at any position and hence cannot be indexed with [n] syntax.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Set creation:</a:t>
            </a:r>
            <a:endParaRPr/>
          </a:p>
        </p:txBody>
      </p:sp>
      <p:sp>
        <p:nvSpPr>
          <p:cNvPr id="423" name="Google Shape;423;p4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Set is unordered and unindexed.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To create a set use the curly brackets and place the elements separated by comma.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424" name="Google Shape;42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3749039"/>
            <a:ext cx="9085053" cy="2427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/>
          <p:nvPr/>
        </p:nvSpPr>
        <p:spPr>
          <a:xfrm>
            <a:off x="677334" y="524511"/>
            <a:ext cx="8199363" cy="6001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upper()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method returns the string in upper case: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 </a:t>
            </a:r>
            <a:r>
              <a:rPr b="0" i="0" lang="en-US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"Hello, World!"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1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(a.upper())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677334" y="1681843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lower()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method returns the string in lower case: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 </a:t>
            </a:r>
            <a:r>
              <a:rPr b="0" i="0" lang="en-US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"Hello, World!"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1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(a.lower())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677334" y="2696211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strip()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method removes any whitespace from the beginning or the end: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 </a:t>
            </a:r>
            <a:r>
              <a:rPr b="0" i="0" lang="en-US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 Hello, World! "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1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(a.strip()) </a:t>
            </a:r>
            <a:r>
              <a:rPr b="0" i="0" lang="en-US" sz="11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returns "Hello, World!"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677334" y="3726908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replace()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method replaces a string with another string: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 </a:t>
            </a:r>
            <a:r>
              <a:rPr b="0" i="0" lang="en-US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"Hello, World!"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1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(a.replace(</a:t>
            </a:r>
            <a:r>
              <a:rPr b="0" i="0" lang="en-US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"H"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"J"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677334" y="475760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split()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method splits the string into substrings if it finds instances of the separator: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 </a:t>
            </a:r>
            <a:r>
              <a:rPr b="0" i="0" lang="en-US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"Hello, World!"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1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(a.split(</a:t>
            </a:r>
            <a:r>
              <a:rPr b="0" i="0" lang="en-US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","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 </a:t>
            </a:r>
            <a:r>
              <a:rPr b="0" i="0" lang="en-US" sz="11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returns ['Hello', ' World!']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Number of elements in Sets</a:t>
            </a:r>
            <a:endParaRPr/>
          </a:p>
        </p:txBody>
      </p:sp>
      <p:sp>
        <p:nvSpPr>
          <p:cNvPr id="430" name="Google Shape;430;p4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len(): This function is used to calculate the number of elements in the sets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431" name="Google Shape;431;p46"/>
          <p:cNvPicPr preferRelativeResize="0"/>
          <p:nvPr/>
        </p:nvPicPr>
        <p:blipFill rotWithShape="1">
          <a:blip r:embed="rId3">
            <a:alphaModFix/>
          </a:blip>
          <a:srcRect b="0" l="547" r="0" t="4531"/>
          <a:stretch/>
        </p:blipFill>
        <p:spPr>
          <a:xfrm>
            <a:off x="1005841" y="2726509"/>
            <a:ext cx="9144000" cy="3298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"/>
          <p:cNvSpPr txBox="1"/>
          <p:nvPr>
            <p:ph idx="1" type="body"/>
          </p:nvPr>
        </p:nvSpPr>
        <p:spPr>
          <a:xfrm>
            <a:off x="640080" y="314960"/>
            <a:ext cx="10713720" cy="5862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Loop Over Set: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Since set elements do not have indexes we cannot access the set element with the index in the for loop.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437" name="Google Shape;437;p47"/>
          <p:cNvPicPr preferRelativeResize="0"/>
          <p:nvPr/>
        </p:nvPicPr>
        <p:blipFill rotWithShape="1">
          <a:blip r:embed="rId3">
            <a:alphaModFix/>
          </a:blip>
          <a:srcRect b="0" l="0" r="19652" t="0"/>
          <a:stretch/>
        </p:blipFill>
        <p:spPr>
          <a:xfrm>
            <a:off x="640077" y="1790300"/>
            <a:ext cx="8791650" cy="45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8"/>
          <p:cNvSpPr txBox="1"/>
          <p:nvPr>
            <p:ph idx="1" type="body"/>
          </p:nvPr>
        </p:nvSpPr>
        <p:spPr>
          <a:xfrm>
            <a:off x="690880" y="345440"/>
            <a:ext cx="10662920" cy="5831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Add an element in set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add(): This function is used to add elements in the set.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set_object.add(value)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443" name="Google Shape;44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377441"/>
            <a:ext cx="8976360" cy="4480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9"/>
          <p:cNvSpPr txBox="1"/>
          <p:nvPr>
            <p:ph idx="1" type="body"/>
          </p:nvPr>
        </p:nvSpPr>
        <p:spPr>
          <a:xfrm>
            <a:off x="741680" y="314960"/>
            <a:ext cx="10612120" cy="5862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Remove element from sets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remove(): This function is used to remove elements from the set.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set_object.remove(‘element_value’)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449" name="Google Shape;44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670" y="1842901"/>
            <a:ext cx="9418319" cy="4400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4b4f8f6e47_0_20"/>
          <p:cNvSpPr txBox="1"/>
          <p:nvPr>
            <p:ph idx="1" type="body"/>
          </p:nvPr>
        </p:nvSpPr>
        <p:spPr>
          <a:xfrm>
            <a:off x="677325" y="295655"/>
            <a:ext cx="8596800" cy="574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If the item to remove does not exist, </a:t>
            </a:r>
            <a:r>
              <a:rPr lang="en-US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remove()</a:t>
            </a:r>
            <a:r>
              <a:rPr lang="en-US" sz="11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 will raise an error but discard () wont through an error </a:t>
            </a:r>
            <a:endParaRPr sz="11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thisset = {</a:t>
            </a:r>
            <a:r>
              <a:rPr lang="en-US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thisset.discard(</a:t>
            </a:r>
            <a:r>
              <a:rPr lang="en-US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(thisset)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also use the </a:t>
            </a:r>
            <a:r>
              <a:rPr lang="en-US" sz="1200">
                <a:solidFill>
                  <a:srgbClr val="DC14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pop()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 to remove an item, but this method will remove the </a:t>
            </a:r>
            <a:r>
              <a:rPr i="1" lang="en-US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last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item. Remember that sets are unordered, so you will not know what item that gets removed.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return value of the </a:t>
            </a:r>
            <a:r>
              <a:rPr lang="en-US" sz="1200">
                <a:solidFill>
                  <a:srgbClr val="DC14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pop()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 is the removed item.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Remove the last item by using the </a:t>
            </a:r>
            <a:r>
              <a:rPr lang="en-US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pop()</a:t>
            </a:r>
            <a:r>
              <a:rPr lang="en-US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method: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thisset = {</a:t>
            </a:r>
            <a:r>
              <a:rPr lang="en-US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</a:t>
            </a:r>
            <a:r>
              <a:rPr lang="en-US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thisset.pop()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(thisset)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0"/>
          <p:cNvSpPr txBox="1"/>
          <p:nvPr>
            <p:ph idx="1" type="body"/>
          </p:nvPr>
        </p:nvSpPr>
        <p:spPr>
          <a:xfrm>
            <a:off x="680720" y="182880"/>
            <a:ext cx="10673080" cy="5994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Deleting entire set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del  keyword is used to delete entire set.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del  set_object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460" name="Google Shape;46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720" y="1846723"/>
            <a:ext cx="9385596" cy="3984599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0"/>
          <p:cNvSpPr txBox="1"/>
          <p:nvPr/>
        </p:nvSpPr>
        <p:spPr>
          <a:xfrm>
            <a:off x="501805" y="6074955"/>
            <a:ext cx="1100947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get the above error as we are trying to print the set that is deleted.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Frozenset</a:t>
            </a:r>
            <a:endParaRPr/>
          </a:p>
        </p:txBody>
      </p:sp>
      <p:sp>
        <p:nvSpPr>
          <p:cNvPr id="467" name="Google Shape;467;p5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These are like sets except that they cannot be changed, i.e. they are immutable.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Frozenset() takes an iterable object as input and returns them as immutable. These sets are inbuilt functions of python which freezes the iterable objects and makes them immutable.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858" y="335280"/>
            <a:ext cx="9894675" cy="402336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52"/>
          <p:cNvSpPr txBox="1"/>
          <p:nvPr/>
        </p:nvSpPr>
        <p:spPr>
          <a:xfrm>
            <a:off x="741680" y="4810036"/>
            <a:ext cx="1029208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will throw an error for fSer.add() saying no add method found.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Other operations that can be performed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10" y="640080"/>
            <a:ext cx="9802230" cy="565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Dictionary</a:t>
            </a:r>
            <a:endParaRPr/>
          </a:p>
        </p:txBody>
      </p:sp>
      <p:sp>
        <p:nvSpPr>
          <p:cNvPr id="484" name="Google Shape;484;p5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Python dictionary is a collection of key value pairs.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keys  of the dictionary are unique while the value may be duplicated.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If the key is known then its value can be easily retrieved.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Dictionary works like a list where the indexes are user defined.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6082ea829_0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56082ea829_0_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Creating a dictionary</a:t>
            </a:r>
            <a:br>
              <a:rPr lang="en-US"/>
            </a:b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490" name="Google Shape;490;p57"/>
          <p:cNvSpPr txBox="1"/>
          <p:nvPr>
            <p:ph idx="1" type="body"/>
          </p:nvPr>
        </p:nvSpPr>
        <p:spPr>
          <a:xfrm>
            <a:off x="501605" y="1536100"/>
            <a:ext cx="10408800" cy="54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to create a dictionary use the curly brackets and place the key separated from the value with a colon.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491" name="Google Shape;49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350" y="2722175"/>
            <a:ext cx="9808175" cy="10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#dict3 is the dictionary that maps names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#of the students to respective marks in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#percentage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&gt;&gt;&gt; dict3 = {'Mohan':95,'Ram':89,'Suhel':92, 'Sangeeta':85}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&gt;&gt;&gt; dict3{'Mohan': 95, 'Ram': 89, 'Suhel': 92, 'Sangeeta': 85}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Accessing Items in a Dictionary</a:t>
            </a:r>
            <a:endParaRPr/>
          </a:p>
        </p:txBody>
      </p:sp>
      <p:sp>
        <p:nvSpPr>
          <p:cNvPr id="502" name="Google Shape;502;p59"/>
          <p:cNvSpPr txBox="1"/>
          <p:nvPr>
            <p:ph idx="1" type="body"/>
          </p:nvPr>
        </p:nvSpPr>
        <p:spPr>
          <a:xfrm>
            <a:off x="711200" y="1432560"/>
            <a:ext cx="10642600" cy="4744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&gt;&gt;&gt; dict3 = {'Mohan':95,'Ram':89,'Suhel':92, 'Sangeeta':85}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&gt;&gt;&gt; dict3['Ram’]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89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&gt;&gt;&gt; dict3['Sangeeta’]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85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#the key does not exist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&gt;&gt;&gt; dict3['Shyam’]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KeyError: 'Shyam'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0"/>
          <p:cNvSpPr txBox="1"/>
          <p:nvPr>
            <p:ph idx="1" type="body"/>
          </p:nvPr>
        </p:nvSpPr>
        <p:spPr>
          <a:xfrm>
            <a:off x="731520" y="172720"/>
            <a:ext cx="10622280" cy="6004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Dictionaries are Mutabl</a:t>
            </a:r>
            <a:r>
              <a:rPr lang="en-US" sz="2600"/>
              <a:t>e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Dictionaries are mutable which implies that the </a:t>
            </a:r>
            <a:br>
              <a:rPr lang="en-US" sz="2600"/>
            </a:br>
            <a:r>
              <a:rPr lang="en-US" sz="2600"/>
              <a:t>contents of the dictionary can be changed after it has </a:t>
            </a:r>
            <a:br>
              <a:rPr lang="en-US" sz="2600"/>
            </a:br>
            <a:r>
              <a:rPr lang="en-US" sz="2600"/>
              <a:t>been created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dict1 = {'Mohan':95,'Ram':89,'Suhel':92, 'Sangeeta':85} 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 &gt;&gt;&gt; dict1['Meena'] = 78 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&gt;&gt;&gt; dict1 {'Mohan': 95, 'Ram': 89, 'Suhel': 92, 'Sangeeta': 85, 'Meena': 78}</a:t>
            </a:r>
            <a:endParaRPr sz="26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1"/>
          <p:cNvSpPr txBox="1"/>
          <p:nvPr>
            <p:ph idx="1" type="body"/>
          </p:nvPr>
        </p:nvSpPr>
        <p:spPr>
          <a:xfrm>
            <a:off x="640080" y="172720"/>
            <a:ext cx="10713720" cy="6004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Modifying an Existing Item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existing dictionary can be modified by just overwriting the key-value pair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&gt;&gt;&gt; dict1 = {'Mohan':95,'Ram':89,'Suhel':92, 'Sangeeta':85}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#Marks of Suhel changed to 93.5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&gt;&gt;&gt; dict1['Suhel'] = 93.5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&gt;&gt;&gt; dict1{'Mohan': 95, 'Ram': 89, 'Suhel': 93.5,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'Sangeeta': 85}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b4f8f6e47_0_29"/>
          <p:cNvSpPr txBox="1"/>
          <p:nvPr>
            <p:ph idx="1" type="body"/>
          </p:nvPr>
        </p:nvSpPr>
        <p:spPr>
          <a:xfrm>
            <a:off x="677325" y="327930"/>
            <a:ext cx="8596800" cy="57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36121"/>
              <a:buFont typeface="Arial"/>
              <a:buNone/>
            </a:pPr>
            <a:r>
              <a:rPr lang="en-US" sz="3045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values in dictionary items can be of any data type:</a:t>
            </a:r>
            <a:endParaRPr sz="3045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ct val="29768"/>
              <a:buFont typeface="Arial"/>
              <a:buNone/>
            </a:pPr>
            <a:r>
              <a:rPr lang="en-US" sz="3695">
                <a:solidFill>
                  <a:schemeClr val="dk1"/>
                </a:solidFill>
                <a:highlight>
                  <a:srgbClr val="E7E9EB"/>
                </a:highlight>
                <a:latin typeface="Arial"/>
                <a:ea typeface="Arial"/>
                <a:cs typeface="Arial"/>
                <a:sym typeface="Arial"/>
              </a:rPr>
              <a:t>Example</a:t>
            </a:r>
            <a:endParaRPr sz="3695">
              <a:solidFill>
                <a:schemeClr val="dk1"/>
              </a:solidFill>
              <a:highlight>
                <a:srgbClr val="E7E9E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ct val="36121"/>
              <a:buFont typeface="Arial"/>
              <a:buNone/>
            </a:pPr>
            <a:r>
              <a:rPr lang="en-US" sz="3045">
                <a:solidFill>
                  <a:schemeClr val="dk1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String, int, boolean, and list data types:</a:t>
            </a:r>
            <a:endParaRPr sz="3045">
              <a:solidFill>
                <a:schemeClr val="dk1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ct val="36121"/>
              <a:buFont typeface="Arial"/>
              <a:buNone/>
            </a:pPr>
            <a:r>
              <a:rPr lang="en-US" sz="3045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thisdict =</a:t>
            </a:r>
            <a:r>
              <a:rPr lang="en-US" sz="3045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45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3045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36121"/>
              <a:buFont typeface="Arial"/>
              <a:buNone/>
            </a:pPr>
            <a:r>
              <a:rPr lang="en-US" sz="3045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45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"brand"</a:t>
            </a:r>
            <a:r>
              <a:rPr lang="en-US" sz="3045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3045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"Ford"</a:t>
            </a:r>
            <a:r>
              <a:rPr lang="en-US" sz="3045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3045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36121"/>
              <a:buFont typeface="Arial"/>
              <a:buNone/>
            </a:pPr>
            <a:r>
              <a:rPr lang="en-US" sz="3045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45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"electric"</a:t>
            </a:r>
            <a:r>
              <a:rPr lang="en-US" sz="3045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3045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3045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3045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36121"/>
              <a:buFont typeface="Arial"/>
              <a:buNone/>
            </a:pPr>
            <a:r>
              <a:rPr lang="en-US" sz="3045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45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lang="en-US" sz="3045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3045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1964</a:t>
            </a:r>
            <a:r>
              <a:rPr lang="en-US" sz="3045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3045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36121"/>
              <a:buFont typeface="Arial"/>
              <a:buNone/>
            </a:pPr>
            <a:r>
              <a:rPr lang="en-US" sz="3045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45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"colors"</a:t>
            </a:r>
            <a:r>
              <a:rPr lang="en-US" sz="3045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3045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en-US" sz="3045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3045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"white"</a:t>
            </a:r>
            <a:r>
              <a:rPr lang="en-US" sz="3045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3045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"blue"</a:t>
            </a:r>
            <a:r>
              <a:rPr lang="en-US" sz="3045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3045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4b4f8f6e47_0_35"/>
          <p:cNvSpPr txBox="1"/>
          <p:nvPr>
            <p:ph idx="1" type="body"/>
          </p:nvPr>
        </p:nvSpPr>
        <p:spPr>
          <a:xfrm>
            <a:off x="677325" y="650449"/>
            <a:ext cx="8596800" cy="604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Get Keys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0250"/>
              <a:buFont typeface="Arial"/>
              <a:buNone/>
            </a:pPr>
            <a:r>
              <a:rPr lang="en-US" sz="1825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 sz="1875">
                <a:solidFill>
                  <a:srgbClr val="DC14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keys()</a:t>
            </a:r>
            <a:r>
              <a:rPr lang="en-US" sz="1825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 will return a list of all the keys in the dictionary.</a:t>
            </a:r>
            <a:endParaRPr sz="1825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ct val="44431"/>
              <a:buFont typeface="Arial"/>
              <a:buNone/>
            </a:pPr>
            <a:r>
              <a:rPr lang="en-US" sz="2475">
                <a:solidFill>
                  <a:schemeClr val="dk1"/>
                </a:solidFill>
                <a:highlight>
                  <a:srgbClr val="E7E9EB"/>
                </a:highlight>
                <a:latin typeface="Arial"/>
                <a:ea typeface="Arial"/>
                <a:cs typeface="Arial"/>
                <a:sym typeface="Arial"/>
              </a:rPr>
              <a:t>Example</a:t>
            </a:r>
            <a:endParaRPr sz="2475">
              <a:solidFill>
                <a:schemeClr val="dk1"/>
              </a:solidFill>
              <a:highlight>
                <a:srgbClr val="E7E9E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ct val="60250"/>
              <a:buFont typeface="Arial"/>
              <a:buNone/>
            </a:pPr>
            <a:r>
              <a:rPr lang="en-US" sz="1825">
                <a:solidFill>
                  <a:schemeClr val="dk1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Get a list of the keys:</a:t>
            </a:r>
            <a:endParaRPr sz="1825">
              <a:solidFill>
                <a:schemeClr val="dk1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-US" sz="1825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thisdict.keys()</a:t>
            </a:r>
            <a:endParaRPr sz="1825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Get Values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813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 sz="1863">
                <a:solidFill>
                  <a:srgbClr val="DC14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values()</a:t>
            </a:r>
            <a:r>
              <a:rPr lang="en-US" sz="1813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 will return a list of all the values in the dictionary.</a:t>
            </a:r>
            <a:endParaRPr sz="1813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lang="en-US" sz="2463">
                <a:solidFill>
                  <a:schemeClr val="dk1"/>
                </a:solidFill>
                <a:highlight>
                  <a:srgbClr val="E7E9EB"/>
                </a:highlight>
                <a:latin typeface="Arial"/>
                <a:ea typeface="Arial"/>
                <a:cs typeface="Arial"/>
                <a:sym typeface="Arial"/>
              </a:rPr>
              <a:t>Example</a:t>
            </a:r>
            <a:endParaRPr sz="2463">
              <a:solidFill>
                <a:schemeClr val="dk1"/>
              </a:solidFill>
              <a:highlight>
                <a:srgbClr val="E7E9E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-US" sz="1813">
                <a:solidFill>
                  <a:schemeClr val="dk1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Get a list of the values:</a:t>
            </a:r>
            <a:endParaRPr sz="1813">
              <a:solidFill>
                <a:schemeClr val="dk1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-US" sz="181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thisdict.values()</a:t>
            </a:r>
            <a:endParaRPr sz="1813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4b4f8f6e47_0_42"/>
          <p:cNvSpPr txBox="1"/>
          <p:nvPr>
            <p:ph idx="1" type="body"/>
          </p:nvPr>
        </p:nvSpPr>
        <p:spPr>
          <a:xfrm>
            <a:off x="677325" y="505305"/>
            <a:ext cx="8596800" cy="553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Get Items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 sz="1900">
                <a:solidFill>
                  <a:srgbClr val="DC14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items()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 will return each item in a dictionary, as tuples in a list.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highlight>
                  <a:srgbClr val="E7E9EB"/>
                </a:highlight>
                <a:latin typeface="Arial"/>
                <a:ea typeface="Arial"/>
                <a:cs typeface="Arial"/>
                <a:sym typeface="Arial"/>
              </a:rPr>
              <a:t>Example</a:t>
            </a:r>
            <a:endParaRPr sz="2500">
              <a:solidFill>
                <a:schemeClr val="dk1"/>
              </a:solidFill>
              <a:highlight>
                <a:srgbClr val="E7E9E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Get a list of the key:value pairs</a:t>
            </a:r>
            <a:endParaRPr sz="1850">
              <a:solidFill>
                <a:schemeClr val="dk1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thisdict.items()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4b4f8f6e47_0_49"/>
          <p:cNvSpPr txBox="1"/>
          <p:nvPr>
            <p:ph idx="1" type="body"/>
          </p:nvPr>
        </p:nvSpPr>
        <p:spPr>
          <a:xfrm>
            <a:off x="677325" y="650449"/>
            <a:ext cx="8596800" cy="606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Update Dictionary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 sz="1700">
                <a:solidFill>
                  <a:srgbClr val="DC14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update()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 will update the dictionary with the items from the given argument.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argument must be a dictionary, or an iterable object with key:value pairs.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highlight>
                  <a:srgbClr val="E7E9EB"/>
                </a:highlight>
                <a:latin typeface="Arial"/>
                <a:ea typeface="Arial"/>
                <a:cs typeface="Arial"/>
                <a:sym typeface="Arial"/>
              </a:rPr>
              <a:t>Example</a:t>
            </a:r>
            <a:endParaRPr sz="2300">
              <a:solidFill>
                <a:schemeClr val="dk1"/>
              </a:solidFill>
              <a:highlight>
                <a:srgbClr val="E7E9E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Update the "year" of the car by using the </a:t>
            </a:r>
            <a:r>
              <a:rPr lang="en-US" sz="1700">
                <a:solidFill>
                  <a:srgbClr val="DC143C"/>
                </a:solidFill>
                <a:highlight>
                  <a:srgbClr val="E7E9EB"/>
                </a:highlight>
                <a:latin typeface="Consolas"/>
                <a:ea typeface="Consolas"/>
                <a:cs typeface="Consolas"/>
                <a:sym typeface="Consolas"/>
              </a:rPr>
              <a:t>update()</a:t>
            </a:r>
            <a:r>
              <a:rPr lang="en-US" sz="1650">
                <a:solidFill>
                  <a:schemeClr val="dk1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 method:</a:t>
            </a:r>
            <a:endParaRPr sz="1650">
              <a:solidFill>
                <a:schemeClr val="dk1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thisdict =</a:t>
            </a:r>
            <a:r>
              <a:rPr lang="en-US" sz="16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"brand"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6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"Ford"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6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"Mustang"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6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1964</a:t>
            </a:r>
            <a:endParaRPr sz="1650">
              <a:solidFill>
                <a:srgbClr val="FF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thisdict.update({</a:t>
            </a:r>
            <a:r>
              <a:rPr lang="en-US" sz="16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6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2020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4b4f8f6e47_0_55"/>
          <p:cNvSpPr txBox="1"/>
          <p:nvPr>
            <p:ph idx="1" type="body"/>
          </p:nvPr>
        </p:nvSpPr>
        <p:spPr>
          <a:xfrm>
            <a:off x="677325" y="118275"/>
            <a:ext cx="8596800" cy="673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Loop Through a Dictionary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loop through a dictionary by using a </a:t>
            </a:r>
            <a:r>
              <a:rPr lang="en-US" sz="1200">
                <a:solidFill>
                  <a:srgbClr val="DC14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loop.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 all key names in the dictionary, one by one: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thisdict: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 all </a:t>
            </a:r>
            <a:r>
              <a:rPr i="1" lang="en-US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values</a:t>
            </a:r>
            <a:r>
              <a:rPr lang="en-US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the dictionary, one by one: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thisdict: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(thisdict[x])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 can also use the </a:t>
            </a:r>
            <a:r>
              <a:rPr lang="en-US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values()</a:t>
            </a:r>
            <a:r>
              <a:rPr lang="en-US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method to return values of a dictionary: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thisdict.values():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 can use the </a:t>
            </a:r>
            <a:r>
              <a:rPr lang="en-US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keys()</a:t>
            </a:r>
            <a:r>
              <a:rPr lang="en-US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method to return the keys of a dictionary: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thisdict.keys():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Loop through both </a:t>
            </a:r>
            <a:r>
              <a:rPr i="1" lang="en-US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keys</a:t>
            </a:r>
            <a:r>
              <a:rPr lang="en-US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i="1" lang="en-US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values</a:t>
            </a:r>
            <a:r>
              <a:rPr lang="en-US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by using the </a:t>
            </a:r>
            <a:r>
              <a:rPr lang="en-US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items()</a:t>
            </a:r>
            <a:r>
              <a:rPr lang="en-US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method: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x, y </a:t>
            </a:r>
            <a:r>
              <a:rPr lang="en-US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thisdict.items():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(x, y)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13994" t="706"/>
          <a:stretch/>
        </p:blipFill>
        <p:spPr>
          <a:xfrm>
            <a:off x="331296" y="2775857"/>
            <a:ext cx="9188261" cy="2597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296" y="578757"/>
            <a:ext cx="8322847" cy="15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4b4f8f6e47_0_65"/>
          <p:cNvSpPr txBox="1"/>
          <p:nvPr>
            <p:ph idx="1" type="body"/>
          </p:nvPr>
        </p:nvSpPr>
        <p:spPr>
          <a:xfrm>
            <a:off x="172025" y="0"/>
            <a:ext cx="5789700" cy="656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0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Nested Dictionaries</a:t>
            </a:r>
            <a:endParaRPr sz="10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9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dictionary can contain dictionaries, this is called nested dictionaries.</a:t>
            </a:r>
            <a:endParaRPr sz="9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9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a dictionary that contain three dictionaries:</a:t>
            </a:r>
            <a:endParaRPr sz="9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9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child1 = {</a:t>
            </a:r>
            <a:endParaRPr sz="9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9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9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-US" sz="9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9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"Emil"</a:t>
            </a:r>
            <a:r>
              <a:rPr lang="en-US" sz="9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9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9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9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lang="en-US" sz="9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9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2004</a:t>
            </a:r>
            <a:endParaRPr sz="9150">
              <a:solidFill>
                <a:srgbClr val="FF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9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9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child2 = {</a:t>
            </a:r>
            <a:endParaRPr sz="9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9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9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-US" sz="9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9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"Tobias"</a:t>
            </a:r>
            <a:r>
              <a:rPr lang="en-US" sz="9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9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9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9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lang="en-US" sz="9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9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2007</a:t>
            </a:r>
            <a:endParaRPr sz="9150">
              <a:solidFill>
                <a:srgbClr val="FF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9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14b4f8f6e47_0_65"/>
          <p:cNvSpPr txBox="1"/>
          <p:nvPr>
            <p:ph idx="1" type="body"/>
          </p:nvPr>
        </p:nvSpPr>
        <p:spPr>
          <a:xfrm>
            <a:off x="6183925" y="-94750"/>
            <a:ext cx="6381000" cy="656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9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9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9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hild3 = {</a:t>
            </a:r>
            <a:endParaRPr sz="9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9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9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-US" sz="9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9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"Linus"</a:t>
            </a:r>
            <a:r>
              <a:rPr lang="en-US" sz="9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9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9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9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lang="en-US" sz="9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9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2011</a:t>
            </a:r>
            <a:endParaRPr sz="9150">
              <a:solidFill>
                <a:srgbClr val="FF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9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9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9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myfamily = {</a:t>
            </a:r>
            <a:endParaRPr sz="9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9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9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"child1"</a:t>
            </a:r>
            <a:r>
              <a:rPr lang="en-US" sz="9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child1,</a:t>
            </a:r>
            <a:endParaRPr sz="9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9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9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"child2"</a:t>
            </a:r>
            <a:r>
              <a:rPr lang="en-US" sz="9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child2,</a:t>
            </a:r>
            <a:endParaRPr sz="9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9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9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"child3"</a:t>
            </a:r>
            <a:r>
              <a:rPr lang="en-US" sz="9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child3</a:t>
            </a:r>
            <a:endParaRPr sz="9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9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highlight>
                  <a:srgbClr val="4CAF50"/>
                </a:highlight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Try it Yourself »</a:t>
            </a:r>
            <a:endParaRPr sz="1300">
              <a:solidFill>
                <a:srgbClr val="FFFFFF"/>
              </a:solidFill>
              <a:highlight>
                <a:srgbClr val="4CAF5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Membership</a:t>
            </a:r>
            <a:endParaRPr/>
          </a:p>
        </p:txBody>
      </p:sp>
      <p:sp>
        <p:nvSpPr>
          <p:cNvPr id="549" name="Google Shape;549;p6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&gt;&gt;&gt; dict1 = {'Mohan':95,'Ram':89,'Suhel':92, 'Sangeeta':85}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&gt;&gt;&gt; 'Suhel' in dict1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True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&gt;&gt;&gt; dict1 = {'Mohan':95,'Ram':89,'Suhel':92, 'Sangeeta':85}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&gt;&gt;&gt; 'Suhel' not in dict1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False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3"/>
          <p:cNvSpPr txBox="1"/>
          <p:nvPr>
            <p:ph idx="1" type="body"/>
          </p:nvPr>
        </p:nvSpPr>
        <p:spPr>
          <a:xfrm>
            <a:off x="812800" y="792480"/>
            <a:ext cx="10541000" cy="5384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&gt;&gt;&gt; dict1 ={'Mohan':95,'Ram':89,'Suhel':92, 'Sangeeta’:85}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method1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&gt;&gt;&gt; for key in dict1: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print(key,':',dict1[key])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Mohan: 95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Ram: 89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Suhel: 92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Sangeeta: 85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method2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&gt;&gt;&gt; for key, value in dict1.items():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print(key , ':’, value)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6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568" y="899168"/>
            <a:ext cx="10192500" cy="52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6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576" y="762001"/>
            <a:ext cx="10230902" cy="465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6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9409" y="731520"/>
            <a:ext cx="9644249" cy="4972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6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819" y="711200"/>
            <a:ext cx="8972362" cy="5262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580" name="Google Shape;580;p6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Accessing the elements of the dictionary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To access the elements of the dictionary use the index or retrieve the element using the get() method.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Adding and Updating the elements of the dictionary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To add or update the elements of the dictionary use the index.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9"/>
          <p:cNvSpPr txBox="1"/>
          <p:nvPr>
            <p:ph idx="1" type="body"/>
          </p:nvPr>
        </p:nvSpPr>
        <p:spPr>
          <a:xfrm>
            <a:off x="335280" y="294640"/>
            <a:ext cx="11018520" cy="5882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Removing the elements of the dictionary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To remove the elements of the dictionary use the index.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			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Retrieving Keys and Values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 can retrieve a collection of keys / values from the dictionary using the key() and the values() method.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0"/>
          <p:cNvSpPr txBox="1"/>
          <p:nvPr>
            <p:ph idx="1" type="body"/>
          </p:nvPr>
        </p:nvSpPr>
        <p:spPr>
          <a:xfrm>
            <a:off x="802640" y="314960"/>
            <a:ext cx="10551160" cy="5862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Create a dictionary ‘ODD’ of odd numbers between 1 and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10, where the key is the decimal number and the value is the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corresponding number in words. Perform the following operations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on this dictionary: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(a) Display the keys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(b) Display the values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(c) Display the items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(d) Find the length of the dictionary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(e) Check if 7 is present or not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(f) Check if 2 is present or not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(g) Retrieve the value corresponding to the key 9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(h) Delete the item from the dictionary corresponding to the key 9</a:t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Sort </a:t>
            </a:r>
            <a:r>
              <a:rPr lang="en-US"/>
              <a:t>the</a:t>
            </a:r>
            <a:r>
              <a:rPr lang="en-US"/>
              <a:t> list of tuples by its second element.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Create a Dictionary having child Dictionary. Display all the </a:t>
            </a:r>
            <a:r>
              <a:rPr lang="en-US"/>
              <a:t>elements of child Dictionary.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Check String</a:t>
            </a:r>
            <a:endParaRPr/>
          </a:p>
        </p:txBody>
      </p:sp>
      <p:sp>
        <p:nvSpPr>
          <p:cNvPr id="191" name="Google Shape;191;p7"/>
          <p:cNvSpPr txBox="1"/>
          <p:nvPr>
            <p:ph idx="1" type="body"/>
          </p:nvPr>
        </p:nvSpPr>
        <p:spPr>
          <a:xfrm>
            <a:off x="922263" y="1499513"/>
            <a:ext cx="665759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 check if a certain phrase or character is present in a string, we can use the keyword </a:t>
            </a:r>
            <a:r>
              <a:rPr b="0" i="0" lang="en-US" sz="11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922263" y="325120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Print only if "free" is present: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txt = 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"The best things in life are free!"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"free"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txt: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"Yes, 'free' is present."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922263" y="4886236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Check if "expensive" is NOT present in the following text: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txt = 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"The best things in life are free!"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"expensive"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not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txt)</a:t>
            </a:r>
            <a:endParaRPr b="0" i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895236" y="2018184"/>
            <a:ext cx="60960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Check if "free" is present in the following text: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txt = 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"The best things in life are free!"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"free"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txt)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Try it Yourself 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4"/>
          <p:cNvSpPr txBox="1"/>
          <p:nvPr>
            <p:ph idx="1" type="body"/>
          </p:nvPr>
        </p:nvSpPr>
        <p:spPr>
          <a:xfrm>
            <a:off x="558800" y="345440"/>
            <a:ext cx="10795000" cy="5831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44000"/>
              <a:buNone/>
            </a:pPr>
            <a:r>
              <a:rPr lang="en-US"/>
              <a:t>4.</a:t>
            </a: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.Join items of given list using "and" and print the string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#weekdays = ['sun','mon','tue','wed','thu','fri','sat']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indent="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#Output: 'sun and mon and tue and ....'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25217"/>
              <a:buNone/>
            </a:pPr>
            <a:r>
              <a:rPr lang="en-US"/>
              <a:t>5.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Write the program to accept the value in string and concatenate the two string and multiply the string by 10 and print the output on interpreter.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25217"/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Given String  - "Hello world"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lnSpc>
                <a:spcPct val="15384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Count the appearance of each alphabet and store in a dictionary.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lnSpc>
                <a:spcPct val="15384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Expected result - {"H":1, "e":1,"l":3,"o":2,"w":1,"r":1,"d":1}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25217"/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7. Given a string s1="Itvedant Chennai", s2="training"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1.use slice operator in string S1 and display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Char char="●"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chennai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Char char="●"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Char char="●"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vedant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Char char="●"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ivdn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Char char="●"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cni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2.find length of s1 and display.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3.Display character in string  s1 one by one.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 Combine s1,s2 in new string s3 and display.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5.Replace itvedant chennai to itvedant pune.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6. Replace the space( ) in s3 with colon(:)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7.Split s3 use separator as ':'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25217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3600"/>
              <a:buFont typeface="Tomorrow"/>
              <a:buNone/>
            </a:pPr>
            <a:r>
              <a:rPr b="0" i="0" lang="en-US">
                <a:solidFill>
                  <a:srgbClr val="3A3A3A"/>
                </a:solidFill>
                <a:latin typeface="Tomorrow"/>
                <a:ea typeface="Tomorrow"/>
                <a:cs typeface="Tomorrow"/>
                <a:sym typeface="Tomorrow"/>
              </a:rPr>
              <a:t>Concatenation:</a:t>
            </a:r>
            <a:endParaRPr/>
          </a:p>
        </p:txBody>
      </p:sp>
      <p:pic>
        <p:nvPicPr>
          <p:cNvPr id="200" name="Google Shape;200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0308" y="1792148"/>
            <a:ext cx="6098178" cy="3767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2022-03-16T17:23:16Z</dcterms:created>
  <dc:creator>Makarand Rane</dc:creator>
</cp:coreProperties>
</file>