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5" d="100"/>
          <a:sy n="85" d="100"/>
        </p:scale>
        <p:origin x="54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D66443-86DC-4677-B568-673898846521}"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27810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D66443-86DC-4677-B568-673898846521}"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1907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492872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10711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312442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D66443-86DC-4677-B568-673898846521}" type="datetimeFigureOut">
              <a:rPr lang="en-IN" smtClean="0"/>
              <a:t>13-09-2024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225744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D66443-86DC-4677-B568-673898846521}" type="datetimeFigureOut">
              <a:rPr lang="en-IN" smtClean="0"/>
              <a:t>13-09-2024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504461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66443-86DC-4677-B568-673898846521}"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158896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66443-86DC-4677-B568-673898846521}"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59728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ED66443-86DC-4677-B568-673898846521}"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80855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64108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D66443-86DC-4677-B568-673898846521}"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43052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D66443-86DC-4677-B568-673898846521}" type="datetimeFigureOut">
              <a:rPr lang="en-IN" smtClean="0"/>
              <a:t>13-09-2024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94675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D66443-86DC-4677-B568-673898846521}" type="datetimeFigureOut">
              <a:rPr lang="en-IN" smtClean="0"/>
              <a:t>13-09-2024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827426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ED66443-86DC-4677-B568-673898846521}" type="datetimeFigureOut">
              <a:rPr lang="en-IN" smtClean="0"/>
              <a:t>13-09-2024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01088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ED66443-86DC-4677-B568-673898846521}" type="datetimeFigureOut">
              <a:rPr lang="en-IN" smtClean="0"/>
              <a:t>13-09-2024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61251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D66443-86DC-4677-B568-673898846521}"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189599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D66443-86DC-4677-B568-673898846521}" type="datetimeFigureOut">
              <a:rPr lang="en-IN" smtClean="0"/>
              <a:t>13-09-2024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061FD71-186C-446C-982B-324BDB8BA5C6}" type="slidenum">
              <a:rPr lang="en-IN" smtClean="0"/>
              <a:t>‹#›</a:t>
            </a:fld>
            <a:endParaRPr lang="en-IN"/>
          </a:p>
        </p:txBody>
      </p:sp>
    </p:spTree>
    <p:extLst>
      <p:ext uri="{BB962C8B-B14F-4D97-AF65-F5344CB8AC3E}">
        <p14:creationId xmlns:p14="http://schemas.microsoft.com/office/powerpoint/2010/main" val="2158575182"/>
      </p:ext>
    </p:extLst>
  </p:cSld>
  <p:clrMap bg1="dk1" tx1="lt1" bg2="dk2" tx2="lt2" accent1="accent1" accent2="accent2" accent3="accent3" accent4="accent4" accent5="accent5" accent6="accent6" hlink="hlink" folHlink="folHlink"/>
  <p:sldLayoutIdLst>
    <p:sldLayoutId id="2147484556" r:id="rId1"/>
    <p:sldLayoutId id="2147484557" r:id="rId2"/>
    <p:sldLayoutId id="2147484558" r:id="rId3"/>
    <p:sldLayoutId id="2147484559" r:id="rId4"/>
    <p:sldLayoutId id="2147484560" r:id="rId5"/>
    <p:sldLayoutId id="2147484561" r:id="rId6"/>
    <p:sldLayoutId id="2147484562" r:id="rId7"/>
    <p:sldLayoutId id="2147484563" r:id="rId8"/>
    <p:sldLayoutId id="2147484564" r:id="rId9"/>
    <p:sldLayoutId id="2147484565" r:id="rId10"/>
    <p:sldLayoutId id="2147484566" r:id="rId11"/>
    <p:sldLayoutId id="2147484567" r:id="rId12"/>
    <p:sldLayoutId id="2147484568" r:id="rId13"/>
    <p:sldLayoutId id="2147484569" r:id="rId14"/>
    <p:sldLayoutId id="2147484570" r:id="rId15"/>
    <p:sldLayoutId id="2147484571" r:id="rId16"/>
    <p:sldLayoutId id="21474845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2FBF-D72B-48D0-B899-86997158B514}"/>
              </a:ext>
            </a:extLst>
          </p:cNvPr>
          <p:cNvSpPr>
            <a:spLocks noGrp="1"/>
          </p:cNvSpPr>
          <p:nvPr>
            <p:ph type="ctrTitle"/>
          </p:nvPr>
        </p:nvSpPr>
        <p:spPr>
          <a:xfrm>
            <a:off x="699247" y="1853883"/>
            <a:ext cx="11123407" cy="2387600"/>
          </a:xfrm>
        </p:spPr>
        <p:txBody>
          <a:bodyPr>
            <a:normAutofit fontScale="90000"/>
          </a:bodyPr>
          <a:lstStyle/>
          <a:p>
            <a:br>
              <a:rPr lang="en-IN" dirty="0"/>
            </a:br>
            <a:r>
              <a:rPr lang="en-IN" b="1" dirty="0">
                <a:solidFill>
                  <a:srgbClr val="7030A0"/>
                </a:solidFill>
                <a:latin typeface="+mn-lt"/>
              </a:rPr>
              <a:t>CYBER GYAN VIRTUAL INTERNSHIP PROGRAM</a:t>
            </a:r>
            <a:br>
              <a:rPr lang="en-IN" b="1" dirty="0">
                <a:solidFill>
                  <a:srgbClr val="7030A0"/>
                </a:solidFill>
                <a:latin typeface="+mn-lt"/>
              </a:rPr>
            </a:br>
            <a:r>
              <a:rPr lang="en-IN" b="1" dirty="0">
                <a:solidFill>
                  <a:srgbClr val="FF0000"/>
                </a:solidFill>
                <a:latin typeface="+mn-lt"/>
              </a:rPr>
              <a:t>Centre for Development of Advanced Computing (CDAC), Noida</a:t>
            </a:r>
            <a:br>
              <a:rPr lang="en-IN" dirty="0"/>
            </a:br>
            <a:endParaRPr lang="en-IN" dirty="0"/>
          </a:p>
        </p:txBody>
      </p:sp>
      <p:sp>
        <p:nvSpPr>
          <p:cNvPr id="3" name="Subtitle 2">
            <a:extLst>
              <a:ext uri="{FF2B5EF4-FFF2-40B4-BE49-F238E27FC236}">
                <a16:creationId xmlns:a16="http://schemas.microsoft.com/office/drawing/2014/main" id="{25F3F978-7F15-4F28-9D3C-6B8BB85EC013}"/>
              </a:ext>
            </a:extLst>
          </p:cNvPr>
          <p:cNvSpPr>
            <a:spLocks noGrp="1"/>
          </p:cNvSpPr>
          <p:nvPr>
            <p:ph type="subTitle" idx="1"/>
          </p:nvPr>
        </p:nvSpPr>
        <p:spPr/>
        <p:txBody>
          <a:bodyPr>
            <a:normAutofit fontScale="25000" lnSpcReduction="20000"/>
          </a:bodyPr>
          <a:lstStyle/>
          <a:p>
            <a:r>
              <a:rPr lang="en-IN" sz="9600" b="1" u="sng" dirty="0">
                <a:solidFill>
                  <a:schemeClr val="accent1">
                    <a:lumMod val="60000"/>
                    <a:lumOff val="40000"/>
                  </a:schemeClr>
                </a:solidFill>
              </a:rPr>
              <a:t>Submitted By:</a:t>
            </a:r>
            <a:endParaRPr lang="en-IN" sz="9600" b="1" dirty="0">
              <a:solidFill>
                <a:schemeClr val="accent1">
                  <a:lumMod val="60000"/>
                  <a:lumOff val="40000"/>
                </a:schemeClr>
              </a:solidFill>
            </a:endParaRPr>
          </a:p>
          <a:p>
            <a:r>
              <a:rPr lang="en-IN" sz="8000" b="1" dirty="0">
                <a:solidFill>
                  <a:schemeClr val="accent3">
                    <a:lumMod val="60000"/>
                    <a:lumOff val="40000"/>
                  </a:schemeClr>
                </a:solidFill>
              </a:rPr>
              <a:t>Ankit ThakorBhai Gamit</a:t>
            </a:r>
          </a:p>
          <a:p>
            <a:r>
              <a:rPr lang="en-IN" sz="8000" b="1" dirty="0">
                <a:solidFill>
                  <a:schemeClr val="accent3">
                    <a:lumMod val="60000"/>
                    <a:lumOff val="40000"/>
                  </a:schemeClr>
                </a:solidFill>
              </a:rPr>
              <a:t>Project Trainee, </a:t>
            </a:r>
          </a:p>
          <a:p>
            <a:r>
              <a:rPr lang="en-IN" sz="8000" b="1" dirty="0">
                <a:solidFill>
                  <a:schemeClr val="accent3">
                    <a:lumMod val="60000"/>
                    <a:lumOff val="40000"/>
                  </a:schemeClr>
                </a:solidFill>
              </a:rPr>
              <a:t>(May-June) 2024</a:t>
            </a:r>
          </a:p>
          <a:p>
            <a:endParaRPr lang="en-IN" dirty="0"/>
          </a:p>
        </p:txBody>
      </p:sp>
    </p:spTree>
    <p:extLst>
      <p:ext uri="{BB962C8B-B14F-4D97-AF65-F5344CB8AC3E}">
        <p14:creationId xmlns:p14="http://schemas.microsoft.com/office/powerpoint/2010/main" val="268495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FE9DE-B4DD-4375-A7C7-42894A763DFE}"/>
              </a:ext>
            </a:extLst>
          </p:cNvPr>
          <p:cNvSpPr>
            <a:spLocks noGrp="1"/>
          </p:cNvSpPr>
          <p:nvPr>
            <p:ph idx="1"/>
          </p:nvPr>
        </p:nvSpPr>
        <p:spPr>
          <a:xfrm>
            <a:off x="838200" y="570155"/>
            <a:ext cx="10515600" cy="5606808"/>
          </a:xfrm>
        </p:spPr>
        <p:txBody>
          <a:bodyPr>
            <a:normAutofit/>
          </a:bodyPr>
          <a:lstStyle/>
          <a:p>
            <a:pPr marL="0" indent="0" algn="ctr">
              <a:buNone/>
            </a:pPr>
            <a:r>
              <a:rPr lang="en-US" sz="4400" b="1" dirty="0">
                <a:solidFill>
                  <a:srgbClr val="002060"/>
                </a:solidFill>
              </a:rPr>
              <a:t>Malware Behavior Analysis and Windows Registry Investigation</a:t>
            </a:r>
            <a:endParaRPr lang="en-IN" sz="4400" b="1" dirty="0">
              <a:solidFill>
                <a:srgbClr val="002060"/>
              </a:solidFill>
            </a:endParaRPr>
          </a:p>
          <a:p>
            <a:pPr marL="0" indent="0">
              <a:buNone/>
            </a:pPr>
            <a:r>
              <a:rPr lang="en-IN" sz="2800" dirty="0"/>
              <a:t>In this project we had to perform the Analysis of a malware and perform a windows registry Investigation. We had to also see how the system behaves before and after the execution of the malware. </a:t>
            </a:r>
          </a:p>
          <a:p>
            <a:pPr marL="0" indent="0">
              <a:buNone/>
            </a:pPr>
            <a:r>
              <a:rPr lang="en-IN" sz="2800" dirty="0"/>
              <a:t>While doing this project I also had to give IOC’s (Indicators of compromise) which will here after provide information about the ways the malware can harm the device or computer.</a:t>
            </a:r>
          </a:p>
          <a:p>
            <a:pPr marL="0" indent="0">
              <a:buNone/>
            </a:pPr>
            <a:endParaRPr lang="en-US" sz="2800" dirty="0">
              <a:solidFill>
                <a:srgbClr val="FF0000"/>
              </a:solidFill>
            </a:endParaRPr>
          </a:p>
        </p:txBody>
      </p:sp>
    </p:spTree>
    <p:extLst>
      <p:ext uri="{BB962C8B-B14F-4D97-AF65-F5344CB8AC3E}">
        <p14:creationId xmlns:p14="http://schemas.microsoft.com/office/powerpoint/2010/main" val="92783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6E0E-17C8-4F9D-BD09-4258FF437AD0}"/>
              </a:ext>
            </a:extLst>
          </p:cNvPr>
          <p:cNvSpPr>
            <a:spLocks noGrp="1"/>
          </p:cNvSpPr>
          <p:nvPr>
            <p:ph type="title"/>
          </p:nvPr>
        </p:nvSpPr>
        <p:spPr>
          <a:xfrm>
            <a:off x="1024128" y="585216"/>
            <a:ext cx="9720072" cy="1315302"/>
          </a:xfrm>
        </p:spPr>
        <p:txBody>
          <a:bodyPr>
            <a:normAutofit/>
          </a:bodyPr>
          <a:lstStyle/>
          <a:p>
            <a:pPr algn="ctr"/>
            <a:r>
              <a:rPr lang="en-IN" sz="4400" b="1" dirty="0">
                <a:solidFill>
                  <a:srgbClr val="002060"/>
                </a:solidFill>
                <a:latin typeface="+mn-lt"/>
              </a:rPr>
              <a:t>PROBLEM STATEMENT</a:t>
            </a:r>
          </a:p>
        </p:txBody>
      </p:sp>
      <p:sp>
        <p:nvSpPr>
          <p:cNvPr id="3" name="Content Placeholder 2">
            <a:extLst>
              <a:ext uri="{FF2B5EF4-FFF2-40B4-BE49-F238E27FC236}">
                <a16:creationId xmlns:a16="http://schemas.microsoft.com/office/drawing/2014/main" id="{1D75E085-D0A6-44B0-871E-FA75FA7EDE96}"/>
              </a:ext>
            </a:extLst>
          </p:cNvPr>
          <p:cNvSpPr>
            <a:spLocks noGrp="1"/>
          </p:cNvSpPr>
          <p:nvPr>
            <p:ph idx="1"/>
          </p:nvPr>
        </p:nvSpPr>
        <p:spPr>
          <a:xfrm>
            <a:off x="762000" y="1900518"/>
            <a:ext cx="9919446" cy="4023360"/>
          </a:xfrm>
        </p:spPr>
        <p:txBody>
          <a:bodyPr>
            <a:noAutofit/>
          </a:bodyPr>
          <a:lstStyle/>
          <a:p>
            <a:r>
              <a:rPr lang="en-US" sz="2800" dirty="0"/>
              <a:t>This problem was given to us for analyzing the various types of malware and to understand how they work and see if there any complications are made in the system.</a:t>
            </a:r>
          </a:p>
          <a:p>
            <a:r>
              <a:rPr lang="en-US" sz="2800" dirty="0"/>
              <a:t>We also have to perform Windows registry Investigation which allows us to analyze the files of the system and see if there are any files that may have infected during the commencement of the malware examination.</a:t>
            </a:r>
          </a:p>
          <a:p>
            <a:r>
              <a:rPr lang="en-US" sz="2800" dirty="0"/>
              <a:t>While writing the whole process of the project step by step, we have to write conclusion at the end and write our findings in the report.</a:t>
            </a:r>
            <a:endParaRPr lang="en-IN" sz="2800" dirty="0"/>
          </a:p>
        </p:txBody>
      </p:sp>
    </p:spTree>
    <p:extLst>
      <p:ext uri="{BB962C8B-B14F-4D97-AF65-F5344CB8AC3E}">
        <p14:creationId xmlns:p14="http://schemas.microsoft.com/office/powerpoint/2010/main" val="989986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F1AF-BE34-4539-882C-09C1DC9612E4}"/>
              </a:ext>
            </a:extLst>
          </p:cNvPr>
          <p:cNvSpPr>
            <a:spLocks noGrp="1"/>
          </p:cNvSpPr>
          <p:nvPr>
            <p:ph type="title"/>
          </p:nvPr>
        </p:nvSpPr>
        <p:spPr>
          <a:xfrm>
            <a:off x="897669" y="449029"/>
            <a:ext cx="9720072" cy="1499616"/>
          </a:xfrm>
        </p:spPr>
        <p:txBody>
          <a:bodyPr>
            <a:normAutofit/>
          </a:bodyPr>
          <a:lstStyle/>
          <a:p>
            <a:pPr algn="ctr"/>
            <a:r>
              <a:rPr lang="en-IN" sz="4400" b="1" dirty="0">
                <a:solidFill>
                  <a:srgbClr val="002060"/>
                </a:solidFill>
                <a:latin typeface="+mn-lt"/>
              </a:rPr>
              <a:t>TECHNOLOGY/TOOLS TO BE USED</a:t>
            </a:r>
          </a:p>
        </p:txBody>
      </p:sp>
      <p:sp>
        <p:nvSpPr>
          <p:cNvPr id="4" name="Rectangle 1">
            <a:extLst>
              <a:ext uri="{FF2B5EF4-FFF2-40B4-BE49-F238E27FC236}">
                <a16:creationId xmlns:a16="http://schemas.microsoft.com/office/drawing/2014/main" id="{E80B47A8-B4B3-B89E-01BC-69B31918B52C}"/>
              </a:ext>
            </a:extLst>
          </p:cNvPr>
          <p:cNvSpPr>
            <a:spLocks noGrp="1" noChangeArrowheads="1"/>
          </p:cNvSpPr>
          <p:nvPr>
            <p:ph idx="1"/>
          </p:nvPr>
        </p:nvSpPr>
        <p:spPr bwMode="auto">
          <a:xfrm>
            <a:off x="771209" y="1948645"/>
            <a:ext cx="10843617" cy="459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ClrTx/>
              <a:buFont typeface="Wingdings" panose="05000000000000000000" pitchFamily="2" charset="2"/>
              <a:buChar char="v"/>
            </a:pPr>
            <a:r>
              <a:rPr lang="en-US" sz="2800" b="1" dirty="0"/>
              <a:t> Virtual Machine Setup :</a:t>
            </a:r>
          </a:p>
          <a:p>
            <a:pPr>
              <a:buClrTx/>
              <a:buFont typeface="Arial" panose="020B0604020202020204" pitchFamily="34" charset="0"/>
              <a:buChar char="•"/>
            </a:pPr>
            <a:r>
              <a:rPr lang="en-US" sz="2800" b="1" dirty="0"/>
              <a:t> Installed Windows 10 and Ubuntu Linux on VirtualBox/VMware.</a:t>
            </a:r>
          </a:p>
          <a:p>
            <a:pPr>
              <a:buClrTx/>
              <a:buFont typeface="Arial" panose="020B0604020202020204" pitchFamily="34" charset="0"/>
              <a:buChar char="•"/>
            </a:pPr>
            <a:r>
              <a:rPr lang="en-US" sz="2800" b="1" dirty="0"/>
              <a:t> Network set to Host-Only for isolation.</a:t>
            </a:r>
            <a:endParaRPr lang="en-US" altLang="en-US" sz="2800" b="1" dirty="0"/>
          </a:p>
          <a:p>
            <a:pPr eaLnBrk="0" fontAlgn="base" hangingPunct="0">
              <a:lnSpc>
                <a:spcPct val="100000"/>
              </a:lnSpc>
              <a:spcBef>
                <a:spcPct val="0"/>
              </a:spcBef>
              <a:spcAft>
                <a:spcPct val="0"/>
              </a:spcAft>
              <a:buClrTx/>
              <a:buSzTx/>
              <a:buFont typeface="Wingdings" panose="05000000000000000000" pitchFamily="2" charset="2"/>
              <a:buChar char="v"/>
            </a:pPr>
            <a:r>
              <a:rPr kumimoji="0" lang="en-US" altLang="en-US" sz="3200" b="1" i="0" u="none" strike="noStrike" cap="none" normalizeH="0" baseline="0" dirty="0">
                <a:ln>
                  <a:noFill/>
                </a:ln>
                <a:effectLst/>
              </a:rPr>
              <a:t> Static Analysis: IDA Pro, </a:t>
            </a:r>
            <a:r>
              <a:rPr kumimoji="0" lang="en-US" altLang="en-US" sz="3200" b="1" i="0" u="none" strike="noStrike" cap="none" normalizeH="0" baseline="0" dirty="0" err="1">
                <a:ln>
                  <a:noFill/>
                </a:ln>
                <a:effectLst/>
              </a:rPr>
              <a:t>PEiD</a:t>
            </a:r>
            <a:r>
              <a:rPr kumimoji="0" lang="en-US" altLang="en-US" sz="3200" b="1" i="0" u="none" strike="noStrike" cap="none" normalizeH="0" baseline="0" dirty="0">
                <a:ln>
                  <a:noFill/>
                </a:ln>
                <a:effectLst/>
              </a:rPr>
              <a:t>.</a:t>
            </a:r>
            <a:endParaRPr lang="en-IN" sz="3200" b="1"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IN" sz="3200" b="1" dirty="0"/>
              <a:t> Dynamic Analysis: Cuckoo Sandbox, Wireshark, </a:t>
            </a:r>
            <a:r>
              <a:rPr lang="en-IN" sz="3200" b="1" dirty="0" err="1"/>
              <a:t>RegShot</a:t>
            </a:r>
            <a:r>
              <a:rPr lang="en-IN" sz="3200" b="1" dirty="0"/>
              <a:t>.</a:t>
            </a:r>
            <a:endParaRPr lang="en-US" sz="3200" b="1"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IN" sz="3200" b="1" dirty="0"/>
              <a:t> Registry Analysis: Regedit, </a:t>
            </a:r>
            <a:r>
              <a:rPr lang="en-IN" sz="3200" b="1" dirty="0" err="1"/>
              <a:t>RegShot</a:t>
            </a:r>
            <a:r>
              <a:rPr lang="en-IN" sz="3200" b="1" dirty="0"/>
              <a:t>.</a:t>
            </a:r>
          </a:p>
          <a:p>
            <a:pPr marL="0" marR="0" lvl="0" indent="0" algn="l" defTabSz="914400" rtl="0" eaLnBrk="0" fontAlgn="base" latinLnBrk="0" hangingPunct="0">
              <a:lnSpc>
                <a:spcPct val="100000"/>
              </a:lnSpc>
              <a:spcBef>
                <a:spcPct val="0"/>
              </a:spcBef>
              <a:spcAft>
                <a:spcPct val="0"/>
              </a:spcAft>
              <a:buClrTx/>
              <a:buSzTx/>
              <a:buNone/>
              <a:tabLst/>
            </a:pPr>
            <a:r>
              <a:rPr lang="en-IN" sz="3200" b="1" dirty="0"/>
              <a:t>Other technologies like </a:t>
            </a:r>
            <a:r>
              <a:rPr lang="en-IN" sz="2800" b="1" dirty="0"/>
              <a:t>Python, MongoDB, swig and YARA are used for the proper working of the above mentioned tools.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74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410F-B9F5-47F2-A0C9-3ECBB887D9B9}"/>
              </a:ext>
            </a:extLst>
          </p:cNvPr>
          <p:cNvSpPr>
            <a:spLocks noGrp="1"/>
          </p:cNvSpPr>
          <p:nvPr>
            <p:ph type="title"/>
          </p:nvPr>
        </p:nvSpPr>
        <p:spPr/>
        <p:txBody>
          <a:bodyPr>
            <a:normAutofit fontScale="90000"/>
          </a:bodyPr>
          <a:lstStyle/>
          <a:p>
            <a:pPr algn="ctr"/>
            <a:r>
              <a:rPr lang="en-IN" sz="4400" b="1" dirty="0">
                <a:solidFill>
                  <a:srgbClr val="002060"/>
                </a:solidFill>
                <a:latin typeface="+mn-lt"/>
              </a:rPr>
              <a:t>ABOUT THE ATTACK/TOPIC/PROBLEM STATEMENT</a:t>
            </a:r>
          </a:p>
        </p:txBody>
      </p:sp>
      <p:sp>
        <p:nvSpPr>
          <p:cNvPr id="3" name="Content Placeholder 2">
            <a:extLst>
              <a:ext uri="{FF2B5EF4-FFF2-40B4-BE49-F238E27FC236}">
                <a16:creationId xmlns:a16="http://schemas.microsoft.com/office/drawing/2014/main" id="{F2468FB3-9719-448B-9ACC-929397752B9F}"/>
              </a:ext>
            </a:extLst>
          </p:cNvPr>
          <p:cNvSpPr>
            <a:spLocks noGrp="1"/>
          </p:cNvSpPr>
          <p:nvPr>
            <p:ph idx="1"/>
          </p:nvPr>
        </p:nvSpPr>
        <p:spPr>
          <a:xfrm>
            <a:off x="780936" y="2084832"/>
            <a:ext cx="10810429" cy="4023360"/>
          </a:xfrm>
        </p:spPr>
        <p:txBody>
          <a:bodyPr>
            <a:normAutofit fontScale="92500" lnSpcReduction="10000"/>
          </a:bodyPr>
          <a:lstStyle/>
          <a:p>
            <a:pPr marL="0" indent="0">
              <a:buNone/>
            </a:pPr>
            <a:r>
              <a:rPr lang="en-US" sz="2800" dirty="0"/>
              <a:t>The project is all about investigating malware and its effects, particularly focusing on how it impacts the Windows Registry. We’ll look into those Indicators of Compromise (</a:t>
            </a:r>
            <a:r>
              <a:rPr lang="en-US" sz="2800" dirty="0" err="1"/>
              <a:t>IoCs</a:t>
            </a:r>
            <a:r>
              <a:rPr lang="en-US" sz="2800" dirty="0"/>
              <a:t>) and come up with strategies to keep them from damaging computers.</a:t>
            </a:r>
          </a:p>
          <a:p>
            <a:pPr>
              <a:buClrTx/>
              <a:buFont typeface="Arial" panose="020B0604020202020204" pitchFamily="34" charset="0"/>
              <a:buChar char="•"/>
            </a:pPr>
            <a:r>
              <a:rPr lang="en-US" sz="2800" dirty="0"/>
              <a:t>Look for important clues that show a system might be hacked.</a:t>
            </a:r>
          </a:p>
          <a:p>
            <a:pPr>
              <a:buClrTx/>
              <a:buFont typeface="Arial" panose="020B0604020202020204" pitchFamily="34" charset="0"/>
              <a:buChar char="•"/>
            </a:pPr>
            <a:r>
              <a:rPr lang="en-US" sz="2800" dirty="0"/>
              <a:t>Figure out what harm the bad software has done and what has changed.</a:t>
            </a:r>
          </a:p>
          <a:p>
            <a:pPr>
              <a:buClrTx/>
              <a:buFont typeface="Arial" panose="020B0604020202020204" pitchFamily="34" charset="0"/>
              <a:buChar char="•"/>
            </a:pPr>
            <a:r>
              <a:rPr lang="en-US" sz="2800" dirty="0"/>
              <a:t>Come up with good ways to stop, find, and deal with these kinds of attacks.</a:t>
            </a:r>
            <a:endParaRPr lang="en-IN" sz="2800" dirty="0"/>
          </a:p>
        </p:txBody>
      </p:sp>
    </p:spTree>
    <p:extLst>
      <p:ext uri="{BB962C8B-B14F-4D97-AF65-F5344CB8AC3E}">
        <p14:creationId xmlns:p14="http://schemas.microsoft.com/office/powerpoint/2010/main" val="232157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17D6-16B6-4411-B196-A4A5D6372644}"/>
              </a:ext>
            </a:extLst>
          </p:cNvPr>
          <p:cNvSpPr>
            <a:spLocks noGrp="1"/>
          </p:cNvSpPr>
          <p:nvPr>
            <p:ph type="title"/>
          </p:nvPr>
        </p:nvSpPr>
        <p:spPr>
          <a:xfrm>
            <a:off x="1024127" y="585217"/>
            <a:ext cx="10726885" cy="1447864"/>
          </a:xfrm>
        </p:spPr>
        <p:txBody>
          <a:bodyPr>
            <a:noAutofit/>
          </a:bodyPr>
          <a:lstStyle/>
          <a:p>
            <a:pPr algn="ctr"/>
            <a:r>
              <a:rPr lang="en-IN" sz="4000" b="1" dirty="0">
                <a:solidFill>
                  <a:srgbClr val="002060"/>
                </a:solidFill>
                <a:latin typeface="+mn-lt"/>
              </a:rPr>
              <a:t>WHAT ARE THE REASONS BEHIND THE PROBLEM(TELL ABOUT THE ISSUES WHY THIS PROBLEM/ATTACKS ARE HAPPENING)</a:t>
            </a:r>
          </a:p>
        </p:txBody>
      </p:sp>
      <p:sp>
        <p:nvSpPr>
          <p:cNvPr id="3" name="Content Placeholder 2">
            <a:extLst>
              <a:ext uri="{FF2B5EF4-FFF2-40B4-BE49-F238E27FC236}">
                <a16:creationId xmlns:a16="http://schemas.microsoft.com/office/drawing/2014/main" id="{AEFACB69-66AE-4A5E-A06B-4DFD45A40E31}"/>
              </a:ext>
            </a:extLst>
          </p:cNvPr>
          <p:cNvSpPr>
            <a:spLocks noGrp="1"/>
          </p:cNvSpPr>
          <p:nvPr>
            <p:ph idx="1"/>
          </p:nvPr>
        </p:nvSpPr>
        <p:spPr>
          <a:xfrm>
            <a:off x="771209" y="2033081"/>
            <a:ext cx="10596038" cy="4717915"/>
          </a:xfrm>
        </p:spPr>
        <p:txBody>
          <a:bodyPr>
            <a:noAutofit/>
          </a:bodyPr>
          <a:lstStyle/>
          <a:p>
            <a:r>
              <a:rPr lang="en-US" sz="2800" dirty="0"/>
              <a:t>Tech Improvements: It's becoming more difficult to identify bad software.</a:t>
            </a:r>
          </a:p>
          <a:p>
            <a:r>
              <a:rPr lang="en-US" sz="2800" dirty="0"/>
              <a:t>Cybercrime World: The combination of money and organized crime is increasing online attacks.</a:t>
            </a:r>
          </a:p>
          <a:p>
            <a:r>
              <a:rPr lang="en-US" sz="2800" dirty="0"/>
              <a:t>Weak Security: Poor safety measures and outdated systems make it simple for attacks to happen.</a:t>
            </a:r>
          </a:p>
          <a:p>
            <a:r>
              <a:rPr lang="en-US" sz="2800" dirty="0"/>
              <a:t>Mistakes by People: Scams and internal threats exploit people's vulnerabilities.</a:t>
            </a:r>
          </a:p>
          <a:p>
            <a:r>
              <a:rPr lang="en-US" sz="2800" dirty="0"/>
              <a:t>Poor Policies: Insufficient cyber safety regulations and a lack of resources make it tough to protect against Cyber crimes.</a:t>
            </a:r>
            <a:endParaRPr lang="en-IN" sz="2800" dirty="0"/>
          </a:p>
        </p:txBody>
      </p:sp>
    </p:spTree>
    <p:extLst>
      <p:ext uri="{BB962C8B-B14F-4D97-AF65-F5344CB8AC3E}">
        <p14:creationId xmlns:p14="http://schemas.microsoft.com/office/powerpoint/2010/main" val="307459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6182-EA82-4A07-9C1B-3E8FA2A87C06}"/>
              </a:ext>
            </a:extLst>
          </p:cNvPr>
          <p:cNvSpPr>
            <a:spLocks noGrp="1"/>
          </p:cNvSpPr>
          <p:nvPr>
            <p:ph type="title"/>
          </p:nvPr>
        </p:nvSpPr>
        <p:spPr>
          <a:xfrm>
            <a:off x="773498" y="376518"/>
            <a:ext cx="10131425" cy="1456267"/>
          </a:xfrm>
        </p:spPr>
        <p:txBody>
          <a:bodyPr>
            <a:normAutofit/>
          </a:bodyPr>
          <a:lstStyle/>
          <a:p>
            <a:pPr algn="ctr"/>
            <a:r>
              <a:rPr lang="en-IN" sz="4400" b="1" dirty="0">
                <a:solidFill>
                  <a:srgbClr val="002060"/>
                </a:solidFill>
                <a:latin typeface="+mn-lt"/>
              </a:rPr>
              <a:t>SUGGEST SOME POSSIBLE SOLUTIONS/COUNTERMEASURES</a:t>
            </a:r>
          </a:p>
        </p:txBody>
      </p:sp>
      <p:sp>
        <p:nvSpPr>
          <p:cNvPr id="3" name="Content Placeholder 2">
            <a:extLst>
              <a:ext uri="{FF2B5EF4-FFF2-40B4-BE49-F238E27FC236}">
                <a16:creationId xmlns:a16="http://schemas.microsoft.com/office/drawing/2014/main" id="{E2849F55-9597-413B-B72B-FE856E567C96}"/>
              </a:ext>
            </a:extLst>
          </p:cNvPr>
          <p:cNvSpPr>
            <a:spLocks noGrp="1"/>
          </p:cNvSpPr>
          <p:nvPr>
            <p:ph idx="1"/>
          </p:nvPr>
        </p:nvSpPr>
        <p:spPr>
          <a:xfrm>
            <a:off x="773498" y="1690688"/>
            <a:ext cx="10580302" cy="4559159"/>
          </a:xfrm>
        </p:spPr>
        <p:txBody>
          <a:bodyPr>
            <a:noAutofit/>
          </a:bodyPr>
          <a:lstStyle/>
          <a:p>
            <a:r>
              <a:rPr lang="en-US" sz="2800" dirty="0"/>
              <a:t>Set up Intrusion Detection and Prevention Systems (IDPS) and keep IDPS current to watch for and stop harmful network traffic.</a:t>
            </a:r>
          </a:p>
          <a:p>
            <a:r>
              <a:rPr lang="en-US" sz="2800" dirty="0"/>
              <a:t>Use information about threats to stop known bad IPs and websites.</a:t>
            </a:r>
          </a:p>
          <a:p>
            <a:r>
              <a:rPr lang="en-US" sz="2800" dirty="0"/>
              <a:t>Keep Antivirus and Antimalware Software Updated</a:t>
            </a:r>
          </a:p>
          <a:p>
            <a:r>
              <a:rPr lang="en-US" sz="2800" dirty="0"/>
              <a:t>Only Allow Approved Apps: Only let approved apps run on systems.</a:t>
            </a:r>
          </a:p>
          <a:p>
            <a:r>
              <a:rPr lang="en-US" sz="2800" dirty="0"/>
              <a:t>Regularly update systems with the newest security updates.</a:t>
            </a:r>
          </a:p>
          <a:p>
            <a:r>
              <a:rPr lang="en-US" sz="2800" dirty="0"/>
              <a:t>Watch important registry keys for any strange changes.</a:t>
            </a:r>
          </a:p>
          <a:p>
            <a:r>
              <a:rPr lang="en-US" sz="2800" dirty="0"/>
              <a:t>Turn off services and features that aren't needed to make it harder for attacks to happen.</a:t>
            </a:r>
            <a:endParaRPr lang="en-IN" sz="2800" dirty="0"/>
          </a:p>
        </p:txBody>
      </p:sp>
    </p:spTree>
    <p:extLst>
      <p:ext uri="{BB962C8B-B14F-4D97-AF65-F5344CB8AC3E}">
        <p14:creationId xmlns:p14="http://schemas.microsoft.com/office/powerpoint/2010/main" val="271675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E909-9657-4C07-9973-C30CC2B2B266}"/>
              </a:ext>
            </a:extLst>
          </p:cNvPr>
          <p:cNvSpPr>
            <a:spLocks noGrp="1"/>
          </p:cNvSpPr>
          <p:nvPr>
            <p:ph type="title"/>
          </p:nvPr>
        </p:nvSpPr>
        <p:spPr/>
        <p:txBody>
          <a:bodyPr>
            <a:normAutofit/>
          </a:bodyPr>
          <a:lstStyle/>
          <a:p>
            <a:pPr algn="ctr"/>
            <a:r>
              <a:rPr lang="en-IN" b="1" dirty="0">
                <a:solidFill>
                  <a:srgbClr val="002060"/>
                </a:solidFill>
                <a:latin typeface="+mn-lt"/>
              </a:rPr>
              <a:t>ANY OTHER SLIDE/TOPIC IF YOU WANT TO ADD</a:t>
            </a:r>
          </a:p>
        </p:txBody>
      </p:sp>
      <p:sp>
        <p:nvSpPr>
          <p:cNvPr id="3" name="Content Placeholder 2">
            <a:extLst>
              <a:ext uri="{FF2B5EF4-FFF2-40B4-BE49-F238E27FC236}">
                <a16:creationId xmlns:a16="http://schemas.microsoft.com/office/drawing/2014/main" id="{0EA6CD7B-8113-43C5-9F98-8235D99268D7}"/>
              </a:ext>
            </a:extLst>
          </p:cNvPr>
          <p:cNvSpPr>
            <a:spLocks noGrp="1"/>
          </p:cNvSpPr>
          <p:nvPr>
            <p:ph idx="1"/>
          </p:nvPr>
        </p:nvSpPr>
        <p:spPr>
          <a:xfrm>
            <a:off x="838200" y="1825625"/>
            <a:ext cx="10515600" cy="4557246"/>
          </a:xfrm>
        </p:spPr>
        <p:txBody>
          <a:bodyPr>
            <a:normAutofit fontScale="85000" lnSpcReduction="20000"/>
          </a:bodyPr>
          <a:lstStyle/>
          <a:p>
            <a:pPr marL="0" indent="0">
              <a:buNone/>
            </a:pPr>
            <a:r>
              <a:rPr lang="en-US" sz="3500" dirty="0"/>
              <a:t>Upcoming Changes in Malware</a:t>
            </a:r>
          </a:p>
          <a:p>
            <a:pPr>
              <a:buFont typeface="Wingdings" panose="05000000000000000000" pitchFamily="2" charset="2"/>
              <a:buChar char="v"/>
            </a:pPr>
            <a:r>
              <a:rPr lang="en-US" sz="3000" dirty="0"/>
              <a:t>Trend 1: Malware Using AI</a:t>
            </a:r>
          </a:p>
          <a:p>
            <a:r>
              <a:rPr lang="en-US" sz="3000" dirty="0"/>
              <a:t>Description: Malware that uses artificial intelligence to avoid being caught and to adjust to security measures.</a:t>
            </a:r>
          </a:p>
          <a:p>
            <a:r>
              <a:rPr lang="en-US" sz="3000" dirty="0"/>
              <a:t>Countermeasures: Use security tools that use AI to find and deal with complex threats.</a:t>
            </a:r>
          </a:p>
          <a:p>
            <a:pPr>
              <a:buFont typeface="Wingdings" panose="05000000000000000000" pitchFamily="2" charset="2"/>
              <a:buChar char="v"/>
            </a:pPr>
            <a:r>
              <a:rPr lang="en-US" sz="3000" dirty="0"/>
              <a:t>Trend 2: More Attacks on IoT Devices</a:t>
            </a:r>
          </a:p>
          <a:p>
            <a:r>
              <a:rPr lang="en-US" sz="3000" dirty="0"/>
              <a:t>Description: More attention on finding and using weaknesses in Internet of Things (IoT) devices.</a:t>
            </a:r>
          </a:p>
          <a:p>
            <a:r>
              <a:rPr lang="en-US" sz="3000" dirty="0"/>
              <a:t>Countermeasures: Use good security rules and keep IoT devices updated regularly.</a:t>
            </a:r>
          </a:p>
        </p:txBody>
      </p:sp>
    </p:spTree>
    <p:extLst>
      <p:ext uri="{BB962C8B-B14F-4D97-AF65-F5344CB8AC3E}">
        <p14:creationId xmlns:p14="http://schemas.microsoft.com/office/powerpoint/2010/main" val="62443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0CBAF-CF99-43FF-8DB2-AE143F4C799E}"/>
              </a:ext>
            </a:extLst>
          </p:cNvPr>
          <p:cNvSpPr>
            <a:spLocks noGrp="1"/>
          </p:cNvSpPr>
          <p:nvPr>
            <p:ph idx="1"/>
          </p:nvPr>
        </p:nvSpPr>
        <p:spPr>
          <a:xfrm>
            <a:off x="838200" y="882127"/>
            <a:ext cx="10515600" cy="5294836"/>
          </a:xfrm>
        </p:spPr>
        <p:txBody>
          <a:bodyPr>
            <a:normAutofit/>
          </a:bodyPr>
          <a:lstStyle/>
          <a:p>
            <a:pPr marL="0" indent="0" algn="ctr">
              <a:buNone/>
            </a:pPr>
            <a:endParaRPr lang="en-IN" sz="6000" b="1" dirty="0">
              <a:solidFill>
                <a:srgbClr val="FF0000"/>
              </a:solidFill>
              <a:effectLst>
                <a:outerShdw blurRad="38100" dist="38100" dir="2700000" algn="tl">
                  <a:srgbClr val="000000">
                    <a:alpha val="43137"/>
                  </a:srgbClr>
                </a:outerShdw>
              </a:effectLst>
            </a:endParaRPr>
          </a:p>
          <a:p>
            <a:pPr marL="0" indent="0" algn="ctr">
              <a:buNone/>
            </a:pPr>
            <a:r>
              <a:rPr lang="en-IN" sz="7200" b="1" dirty="0">
                <a:solidFill>
                  <a:srgbClr val="FF0000"/>
                </a:solidFill>
                <a:effectLst>
                  <a:outerShdw blurRad="38100" dist="38100" dir="2700000" algn="tl">
                    <a:srgbClr val="000000">
                      <a:alpha val="43137"/>
                    </a:srgbClr>
                  </a:outerShdw>
                </a:effectLst>
              </a:rPr>
              <a:t>THANKYOU</a:t>
            </a:r>
          </a:p>
        </p:txBody>
      </p:sp>
    </p:spTree>
    <p:extLst>
      <p:ext uri="{BB962C8B-B14F-4D97-AF65-F5344CB8AC3E}">
        <p14:creationId xmlns:p14="http://schemas.microsoft.com/office/powerpoint/2010/main" val="1880524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158</TotalTime>
  <Words>668</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Ion</vt:lpstr>
      <vt:lpstr> CYBER GYAN VIRTUAL INTERNSHIP PROGRAM Centre for Development of Advanced Computing (CDAC), Noida </vt:lpstr>
      <vt:lpstr>PowerPoint Presentation</vt:lpstr>
      <vt:lpstr>PROBLEM STATEMENT</vt:lpstr>
      <vt:lpstr>TECHNOLOGY/TOOLS TO BE USED</vt:lpstr>
      <vt:lpstr>ABOUT THE ATTACK/TOPIC/PROBLEM STATEMENT</vt:lpstr>
      <vt:lpstr>WHAT ARE THE REASONS BEHIND THE PROBLEM(TELL ABOUT THE ISSUES WHY THIS PROBLEM/ATTACKS ARE HAPPENING)</vt:lpstr>
      <vt:lpstr>SUGGEST SOME POSSIBLE SOLUTIONS/COUNTERMEASURES</vt:lpstr>
      <vt:lpstr>ANY OTHER SLIDE/TOPIC IF YOU WANT TO ADD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GYAN VIRTUAL INTERNSHIP PROGRAM CDAC, Noida</dc:title>
  <dc:creator>Kajal Kashyap</dc:creator>
  <cp:lastModifiedBy>Ankit Gamit</cp:lastModifiedBy>
  <cp:revision>16</cp:revision>
  <dcterms:created xsi:type="dcterms:W3CDTF">2024-06-18T09:23:29Z</dcterms:created>
  <dcterms:modified xsi:type="dcterms:W3CDTF">2024-09-13T11:56:24Z</dcterms:modified>
</cp:coreProperties>
</file>