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2" r:id="rId3"/>
    <p:sldId id="262" r:id="rId4"/>
    <p:sldId id="263" r:id="rId5"/>
    <p:sldId id="264" r:id="rId6"/>
    <p:sldId id="265" r:id="rId7"/>
    <p:sldId id="267" r:id="rId8"/>
    <p:sldId id="268" r:id="rId9"/>
    <p:sldId id="269" r:id="rId10"/>
    <p:sldId id="271"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20"/>
  </p:normalViewPr>
  <p:slideViewPr>
    <p:cSldViewPr snapToGrid="0">
      <p:cViewPr varScale="1">
        <p:scale>
          <a:sx n="105" d="100"/>
          <a:sy n="105" d="100"/>
        </p:scale>
        <p:origin x="8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7156B-83B9-5AE1-B677-98894986F35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CF49FCC-5D2F-32CC-3736-F5C1614FAC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282EADE-D445-3D06-F07D-088C25AC96D1}"/>
              </a:ext>
            </a:extLst>
          </p:cNvPr>
          <p:cNvSpPr>
            <a:spLocks noGrp="1"/>
          </p:cNvSpPr>
          <p:nvPr>
            <p:ph type="dt" sz="half" idx="10"/>
          </p:nvPr>
        </p:nvSpPr>
        <p:spPr/>
        <p:txBody>
          <a:bodyPr/>
          <a:lstStyle/>
          <a:p>
            <a:fld id="{79A3F91E-CDE0-F047-B2A5-DA2A957B3652}" type="datetimeFigureOut">
              <a:rPr lang="en-US" smtClean="0"/>
              <a:t>5/31/23</a:t>
            </a:fld>
            <a:endParaRPr lang="en-US"/>
          </a:p>
        </p:txBody>
      </p:sp>
      <p:sp>
        <p:nvSpPr>
          <p:cNvPr id="5" name="Footer Placeholder 4">
            <a:extLst>
              <a:ext uri="{FF2B5EF4-FFF2-40B4-BE49-F238E27FC236}">
                <a16:creationId xmlns:a16="http://schemas.microsoft.com/office/drawing/2014/main" id="{304E9F23-CD4B-4448-BDA6-4F5D1A331D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A30D45-2FF5-F9D8-19B0-59C80227086F}"/>
              </a:ext>
            </a:extLst>
          </p:cNvPr>
          <p:cNvSpPr>
            <a:spLocks noGrp="1"/>
          </p:cNvSpPr>
          <p:nvPr>
            <p:ph type="sldNum" sz="quarter" idx="12"/>
          </p:nvPr>
        </p:nvSpPr>
        <p:spPr/>
        <p:txBody>
          <a:bodyPr/>
          <a:lstStyle/>
          <a:p>
            <a:fld id="{608DBE78-55EB-A54E-8CDC-2BBF879090A3}" type="slidenum">
              <a:rPr lang="en-US" smtClean="0"/>
              <a:t>‹#›</a:t>
            </a:fld>
            <a:endParaRPr lang="en-US"/>
          </a:p>
        </p:txBody>
      </p:sp>
    </p:spTree>
    <p:extLst>
      <p:ext uri="{BB962C8B-B14F-4D97-AF65-F5344CB8AC3E}">
        <p14:creationId xmlns:p14="http://schemas.microsoft.com/office/powerpoint/2010/main" val="876217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70BEF-002D-C8A5-A764-B4E884BA7D4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AB21460-23E0-8B6A-AFFB-C3FE4E244D2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184E7B8-0E03-C369-8775-6971984AF6E3}"/>
              </a:ext>
            </a:extLst>
          </p:cNvPr>
          <p:cNvSpPr>
            <a:spLocks noGrp="1"/>
          </p:cNvSpPr>
          <p:nvPr>
            <p:ph type="dt" sz="half" idx="10"/>
          </p:nvPr>
        </p:nvSpPr>
        <p:spPr/>
        <p:txBody>
          <a:bodyPr/>
          <a:lstStyle/>
          <a:p>
            <a:fld id="{79A3F91E-CDE0-F047-B2A5-DA2A957B3652}" type="datetimeFigureOut">
              <a:rPr lang="en-US" smtClean="0"/>
              <a:t>5/31/23</a:t>
            </a:fld>
            <a:endParaRPr lang="en-US"/>
          </a:p>
        </p:txBody>
      </p:sp>
      <p:sp>
        <p:nvSpPr>
          <p:cNvPr id="5" name="Footer Placeholder 4">
            <a:extLst>
              <a:ext uri="{FF2B5EF4-FFF2-40B4-BE49-F238E27FC236}">
                <a16:creationId xmlns:a16="http://schemas.microsoft.com/office/drawing/2014/main" id="{AA16F827-0163-489C-121F-652A3D3C58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BF8F1-A810-F5D8-29C6-D0C99DCFAACF}"/>
              </a:ext>
            </a:extLst>
          </p:cNvPr>
          <p:cNvSpPr>
            <a:spLocks noGrp="1"/>
          </p:cNvSpPr>
          <p:nvPr>
            <p:ph type="sldNum" sz="quarter" idx="12"/>
          </p:nvPr>
        </p:nvSpPr>
        <p:spPr/>
        <p:txBody>
          <a:bodyPr/>
          <a:lstStyle/>
          <a:p>
            <a:fld id="{608DBE78-55EB-A54E-8CDC-2BBF879090A3}" type="slidenum">
              <a:rPr lang="en-US" smtClean="0"/>
              <a:t>‹#›</a:t>
            </a:fld>
            <a:endParaRPr lang="en-US"/>
          </a:p>
        </p:txBody>
      </p:sp>
    </p:spTree>
    <p:extLst>
      <p:ext uri="{BB962C8B-B14F-4D97-AF65-F5344CB8AC3E}">
        <p14:creationId xmlns:p14="http://schemas.microsoft.com/office/powerpoint/2010/main" val="860088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D8AE34-671A-A427-418F-54E12AB0D32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FC6F66A-153B-A4BB-E5D8-A8A7923E2CC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BB0E6F4-E185-ADF1-2F42-13BDF97D9B2B}"/>
              </a:ext>
            </a:extLst>
          </p:cNvPr>
          <p:cNvSpPr>
            <a:spLocks noGrp="1"/>
          </p:cNvSpPr>
          <p:nvPr>
            <p:ph type="dt" sz="half" idx="10"/>
          </p:nvPr>
        </p:nvSpPr>
        <p:spPr/>
        <p:txBody>
          <a:bodyPr/>
          <a:lstStyle/>
          <a:p>
            <a:fld id="{79A3F91E-CDE0-F047-B2A5-DA2A957B3652}" type="datetimeFigureOut">
              <a:rPr lang="en-US" smtClean="0"/>
              <a:t>5/31/23</a:t>
            </a:fld>
            <a:endParaRPr lang="en-US"/>
          </a:p>
        </p:txBody>
      </p:sp>
      <p:sp>
        <p:nvSpPr>
          <p:cNvPr id="5" name="Footer Placeholder 4">
            <a:extLst>
              <a:ext uri="{FF2B5EF4-FFF2-40B4-BE49-F238E27FC236}">
                <a16:creationId xmlns:a16="http://schemas.microsoft.com/office/drawing/2014/main" id="{EB2AA133-12A8-0AA6-9E20-942435C9DC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FD29D3-9228-7C7C-C16B-362C63A0A1FC}"/>
              </a:ext>
            </a:extLst>
          </p:cNvPr>
          <p:cNvSpPr>
            <a:spLocks noGrp="1"/>
          </p:cNvSpPr>
          <p:nvPr>
            <p:ph type="sldNum" sz="quarter" idx="12"/>
          </p:nvPr>
        </p:nvSpPr>
        <p:spPr/>
        <p:txBody>
          <a:bodyPr/>
          <a:lstStyle/>
          <a:p>
            <a:fld id="{608DBE78-55EB-A54E-8CDC-2BBF879090A3}" type="slidenum">
              <a:rPr lang="en-US" smtClean="0"/>
              <a:t>‹#›</a:t>
            </a:fld>
            <a:endParaRPr lang="en-US"/>
          </a:p>
        </p:txBody>
      </p:sp>
    </p:spTree>
    <p:extLst>
      <p:ext uri="{BB962C8B-B14F-4D97-AF65-F5344CB8AC3E}">
        <p14:creationId xmlns:p14="http://schemas.microsoft.com/office/powerpoint/2010/main" val="3191799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98B2D-62EE-7112-154C-A6CD12C3259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46FC896-A4D5-7E75-B092-B50F39B0B6B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8C30776-2066-5987-1DAA-4D20A75F9D79}"/>
              </a:ext>
            </a:extLst>
          </p:cNvPr>
          <p:cNvSpPr>
            <a:spLocks noGrp="1"/>
          </p:cNvSpPr>
          <p:nvPr>
            <p:ph type="dt" sz="half" idx="10"/>
          </p:nvPr>
        </p:nvSpPr>
        <p:spPr/>
        <p:txBody>
          <a:bodyPr/>
          <a:lstStyle/>
          <a:p>
            <a:fld id="{79A3F91E-CDE0-F047-B2A5-DA2A957B3652}" type="datetimeFigureOut">
              <a:rPr lang="en-US" smtClean="0"/>
              <a:t>5/31/23</a:t>
            </a:fld>
            <a:endParaRPr lang="en-US"/>
          </a:p>
        </p:txBody>
      </p:sp>
      <p:sp>
        <p:nvSpPr>
          <p:cNvPr id="5" name="Footer Placeholder 4">
            <a:extLst>
              <a:ext uri="{FF2B5EF4-FFF2-40B4-BE49-F238E27FC236}">
                <a16:creationId xmlns:a16="http://schemas.microsoft.com/office/drawing/2014/main" id="{FA5B72A4-91F1-0F93-7A31-EDAC2C83EA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A376F-6E43-B79A-6C23-3C224AF3632D}"/>
              </a:ext>
            </a:extLst>
          </p:cNvPr>
          <p:cNvSpPr>
            <a:spLocks noGrp="1"/>
          </p:cNvSpPr>
          <p:nvPr>
            <p:ph type="sldNum" sz="quarter" idx="12"/>
          </p:nvPr>
        </p:nvSpPr>
        <p:spPr/>
        <p:txBody>
          <a:bodyPr/>
          <a:lstStyle/>
          <a:p>
            <a:fld id="{608DBE78-55EB-A54E-8CDC-2BBF879090A3}" type="slidenum">
              <a:rPr lang="en-US" smtClean="0"/>
              <a:t>‹#›</a:t>
            </a:fld>
            <a:endParaRPr lang="en-US"/>
          </a:p>
        </p:txBody>
      </p:sp>
    </p:spTree>
    <p:extLst>
      <p:ext uri="{BB962C8B-B14F-4D97-AF65-F5344CB8AC3E}">
        <p14:creationId xmlns:p14="http://schemas.microsoft.com/office/powerpoint/2010/main" val="225707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95573-7308-1519-BA68-4F6EE338532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DC9493A-A3CE-0CAF-6C91-9382B6367C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3663B21-A20B-4AF7-474E-2E268C6CF255}"/>
              </a:ext>
            </a:extLst>
          </p:cNvPr>
          <p:cNvSpPr>
            <a:spLocks noGrp="1"/>
          </p:cNvSpPr>
          <p:nvPr>
            <p:ph type="dt" sz="half" idx="10"/>
          </p:nvPr>
        </p:nvSpPr>
        <p:spPr/>
        <p:txBody>
          <a:bodyPr/>
          <a:lstStyle/>
          <a:p>
            <a:fld id="{79A3F91E-CDE0-F047-B2A5-DA2A957B3652}" type="datetimeFigureOut">
              <a:rPr lang="en-US" smtClean="0"/>
              <a:t>5/31/23</a:t>
            </a:fld>
            <a:endParaRPr lang="en-US"/>
          </a:p>
        </p:txBody>
      </p:sp>
      <p:sp>
        <p:nvSpPr>
          <p:cNvPr id="5" name="Footer Placeholder 4">
            <a:extLst>
              <a:ext uri="{FF2B5EF4-FFF2-40B4-BE49-F238E27FC236}">
                <a16:creationId xmlns:a16="http://schemas.microsoft.com/office/drawing/2014/main" id="{ACF228D3-B76D-0FD9-B860-787F69BA54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77C8B6-B2B8-90F5-0560-D8F7EFAA4D9D}"/>
              </a:ext>
            </a:extLst>
          </p:cNvPr>
          <p:cNvSpPr>
            <a:spLocks noGrp="1"/>
          </p:cNvSpPr>
          <p:nvPr>
            <p:ph type="sldNum" sz="quarter" idx="12"/>
          </p:nvPr>
        </p:nvSpPr>
        <p:spPr/>
        <p:txBody>
          <a:bodyPr/>
          <a:lstStyle/>
          <a:p>
            <a:fld id="{608DBE78-55EB-A54E-8CDC-2BBF879090A3}" type="slidenum">
              <a:rPr lang="en-US" smtClean="0"/>
              <a:t>‹#›</a:t>
            </a:fld>
            <a:endParaRPr lang="en-US"/>
          </a:p>
        </p:txBody>
      </p:sp>
    </p:spTree>
    <p:extLst>
      <p:ext uri="{BB962C8B-B14F-4D97-AF65-F5344CB8AC3E}">
        <p14:creationId xmlns:p14="http://schemas.microsoft.com/office/powerpoint/2010/main" val="3506607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A25B1-9A37-24E0-8BAC-A045EA76380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914F507-9BB3-7F5F-E332-0CD12595D18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16879E0-68C3-B828-1C5B-AD3F9999D05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BDCC7D7-8F37-5885-0201-262E08AD1056}"/>
              </a:ext>
            </a:extLst>
          </p:cNvPr>
          <p:cNvSpPr>
            <a:spLocks noGrp="1"/>
          </p:cNvSpPr>
          <p:nvPr>
            <p:ph type="dt" sz="half" idx="10"/>
          </p:nvPr>
        </p:nvSpPr>
        <p:spPr/>
        <p:txBody>
          <a:bodyPr/>
          <a:lstStyle/>
          <a:p>
            <a:fld id="{79A3F91E-CDE0-F047-B2A5-DA2A957B3652}" type="datetimeFigureOut">
              <a:rPr lang="en-US" smtClean="0"/>
              <a:t>5/31/23</a:t>
            </a:fld>
            <a:endParaRPr lang="en-US"/>
          </a:p>
        </p:txBody>
      </p:sp>
      <p:sp>
        <p:nvSpPr>
          <p:cNvPr id="6" name="Footer Placeholder 5">
            <a:extLst>
              <a:ext uri="{FF2B5EF4-FFF2-40B4-BE49-F238E27FC236}">
                <a16:creationId xmlns:a16="http://schemas.microsoft.com/office/drawing/2014/main" id="{FF9C265A-20CA-58B6-2B34-AA753B535D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A229CB-5FDF-2CCC-43BE-19A2CD558367}"/>
              </a:ext>
            </a:extLst>
          </p:cNvPr>
          <p:cNvSpPr>
            <a:spLocks noGrp="1"/>
          </p:cNvSpPr>
          <p:nvPr>
            <p:ph type="sldNum" sz="quarter" idx="12"/>
          </p:nvPr>
        </p:nvSpPr>
        <p:spPr/>
        <p:txBody>
          <a:bodyPr/>
          <a:lstStyle/>
          <a:p>
            <a:fld id="{608DBE78-55EB-A54E-8CDC-2BBF879090A3}" type="slidenum">
              <a:rPr lang="en-US" smtClean="0"/>
              <a:t>‹#›</a:t>
            </a:fld>
            <a:endParaRPr lang="en-US"/>
          </a:p>
        </p:txBody>
      </p:sp>
    </p:spTree>
    <p:extLst>
      <p:ext uri="{BB962C8B-B14F-4D97-AF65-F5344CB8AC3E}">
        <p14:creationId xmlns:p14="http://schemas.microsoft.com/office/powerpoint/2010/main" val="336204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3509-688B-50EA-AF91-FABFCD85780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D28B01F-9E4C-AAAF-F716-A24F8C2056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321D340-84DD-E151-121F-1C75CD03AA4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8942ED0-56A5-C1C1-B9FA-8F5CC59AE4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50ED0E5-7436-45DD-7645-4F6D2135191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C529B44-9604-5261-CC20-0581568A3912}"/>
              </a:ext>
            </a:extLst>
          </p:cNvPr>
          <p:cNvSpPr>
            <a:spLocks noGrp="1"/>
          </p:cNvSpPr>
          <p:nvPr>
            <p:ph type="dt" sz="half" idx="10"/>
          </p:nvPr>
        </p:nvSpPr>
        <p:spPr/>
        <p:txBody>
          <a:bodyPr/>
          <a:lstStyle/>
          <a:p>
            <a:fld id="{79A3F91E-CDE0-F047-B2A5-DA2A957B3652}" type="datetimeFigureOut">
              <a:rPr lang="en-US" smtClean="0"/>
              <a:t>5/31/23</a:t>
            </a:fld>
            <a:endParaRPr lang="en-US"/>
          </a:p>
        </p:txBody>
      </p:sp>
      <p:sp>
        <p:nvSpPr>
          <p:cNvPr id="8" name="Footer Placeholder 7">
            <a:extLst>
              <a:ext uri="{FF2B5EF4-FFF2-40B4-BE49-F238E27FC236}">
                <a16:creationId xmlns:a16="http://schemas.microsoft.com/office/drawing/2014/main" id="{4DC1B2CE-5DE4-7F24-8892-1964B36D0B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FEB4C5-565F-4279-8208-3E5BD3265BE1}"/>
              </a:ext>
            </a:extLst>
          </p:cNvPr>
          <p:cNvSpPr>
            <a:spLocks noGrp="1"/>
          </p:cNvSpPr>
          <p:nvPr>
            <p:ph type="sldNum" sz="quarter" idx="12"/>
          </p:nvPr>
        </p:nvSpPr>
        <p:spPr/>
        <p:txBody>
          <a:bodyPr/>
          <a:lstStyle/>
          <a:p>
            <a:fld id="{608DBE78-55EB-A54E-8CDC-2BBF879090A3}" type="slidenum">
              <a:rPr lang="en-US" smtClean="0"/>
              <a:t>‹#›</a:t>
            </a:fld>
            <a:endParaRPr lang="en-US"/>
          </a:p>
        </p:txBody>
      </p:sp>
    </p:spTree>
    <p:extLst>
      <p:ext uri="{BB962C8B-B14F-4D97-AF65-F5344CB8AC3E}">
        <p14:creationId xmlns:p14="http://schemas.microsoft.com/office/powerpoint/2010/main" val="338258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BC21-40CE-2294-2A74-2FD578EAD53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B3415A4-2D79-0000-229F-1357F048C884}"/>
              </a:ext>
            </a:extLst>
          </p:cNvPr>
          <p:cNvSpPr>
            <a:spLocks noGrp="1"/>
          </p:cNvSpPr>
          <p:nvPr>
            <p:ph type="dt" sz="half" idx="10"/>
          </p:nvPr>
        </p:nvSpPr>
        <p:spPr/>
        <p:txBody>
          <a:bodyPr/>
          <a:lstStyle/>
          <a:p>
            <a:fld id="{79A3F91E-CDE0-F047-B2A5-DA2A957B3652}" type="datetimeFigureOut">
              <a:rPr lang="en-US" smtClean="0"/>
              <a:t>5/31/23</a:t>
            </a:fld>
            <a:endParaRPr lang="en-US"/>
          </a:p>
        </p:txBody>
      </p:sp>
      <p:sp>
        <p:nvSpPr>
          <p:cNvPr id="4" name="Footer Placeholder 3">
            <a:extLst>
              <a:ext uri="{FF2B5EF4-FFF2-40B4-BE49-F238E27FC236}">
                <a16:creationId xmlns:a16="http://schemas.microsoft.com/office/drawing/2014/main" id="{B0171B5D-FBA9-4CE4-2B47-EC1B3BE532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7ED977-8A54-E3F4-449A-82B35716846D}"/>
              </a:ext>
            </a:extLst>
          </p:cNvPr>
          <p:cNvSpPr>
            <a:spLocks noGrp="1"/>
          </p:cNvSpPr>
          <p:nvPr>
            <p:ph type="sldNum" sz="quarter" idx="12"/>
          </p:nvPr>
        </p:nvSpPr>
        <p:spPr/>
        <p:txBody>
          <a:bodyPr/>
          <a:lstStyle/>
          <a:p>
            <a:fld id="{608DBE78-55EB-A54E-8CDC-2BBF879090A3}" type="slidenum">
              <a:rPr lang="en-US" smtClean="0"/>
              <a:t>‹#›</a:t>
            </a:fld>
            <a:endParaRPr lang="en-US"/>
          </a:p>
        </p:txBody>
      </p:sp>
    </p:spTree>
    <p:extLst>
      <p:ext uri="{BB962C8B-B14F-4D97-AF65-F5344CB8AC3E}">
        <p14:creationId xmlns:p14="http://schemas.microsoft.com/office/powerpoint/2010/main" val="711668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C15556-6441-936E-F9AF-F6EC7666417D}"/>
              </a:ext>
            </a:extLst>
          </p:cNvPr>
          <p:cNvSpPr>
            <a:spLocks noGrp="1"/>
          </p:cNvSpPr>
          <p:nvPr>
            <p:ph type="dt" sz="half" idx="10"/>
          </p:nvPr>
        </p:nvSpPr>
        <p:spPr/>
        <p:txBody>
          <a:bodyPr/>
          <a:lstStyle/>
          <a:p>
            <a:fld id="{79A3F91E-CDE0-F047-B2A5-DA2A957B3652}" type="datetimeFigureOut">
              <a:rPr lang="en-US" smtClean="0"/>
              <a:t>5/31/23</a:t>
            </a:fld>
            <a:endParaRPr lang="en-US"/>
          </a:p>
        </p:txBody>
      </p:sp>
      <p:sp>
        <p:nvSpPr>
          <p:cNvPr id="3" name="Footer Placeholder 2">
            <a:extLst>
              <a:ext uri="{FF2B5EF4-FFF2-40B4-BE49-F238E27FC236}">
                <a16:creationId xmlns:a16="http://schemas.microsoft.com/office/drawing/2014/main" id="{9973436C-EA36-ABA8-AC27-3C0C9D5A5D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57667A-AFD9-3F1A-ACF9-754F60DF43DD}"/>
              </a:ext>
            </a:extLst>
          </p:cNvPr>
          <p:cNvSpPr>
            <a:spLocks noGrp="1"/>
          </p:cNvSpPr>
          <p:nvPr>
            <p:ph type="sldNum" sz="quarter" idx="12"/>
          </p:nvPr>
        </p:nvSpPr>
        <p:spPr/>
        <p:txBody>
          <a:bodyPr/>
          <a:lstStyle/>
          <a:p>
            <a:fld id="{608DBE78-55EB-A54E-8CDC-2BBF879090A3}" type="slidenum">
              <a:rPr lang="en-US" smtClean="0"/>
              <a:t>‹#›</a:t>
            </a:fld>
            <a:endParaRPr lang="en-US"/>
          </a:p>
        </p:txBody>
      </p:sp>
    </p:spTree>
    <p:extLst>
      <p:ext uri="{BB962C8B-B14F-4D97-AF65-F5344CB8AC3E}">
        <p14:creationId xmlns:p14="http://schemas.microsoft.com/office/powerpoint/2010/main" val="700162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4FE26-1A58-7142-8D11-BB3209F2BC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55A14A1-8B19-79D9-A785-BEE82E7909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816EBAB-A6B9-70F1-40C5-4E0B2527E6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A704CDA-6949-A167-F0FC-757D586230B7}"/>
              </a:ext>
            </a:extLst>
          </p:cNvPr>
          <p:cNvSpPr>
            <a:spLocks noGrp="1"/>
          </p:cNvSpPr>
          <p:nvPr>
            <p:ph type="dt" sz="half" idx="10"/>
          </p:nvPr>
        </p:nvSpPr>
        <p:spPr/>
        <p:txBody>
          <a:bodyPr/>
          <a:lstStyle/>
          <a:p>
            <a:fld id="{79A3F91E-CDE0-F047-B2A5-DA2A957B3652}" type="datetimeFigureOut">
              <a:rPr lang="en-US" smtClean="0"/>
              <a:t>5/31/23</a:t>
            </a:fld>
            <a:endParaRPr lang="en-US"/>
          </a:p>
        </p:txBody>
      </p:sp>
      <p:sp>
        <p:nvSpPr>
          <p:cNvPr id="6" name="Footer Placeholder 5">
            <a:extLst>
              <a:ext uri="{FF2B5EF4-FFF2-40B4-BE49-F238E27FC236}">
                <a16:creationId xmlns:a16="http://schemas.microsoft.com/office/drawing/2014/main" id="{A766E4D0-37F7-7AAE-3D48-D78C94AE2E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30D5A-56EA-49D9-685E-2D706B25D316}"/>
              </a:ext>
            </a:extLst>
          </p:cNvPr>
          <p:cNvSpPr>
            <a:spLocks noGrp="1"/>
          </p:cNvSpPr>
          <p:nvPr>
            <p:ph type="sldNum" sz="quarter" idx="12"/>
          </p:nvPr>
        </p:nvSpPr>
        <p:spPr/>
        <p:txBody>
          <a:bodyPr/>
          <a:lstStyle/>
          <a:p>
            <a:fld id="{608DBE78-55EB-A54E-8CDC-2BBF879090A3}" type="slidenum">
              <a:rPr lang="en-US" smtClean="0"/>
              <a:t>‹#›</a:t>
            </a:fld>
            <a:endParaRPr lang="en-US"/>
          </a:p>
        </p:txBody>
      </p:sp>
    </p:spTree>
    <p:extLst>
      <p:ext uri="{BB962C8B-B14F-4D97-AF65-F5344CB8AC3E}">
        <p14:creationId xmlns:p14="http://schemas.microsoft.com/office/powerpoint/2010/main" val="387733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4A4F-B90D-B9C7-5B30-A78517F6067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268C79E-4CFB-1E09-C189-8C1FCED96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DE63FE-D303-E72C-258C-69406C0FED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2A815B7-FB03-9FDA-E2C4-87A1E913D9C8}"/>
              </a:ext>
            </a:extLst>
          </p:cNvPr>
          <p:cNvSpPr>
            <a:spLocks noGrp="1"/>
          </p:cNvSpPr>
          <p:nvPr>
            <p:ph type="dt" sz="half" idx="10"/>
          </p:nvPr>
        </p:nvSpPr>
        <p:spPr/>
        <p:txBody>
          <a:bodyPr/>
          <a:lstStyle/>
          <a:p>
            <a:fld id="{79A3F91E-CDE0-F047-B2A5-DA2A957B3652}" type="datetimeFigureOut">
              <a:rPr lang="en-US" smtClean="0"/>
              <a:t>5/31/23</a:t>
            </a:fld>
            <a:endParaRPr lang="en-US"/>
          </a:p>
        </p:txBody>
      </p:sp>
      <p:sp>
        <p:nvSpPr>
          <p:cNvPr id="6" name="Footer Placeholder 5">
            <a:extLst>
              <a:ext uri="{FF2B5EF4-FFF2-40B4-BE49-F238E27FC236}">
                <a16:creationId xmlns:a16="http://schemas.microsoft.com/office/drawing/2014/main" id="{1B1821A0-DFC4-6C05-A5F6-AF0831EC68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BA044F-2347-142D-9549-F799A0EA2ADB}"/>
              </a:ext>
            </a:extLst>
          </p:cNvPr>
          <p:cNvSpPr>
            <a:spLocks noGrp="1"/>
          </p:cNvSpPr>
          <p:nvPr>
            <p:ph type="sldNum" sz="quarter" idx="12"/>
          </p:nvPr>
        </p:nvSpPr>
        <p:spPr/>
        <p:txBody>
          <a:bodyPr/>
          <a:lstStyle/>
          <a:p>
            <a:fld id="{608DBE78-55EB-A54E-8CDC-2BBF879090A3}" type="slidenum">
              <a:rPr lang="en-US" smtClean="0"/>
              <a:t>‹#›</a:t>
            </a:fld>
            <a:endParaRPr lang="en-US"/>
          </a:p>
        </p:txBody>
      </p:sp>
    </p:spTree>
    <p:extLst>
      <p:ext uri="{BB962C8B-B14F-4D97-AF65-F5344CB8AC3E}">
        <p14:creationId xmlns:p14="http://schemas.microsoft.com/office/powerpoint/2010/main" val="2490433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36A0B2-893F-6915-8EEB-1819A78E7B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FA804C5-EDBC-49AD-B06D-5CDFD7E822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B323940-AEBB-6C50-9B39-C0E2B1663E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A3F91E-CDE0-F047-B2A5-DA2A957B3652}" type="datetimeFigureOut">
              <a:rPr lang="en-US" smtClean="0"/>
              <a:t>5/31/23</a:t>
            </a:fld>
            <a:endParaRPr lang="en-US"/>
          </a:p>
        </p:txBody>
      </p:sp>
      <p:sp>
        <p:nvSpPr>
          <p:cNvPr id="5" name="Footer Placeholder 4">
            <a:extLst>
              <a:ext uri="{FF2B5EF4-FFF2-40B4-BE49-F238E27FC236}">
                <a16:creationId xmlns:a16="http://schemas.microsoft.com/office/drawing/2014/main" id="{5E6B3321-BAD9-9344-6D45-B5763277AC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BEE72C-C32D-AE4A-00DA-2ADD47074C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8DBE78-55EB-A54E-8CDC-2BBF879090A3}" type="slidenum">
              <a:rPr lang="en-US" smtClean="0"/>
              <a:t>‹#›</a:t>
            </a:fld>
            <a:endParaRPr lang="en-US"/>
          </a:p>
        </p:txBody>
      </p:sp>
    </p:spTree>
    <p:extLst>
      <p:ext uri="{BB962C8B-B14F-4D97-AF65-F5344CB8AC3E}">
        <p14:creationId xmlns:p14="http://schemas.microsoft.com/office/powerpoint/2010/main" val="1349042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4985B-86BF-29FB-52C2-66F9AB9E913C}"/>
              </a:ext>
            </a:extLst>
          </p:cNvPr>
          <p:cNvSpPr>
            <a:spLocks noGrp="1"/>
          </p:cNvSpPr>
          <p:nvPr>
            <p:ph type="ctrTitle"/>
          </p:nvPr>
        </p:nvSpPr>
        <p:spPr/>
        <p:txBody>
          <a:bodyPr>
            <a:normAutofit/>
          </a:bodyPr>
          <a:lstStyle/>
          <a:p>
            <a:r>
              <a:rPr lang="en-US" dirty="0"/>
              <a:t>Deep dive in</a:t>
            </a:r>
            <a:br>
              <a:rPr lang="en-US" dirty="0"/>
            </a:br>
            <a:r>
              <a:rPr lang="en-US" dirty="0"/>
              <a:t>Logistic Regression</a:t>
            </a:r>
          </a:p>
        </p:txBody>
      </p:sp>
      <p:sp>
        <p:nvSpPr>
          <p:cNvPr id="3" name="Subtitle 2">
            <a:extLst>
              <a:ext uri="{FF2B5EF4-FFF2-40B4-BE49-F238E27FC236}">
                <a16:creationId xmlns:a16="http://schemas.microsoft.com/office/drawing/2014/main" id="{5E60652F-5EB9-5107-DB2D-4CF3D256C90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85073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E2AAB-2143-0A7E-5C6A-EE579D5B5F96}"/>
              </a:ext>
            </a:extLst>
          </p:cNvPr>
          <p:cNvSpPr>
            <a:spLocks noGrp="1"/>
          </p:cNvSpPr>
          <p:nvPr>
            <p:ph type="title"/>
          </p:nvPr>
        </p:nvSpPr>
        <p:spPr/>
        <p:txBody>
          <a:bodyPr/>
          <a:lstStyle/>
          <a:p>
            <a:r>
              <a:rPr lang="en-US" dirty="0"/>
              <a:t>Lambda:</a:t>
            </a:r>
          </a:p>
        </p:txBody>
      </p:sp>
      <p:sp>
        <p:nvSpPr>
          <p:cNvPr id="3" name="Content Placeholder 2">
            <a:extLst>
              <a:ext uri="{FF2B5EF4-FFF2-40B4-BE49-F238E27FC236}">
                <a16:creationId xmlns:a16="http://schemas.microsoft.com/office/drawing/2014/main" id="{EA506CFB-111E-A0B2-683E-1937D5C98060}"/>
              </a:ext>
            </a:extLst>
          </p:cNvPr>
          <p:cNvSpPr>
            <a:spLocks noGrp="1"/>
          </p:cNvSpPr>
          <p:nvPr>
            <p:ph idx="1"/>
          </p:nvPr>
        </p:nvSpPr>
        <p:spPr>
          <a:xfrm>
            <a:off x="838200" y="1813750"/>
            <a:ext cx="10515600" cy="4351338"/>
          </a:xfrm>
        </p:spPr>
        <p:txBody>
          <a:bodyPr>
            <a:normAutofit/>
          </a:bodyPr>
          <a:lstStyle/>
          <a:p>
            <a:pPr algn="l"/>
            <a:r>
              <a:rPr lang="en-IN" b="0" i="0" u="none" strike="noStrike" dirty="0">
                <a:solidFill>
                  <a:srgbClr val="000000"/>
                </a:solidFill>
                <a:effectLst/>
                <a:latin typeface="Inter"/>
              </a:rPr>
              <a:t>Lambda (</a:t>
            </a:r>
            <a:r>
              <a:rPr lang="el-GR" b="0" i="0" u="none" strike="noStrike" dirty="0">
                <a:solidFill>
                  <a:srgbClr val="000000"/>
                </a:solidFill>
                <a:effectLst/>
                <a:latin typeface="Inter"/>
              </a:rPr>
              <a:t>λ) </a:t>
            </a:r>
            <a:r>
              <a:rPr lang="en-IN" b="0" i="0" u="none" strike="noStrike" dirty="0">
                <a:solidFill>
                  <a:srgbClr val="000000"/>
                </a:solidFill>
                <a:effectLst/>
                <a:latin typeface="Inter"/>
              </a:rPr>
              <a:t>controls the trade-off between allowing the model to increase it's complexity as much as it wants with trying to keep it simple. </a:t>
            </a:r>
          </a:p>
          <a:p>
            <a:pPr algn="l"/>
            <a:r>
              <a:rPr lang="en-IN" b="0" i="0" u="none" strike="noStrike" dirty="0">
                <a:solidFill>
                  <a:srgbClr val="000000"/>
                </a:solidFill>
                <a:effectLst/>
                <a:latin typeface="Inter"/>
              </a:rPr>
              <a:t>If </a:t>
            </a:r>
            <a:r>
              <a:rPr lang="el-GR" b="0" i="0" u="none" strike="noStrike" dirty="0">
                <a:solidFill>
                  <a:srgbClr val="000000"/>
                </a:solidFill>
                <a:effectLst/>
                <a:latin typeface="Inter"/>
              </a:rPr>
              <a:t>λ </a:t>
            </a:r>
            <a:r>
              <a:rPr lang="en-IN" b="0" i="0" u="none" strike="noStrike" dirty="0">
                <a:solidFill>
                  <a:srgbClr val="000000"/>
                </a:solidFill>
                <a:effectLst/>
                <a:latin typeface="Inter"/>
              </a:rPr>
              <a:t>is very low or 0, the model will have enough power to increase it's complexity (overfit) by assigning big values to the weights for each parameter. </a:t>
            </a:r>
          </a:p>
          <a:p>
            <a:pPr algn="l"/>
            <a:r>
              <a:rPr lang="en-IN" b="0" i="0" u="none" strike="noStrike" dirty="0">
                <a:solidFill>
                  <a:srgbClr val="000000"/>
                </a:solidFill>
                <a:effectLst/>
                <a:latin typeface="Inter"/>
              </a:rPr>
              <a:t>If, on the other hand, we increase the value of </a:t>
            </a:r>
            <a:r>
              <a:rPr lang="el-GR" b="0" i="0" u="none" strike="noStrike" dirty="0">
                <a:solidFill>
                  <a:srgbClr val="000000"/>
                </a:solidFill>
                <a:effectLst/>
                <a:latin typeface="Inter"/>
              </a:rPr>
              <a:t>λ, </a:t>
            </a:r>
            <a:r>
              <a:rPr lang="en-IN" b="0" i="0" u="none" strike="noStrike" dirty="0">
                <a:solidFill>
                  <a:srgbClr val="000000"/>
                </a:solidFill>
                <a:effectLst/>
                <a:latin typeface="Inter"/>
              </a:rPr>
              <a:t>the model will tend to underfit, as the model will become too simple.</a:t>
            </a:r>
          </a:p>
          <a:p>
            <a:r>
              <a:rPr lang="en-IN" b="0" i="0" u="none" strike="noStrike" dirty="0">
                <a:solidFill>
                  <a:srgbClr val="000000"/>
                </a:solidFill>
                <a:effectLst/>
                <a:latin typeface="Inter"/>
              </a:rPr>
              <a:t>Remember that we use parameter C as our regularization parameter. Parameter C = 1/</a:t>
            </a:r>
            <a:r>
              <a:rPr lang="el-GR" b="0" i="0" u="none" strike="noStrike" dirty="0">
                <a:solidFill>
                  <a:srgbClr val="000000"/>
                </a:solidFill>
                <a:effectLst/>
                <a:latin typeface="Inter"/>
              </a:rPr>
              <a:t>λ.</a:t>
            </a:r>
          </a:p>
        </p:txBody>
      </p:sp>
    </p:spTree>
    <p:extLst>
      <p:ext uri="{BB962C8B-B14F-4D97-AF65-F5344CB8AC3E}">
        <p14:creationId xmlns:p14="http://schemas.microsoft.com/office/powerpoint/2010/main" val="2438205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CC3EF-D018-ADE3-8B26-22498E0C0C33}"/>
              </a:ext>
            </a:extLst>
          </p:cNvPr>
          <p:cNvSpPr>
            <a:spLocks noGrp="1"/>
          </p:cNvSpPr>
          <p:nvPr>
            <p:ph type="title"/>
          </p:nvPr>
        </p:nvSpPr>
        <p:spPr/>
        <p:txBody>
          <a:bodyPr/>
          <a:lstStyle/>
          <a:p>
            <a:r>
              <a:rPr lang="en-US" dirty="0"/>
              <a:t>Solver</a:t>
            </a:r>
          </a:p>
        </p:txBody>
      </p:sp>
      <p:pic>
        <p:nvPicPr>
          <p:cNvPr id="4" name="Picture 3">
            <a:extLst>
              <a:ext uri="{FF2B5EF4-FFF2-40B4-BE49-F238E27FC236}">
                <a16:creationId xmlns:a16="http://schemas.microsoft.com/office/drawing/2014/main" id="{F0F0170A-C59E-E863-3363-BA3DB7A3F83A}"/>
              </a:ext>
            </a:extLst>
          </p:cNvPr>
          <p:cNvPicPr>
            <a:picLocks noChangeAspect="1"/>
          </p:cNvPicPr>
          <p:nvPr/>
        </p:nvPicPr>
        <p:blipFill>
          <a:blip r:embed="rId2"/>
          <a:stretch>
            <a:fillRect/>
          </a:stretch>
        </p:blipFill>
        <p:spPr>
          <a:xfrm>
            <a:off x="1414153" y="1690688"/>
            <a:ext cx="7772400" cy="4235858"/>
          </a:xfrm>
          <a:prstGeom prst="rect">
            <a:avLst/>
          </a:prstGeom>
        </p:spPr>
      </p:pic>
    </p:spTree>
    <p:extLst>
      <p:ext uri="{BB962C8B-B14F-4D97-AF65-F5344CB8AC3E}">
        <p14:creationId xmlns:p14="http://schemas.microsoft.com/office/powerpoint/2010/main" val="471642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13C4B7-7C08-4F26-BD0B-044289168733}"/>
              </a:ext>
            </a:extLst>
          </p:cNvPr>
          <p:cNvPicPr>
            <a:picLocks noChangeAspect="1"/>
          </p:cNvPicPr>
          <p:nvPr/>
        </p:nvPicPr>
        <p:blipFill>
          <a:blip r:embed="rId2"/>
          <a:stretch>
            <a:fillRect/>
          </a:stretch>
        </p:blipFill>
        <p:spPr>
          <a:xfrm>
            <a:off x="932156" y="565287"/>
            <a:ext cx="6968554" cy="5541394"/>
          </a:xfrm>
          <a:prstGeom prst="rect">
            <a:avLst/>
          </a:prstGeom>
        </p:spPr>
      </p:pic>
    </p:spTree>
    <p:extLst>
      <p:ext uri="{BB962C8B-B14F-4D97-AF65-F5344CB8AC3E}">
        <p14:creationId xmlns:p14="http://schemas.microsoft.com/office/powerpoint/2010/main" val="163096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F6E31-B56A-4921-9AA3-D368CF51EC73}"/>
              </a:ext>
            </a:extLst>
          </p:cNvPr>
          <p:cNvSpPr>
            <a:spLocks noGrp="1"/>
          </p:cNvSpPr>
          <p:nvPr>
            <p:ph type="title"/>
          </p:nvPr>
        </p:nvSpPr>
        <p:spPr/>
        <p:txBody>
          <a:bodyPr/>
          <a:lstStyle/>
          <a:p>
            <a:r>
              <a:rPr lang="en-US" dirty="0"/>
              <a:t>Regularizations in regression model</a:t>
            </a:r>
          </a:p>
        </p:txBody>
      </p:sp>
      <p:sp>
        <p:nvSpPr>
          <p:cNvPr id="3" name="Content Placeholder 2">
            <a:extLst>
              <a:ext uri="{FF2B5EF4-FFF2-40B4-BE49-F238E27FC236}">
                <a16:creationId xmlns:a16="http://schemas.microsoft.com/office/drawing/2014/main" id="{35DB1D1B-9F63-477D-8416-C42538E7E15C}"/>
              </a:ext>
            </a:extLst>
          </p:cNvPr>
          <p:cNvSpPr>
            <a:spLocks noGrp="1"/>
          </p:cNvSpPr>
          <p:nvPr>
            <p:ph idx="1"/>
          </p:nvPr>
        </p:nvSpPr>
        <p:spPr/>
        <p:txBody>
          <a:bodyPr/>
          <a:lstStyle/>
          <a:p>
            <a:r>
              <a:rPr lang="en-US" dirty="0"/>
              <a:t>When regression model is used , there are chances of underfitting and overfitting in some cases.</a:t>
            </a:r>
          </a:p>
          <a:p>
            <a:endParaRPr lang="en-US" dirty="0"/>
          </a:p>
          <a:p>
            <a:r>
              <a:rPr lang="en-US" dirty="0"/>
              <a:t>Underfitting: lower accuracy in training model and testing model both.</a:t>
            </a:r>
          </a:p>
          <a:p>
            <a:r>
              <a:rPr lang="en-US" dirty="0"/>
              <a:t>Overfitting: higher accuracy in training model and lower accuracy in testing model.</a:t>
            </a:r>
          </a:p>
        </p:txBody>
      </p:sp>
    </p:spTree>
    <p:extLst>
      <p:ext uri="{BB962C8B-B14F-4D97-AF65-F5344CB8AC3E}">
        <p14:creationId xmlns:p14="http://schemas.microsoft.com/office/powerpoint/2010/main" val="735560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AA63B-D090-4360-A99C-EFBB64DC03CF}"/>
              </a:ext>
            </a:extLst>
          </p:cNvPr>
          <p:cNvSpPr>
            <a:spLocks noGrp="1"/>
          </p:cNvSpPr>
          <p:nvPr>
            <p:ph type="title"/>
          </p:nvPr>
        </p:nvSpPr>
        <p:spPr/>
        <p:txBody>
          <a:bodyPr/>
          <a:lstStyle/>
          <a:p>
            <a:r>
              <a:rPr lang="en-US" dirty="0"/>
              <a:t>Bias and Variance</a:t>
            </a:r>
          </a:p>
        </p:txBody>
      </p:sp>
      <p:sp>
        <p:nvSpPr>
          <p:cNvPr id="3" name="Content Placeholder 2">
            <a:extLst>
              <a:ext uri="{FF2B5EF4-FFF2-40B4-BE49-F238E27FC236}">
                <a16:creationId xmlns:a16="http://schemas.microsoft.com/office/drawing/2014/main" id="{F2748F4E-B0CA-4352-9752-0DE579F4AD65}"/>
              </a:ext>
            </a:extLst>
          </p:cNvPr>
          <p:cNvSpPr>
            <a:spLocks noGrp="1"/>
          </p:cNvSpPr>
          <p:nvPr>
            <p:ph idx="1"/>
          </p:nvPr>
        </p:nvSpPr>
        <p:spPr/>
        <p:txBody>
          <a:bodyPr/>
          <a:lstStyle/>
          <a:p>
            <a:r>
              <a:rPr lang="en-US" dirty="0"/>
              <a:t>When the model gives low accuracy during the training phase , the error generated is called ‘Bias’</a:t>
            </a:r>
          </a:p>
          <a:p>
            <a:r>
              <a:rPr lang="en-US" dirty="0"/>
              <a:t>When the model gives low accuracy during the test phase, the error generated is called Variance.</a:t>
            </a:r>
          </a:p>
          <a:p>
            <a:endParaRPr lang="en-US" dirty="0"/>
          </a:p>
          <a:p>
            <a:r>
              <a:rPr lang="en-US" dirty="0"/>
              <a:t>Underfitting: is a situation where there is high bias and high variance</a:t>
            </a:r>
          </a:p>
          <a:p>
            <a:r>
              <a:rPr lang="en-US" dirty="0"/>
              <a:t>Overfitting: is a situation where there is low bias and high variance</a:t>
            </a:r>
          </a:p>
        </p:txBody>
      </p:sp>
    </p:spTree>
    <p:extLst>
      <p:ext uri="{BB962C8B-B14F-4D97-AF65-F5344CB8AC3E}">
        <p14:creationId xmlns:p14="http://schemas.microsoft.com/office/powerpoint/2010/main" val="1735992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6E59-08B5-45ED-B36D-9ACABA6250B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EC7A376-2FC4-418D-AD9A-7932FB125BDE}"/>
              </a:ext>
            </a:extLst>
          </p:cNvPr>
          <p:cNvSpPr>
            <a:spLocks noGrp="1"/>
          </p:cNvSpPr>
          <p:nvPr>
            <p:ph idx="1"/>
          </p:nvPr>
        </p:nvSpPr>
        <p:spPr>
          <a:xfrm>
            <a:off x="838200" y="1813750"/>
            <a:ext cx="10515600" cy="4351338"/>
          </a:xfrm>
        </p:spPr>
        <p:txBody>
          <a:bodyPr/>
          <a:lstStyle/>
          <a:p>
            <a:r>
              <a:rPr lang="en-US" dirty="0"/>
              <a:t>Now in the case of underfitted model we generally say that the model is too simple. If the complexity of the model is increased (more features are added) it will lead to lower bias , but at the same time it will result in higher variance. This is called the scenario of overfitting.</a:t>
            </a:r>
          </a:p>
          <a:p>
            <a:r>
              <a:rPr lang="en-US" dirty="0"/>
              <a:t>Hence it is important to reach at an optimum point where bias and variance both are low, or in simple words the accuracy of both training and testing phase is high.</a:t>
            </a:r>
          </a:p>
          <a:p>
            <a:endParaRPr lang="en-US" dirty="0"/>
          </a:p>
        </p:txBody>
      </p:sp>
    </p:spTree>
    <p:extLst>
      <p:ext uri="{BB962C8B-B14F-4D97-AF65-F5344CB8AC3E}">
        <p14:creationId xmlns:p14="http://schemas.microsoft.com/office/powerpoint/2010/main" val="2228979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15AA9-73D6-4AD1-93F7-4B45AAD07BC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5F528BA-03A5-4CA3-99F5-0170FFB72A8E}"/>
              </a:ext>
            </a:extLst>
          </p:cNvPr>
          <p:cNvSpPr>
            <a:spLocks noGrp="1"/>
          </p:cNvSpPr>
          <p:nvPr>
            <p:ph idx="1"/>
          </p:nvPr>
        </p:nvSpPr>
        <p:spPr>
          <a:xfrm>
            <a:off x="838200" y="1837500"/>
            <a:ext cx="10515600" cy="4351338"/>
          </a:xfrm>
        </p:spPr>
        <p:txBody>
          <a:bodyPr/>
          <a:lstStyle/>
          <a:p>
            <a:r>
              <a:rPr lang="en-US" dirty="0"/>
              <a:t>Regularization is a method that helps us achieve the optimum balance between bias and variance. </a:t>
            </a:r>
          </a:p>
          <a:p>
            <a:r>
              <a:rPr lang="en-US" dirty="0"/>
              <a:t>There </a:t>
            </a:r>
            <a:r>
              <a:rPr lang="en-US"/>
              <a:t>are three </a:t>
            </a:r>
            <a:r>
              <a:rPr lang="en-US" dirty="0"/>
              <a:t>types of regularizations for regression: </a:t>
            </a:r>
          </a:p>
          <a:p>
            <a:r>
              <a:rPr lang="en-US" dirty="0"/>
              <a:t>Ridge Regression</a:t>
            </a:r>
          </a:p>
          <a:p>
            <a:r>
              <a:rPr lang="en-US" dirty="0"/>
              <a:t>Lasso Regression</a:t>
            </a:r>
          </a:p>
          <a:p>
            <a:r>
              <a:rPr lang="en-US" dirty="0" err="1"/>
              <a:t>ElasticNet</a:t>
            </a:r>
            <a:endParaRPr lang="en-US" dirty="0"/>
          </a:p>
        </p:txBody>
      </p:sp>
    </p:spTree>
    <p:extLst>
      <p:ext uri="{BB962C8B-B14F-4D97-AF65-F5344CB8AC3E}">
        <p14:creationId xmlns:p14="http://schemas.microsoft.com/office/powerpoint/2010/main" val="1422544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05DAEF-59F5-4BF1-9F53-EDE8B3163E05}"/>
              </a:ext>
            </a:extLst>
          </p:cNvPr>
          <p:cNvSpPr>
            <a:spLocks noGrp="1"/>
          </p:cNvSpPr>
          <p:nvPr>
            <p:ph idx="1"/>
          </p:nvPr>
        </p:nvSpPr>
        <p:spPr>
          <a:xfrm>
            <a:off x="838200" y="3131573"/>
            <a:ext cx="10515600" cy="3318387"/>
          </a:xfrm>
        </p:spPr>
        <p:txBody>
          <a:bodyPr>
            <a:normAutofit/>
          </a:bodyPr>
          <a:lstStyle/>
          <a:p>
            <a:r>
              <a:rPr lang="el-GR" sz="2200" dirty="0"/>
              <a:t>λ</a:t>
            </a:r>
            <a:r>
              <a:rPr lang="en-US" sz="2200" dirty="0"/>
              <a:t>  is the penalty for overfitting</a:t>
            </a:r>
          </a:p>
          <a:p>
            <a:r>
              <a:rPr lang="en-US" sz="2200" dirty="0"/>
              <a:t>Now suppose if the cost function is 0, due to the penalty term the total value would be large.</a:t>
            </a:r>
          </a:p>
          <a:p>
            <a:r>
              <a:rPr lang="en-US" sz="2200" dirty="0"/>
              <a:t>This penalty effect can be minimized only when the slope is reduced. Hence the slope moves to zero.</a:t>
            </a:r>
          </a:p>
          <a:p>
            <a:r>
              <a:rPr lang="en-US" sz="2200" dirty="0"/>
              <a:t>Remember here the slopes tend to zero, but due to the square part of the formula, it is not exactly equal to 0. It helps to reduce the overfitting to a great extent.</a:t>
            </a:r>
          </a:p>
        </p:txBody>
      </p:sp>
      <p:graphicFrame>
        <p:nvGraphicFramePr>
          <p:cNvPr id="4" name="Object 3">
            <a:extLst>
              <a:ext uri="{FF2B5EF4-FFF2-40B4-BE49-F238E27FC236}">
                <a16:creationId xmlns:a16="http://schemas.microsoft.com/office/drawing/2014/main" id="{DD718FE4-1F5D-4F24-A671-583B6E13EBE0}"/>
              </a:ext>
            </a:extLst>
          </p:cNvPr>
          <p:cNvGraphicFramePr>
            <a:graphicFrameLocks noChangeAspect="1"/>
          </p:cNvGraphicFramePr>
          <p:nvPr>
            <p:extLst>
              <p:ext uri="{D42A27DB-BD31-4B8C-83A1-F6EECF244321}">
                <p14:modId xmlns:p14="http://schemas.microsoft.com/office/powerpoint/2010/main" val="2118988015"/>
              </p:ext>
            </p:extLst>
          </p:nvPr>
        </p:nvGraphicFramePr>
        <p:xfrm>
          <a:off x="1496291" y="1363833"/>
          <a:ext cx="5148177" cy="841529"/>
        </p:xfrm>
        <a:graphic>
          <a:graphicData uri="http://schemas.openxmlformats.org/presentationml/2006/ole">
            <mc:AlternateContent xmlns:mc="http://schemas.openxmlformats.org/markup-compatibility/2006">
              <mc:Choice xmlns:v="urn:schemas-microsoft-com:vml" Requires="v">
                <p:oleObj name="Equation" r:id="rId2" imgW="2641320" imgH="431640" progId="Equation.DSMT4">
                  <p:embed/>
                </p:oleObj>
              </mc:Choice>
              <mc:Fallback>
                <p:oleObj name="Equation" r:id="rId2" imgW="2641320" imgH="431640" progId="Equation.DSMT4">
                  <p:embed/>
                  <p:pic>
                    <p:nvPicPr>
                      <p:cNvPr id="4" name="Object 3">
                        <a:extLst>
                          <a:ext uri="{FF2B5EF4-FFF2-40B4-BE49-F238E27FC236}">
                            <a16:creationId xmlns:a16="http://schemas.microsoft.com/office/drawing/2014/main" id="{DD718FE4-1F5D-4F24-A671-583B6E13EBE0}"/>
                          </a:ext>
                        </a:extLst>
                      </p:cNvPr>
                      <p:cNvPicPr/>
                      <p:nvPr/>
                    </p:nvPicPr>
                    <p:blipFill>
                      <a:blip r:embed="rId3"/>
                      <a:stretch>
                        <a:fillRect/>
                      </a:stretch>
                    </p:blipFill>
                    <p:spPr>
                      <a:xfrm>
                        <a:off x="1496291" y="1363833"/>
                        <a:ext cx="5148177" cy="841529"/>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DB87EEC3-648D-44F9-8355-9C9F5F7F78EE}"/>
              </a:ext>
            </a:extLst>
          </p:cNvPr>
          <p:cNvGraphicFramePr>
            <a:graphicFrameLocks noChangeAspect="1"/>
          </p:cNvGraphicFramePr>
          <p:nvPr>
            <p:extLst>
              <p:ext uri="{D42A27DB-BD31-4B8C-83A1-F6EECF244321}">
                <p14:modId xmlns:p14="http://schemas.microsoft.com/office/powerpoint/2010/main" val="2088067523"/>
              </p:ext>
            </p:extLst>
          </p:nvPr>
        </p:nvGraphicFramePr>
        <p:xfrm>
          <a:off x="1496291" y="2245965"/>
          <a:ext cx="6642680" cy="845005"/>
        </p:xfrm>
        <a:graphic>
          <a:graphicData uri="http://schemas.openxmlformats.org/presentationml/2006/ole">
            <mc:AlternateContent xmlns:mc="http://schemas.openxmlformats.org/markup-compatibility/2006">
              <mc:Choice xmlns:v="urn:schemas-microsoft-com:vml" Requires="v">
                <p:oleObj name="Equation" r:id="rId4" imgW="3593880" imgH="457200" progId="Equation.DSMT4">
                  <p:embed/>
                </p:oleObj>
              </mc:Choice>
              <mc:Fallback>
                <p:oleObj name="Equation" r:id="rId4" imgW="3593880" imgH="457200" progId="Equation.DSMT4">
                  <p:embed/>
                  <p:pic>
                    <p:nvPicPr>
                      <p:cNvPr id="6" name="Object 5">
                        <a:extLst>
                          <a:ext uri="{FF2B5EF4-FFF2-40B4-BE49-F238E27FC236}">
                            <a16:creationId xmlns:a16="http://schemas.microsoft.com/office/drawing/2014/main" id="{DB87EEC3-648D-44F9-8355-9C9F5F7F78EE}"/>
                          </a:ext>
                        </a:extLst>
                      </p:cNvPr>
                      <p:cNvPicPr/>
                      <p:nvPr/>
                    </p:nvPicPr>
                    <p:blipFill>
                      <a:blip r:embed="rId5"/>
                      <a:stretch>
                        <a:fillRect/>
                      </a:stretch>
                    </p:blipFill>
                    <p:spPr>
                      <a:xfrm>
                        <a:off x="1496291" y="2245965"/>
                        <a:ext cx="6642680" cy="845005"/>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04BCCB64-7B8A-4CD1-02E1-CD1B5E494A32}"/>
              </a:ext>
            </a:extLst>
          </p:cNvPr>
          <p:cNvSpPr txBox="1"/>
          <p:nvPr/>
        </p:nvSpPr>
        <p:spPr>
          <a:xfrm>
            <a:off x="1496291" y="581891"/>
            <a:ext cx="3060261" cy="492443"/>
          </a:xfrm>
          <a:prstGeom prst="rect">
            <a:avLst/>
          </a:prstGeom>
          <a:noFill/>
        </p:spPr>
        <p:txBody>
          <a:bodyPr wrap="none" rtlCol="0">
            <a:spAutoFit/>
          </a:bodyPr>
          <a:lstStyle/>
          <a:p>
            <a:r>
              <a:rPr lang="en-US" sz="2600" dirty="0"/>
              <a:t>Ridge Regression (L2)</a:t>
            </a:r>
          </a:p>
        </p:txBody>
      </p:sp>
    </p:spTree>
    <p:extLst>
      <p:ext uri="{BB962C8B-B14F-4D97-AF65-F5344CB8AC3E}">
        <p14:creationId xmlns:p14="http://schemas.microsoft.com/office/powerpoint/2010/main" val="1541243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F563-C479-477D-A4C1-0B98FCC51C9E}"/>
              </a:ext>
            </a:extLst>
          </p:cNvPr>
          <p:cNvSpPr>
            <a:spLocks noGrp="1"/>
          </p:cNvSpPr>
          <p:nvPr>
            <p:ph type="title"/>
          </p:nvPr>
        </p:nvSpPr>
        <p:spPr/>
        <p:txBody>
          <a:bodyPr/>
          <a:lstStyle/>
          <a:p>
            <a:r>
              <a:rPr lang="en-US" dirty="0"/>
              <a:t>Lasso regression (L1)</a:t>
            </a:r>
          </a:p>
        </p:txBody>
      </p:sp>
      <p:sp>
        <p:nvSpPr>
          <p:cNvPr id="3" name="Content Placeholder 2">
            <a:extLst>
              <a:ext uri="{FF2B5EF4-FFF2-40B4-BE49-F238E27FC236}">
                <a16:creationId xmlns:a16="http://schemas.microsoft.com/office/drawing/2014/main" id="{BE2B5C74-F7D3-4046-B0A1-166845DE5E3C}"/>
              </a:ext>
            </a:extLst>
          </p:cNvPr>
          <p:cNvSpPr>
            <a:spLocks noGrp="1"/>
          </p:cNvSpPr>
          <p:nvPr>
            <p:ph idx="1"/>
          </p:nvPr>
        </p:nvSpPr>
        <p:spPr>
          <a:xfrm>
            <a:off x="838200" y="1825625"/>
            <a:ext cx="10515600" cy="715169"/>
          </a:xfrm>
        </p:spPr>
        <p:txBody>
          <a:bodyPr>
            <a:normAutofit fontScale="92500"/>
          </a:bodyPr>
          <a:lstStyle/>
          <a:p>
            <a:r>
              <a:rPr lang="en-US" dirty="0"/>
              <a:t>Lasso regression is exactly same as ridge regression, with one slight change</a:t>
            </a:r>
          </a:p>
          <a:p>
            <a:endParaRPr lang="en-US" dirty="0"/>
          </a:p>
        </p:txBody>
      </p:sp>
      <p:graphicFrame>
        <p:nvGraphicFramePr>
          <p:cNvPr id="6" name="Object 5">
            <a:extLst>
              <a:ext uri="{FF2B5EF4-FFF2-40B4-BE49-F238E27FC236}">
                <a16:creationId xmlns:a16="http://schemas.microsoft.com/office/drawing/2014/main" id="{1BAB20D8-CCF1-4A66-88DC-C1EE99A0A282}"/>
              </a:ext>
            </a:extLst>
          </p:cNvPr>
          <p:cNvGraphicFramePr>
            <a:graphicFrameLocks noChangeAspect="1"/>
          </p:cNvGraphicFramePr>
          <p:nvPr/>
        </p:nvGraphicFramePr>
        <p:xfrm>
          <a:off x="1082675" y="2768600"/>
          <a:ext cx="6710363" cy="887413"/>
        </p:xfrm>
        <a:graphic>
          <a:graphicData uri="http://schemas.openxmlformats.org/presentationml/2006/ole">
            <mc:AlternateContent xmlns:mc="http://schemas.openxmlformats.org/markup-compatibility/2006">
              <mc:Choice xmlns:v="urn:schemas-microsoft-com:vml" Requires="v">
                <p:oleObj name="Equation" r:id="rId2" imgW="3454200" imgH="457200" progId="Equation.DSMT4">
                  <p:embed/>
                </p:oleObj>
              </mc:Choice>
              <mc:Fallback>
                <p:oleObj name="Equation" r:id="rId2" imgW="3454200" imgH="457200" progId="Equation.DSMT4">
                  <p:embed/>
                  <p:pic>
                    <p:nvPicPr>
                      <p:cNvPr id="6" name="Object 5">
                        <a:extLst>
                          <a:ext uri="{FF2B5EF4-FFF2-40B4-BE49-F238E27FC236}">
                            <a16:creationId xmlns:a16="http://schemas.microsoft.com/office/drawing/2014/main" id="{1BAB20D8-CCF1-4A66-88DC-C1EE99A0A282}"/>
                          </a:ext>
                        </a:extLst>
                      </p:cNvPr>
                      <p:cNvPicPr/>
                      <p:nvPr/>
                    </p:nvPicPr>
                    <p:blipFill>
                      <a:blip r:embed="rId3"/>
                      <a:stretch>
                        <a:fillRect/>
                      </a:stretch>
                    </p:blipFill>
                    <p:spPr>
                      <a:xfrm>
                        <a:off x="1082675" y="2768600"/>
                        <a:ext cx="6710363" cy="887413"/>
                      </a:xfrm>
                      <a:prstGeom prst="rect">
                        <a:avLst/>
                      </a:prstGeom>
                    </p:spPr>
                  </p:pic>
                </p:oleObj>
              </mc:Fallback>
            </mc:AlternateContent>
          </a:graphicData>
        </a:graphic>
      </p:graphicFrame>
      <p:sp>
        <p:nvSpPr>
          <p:cNvPr id="7" name="Content Placeholder 2">
            <a:extLst>
              <a:ext uri="{FF2B5EF4-FFF2-40B4-BE49-F238E27FC236}">
                <a16:creationId xmlns:a16="http://schemas.microsoft.com/office/drawing/2014/main" id="{C5FB7BBF-C9B8-44DE-9B87-184CBF4CB967}"/>
              </a:ext>
            </a:extLst>
          </p:cNvPr>
          <p:cNvSpPr txBox="1">
            <a:spLocks/>
          </p:cNvSpPr>
          <p:nvPr/>
        </p:nvSpPr>
        <p:spPr>
          <a:xfrm>
            <a:off x="675968" y="3944451"/>
            <a:ext cx="10515600" cy="198440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method not only helps to resolve the issue of overfitting, but it also helps in reduction of features or in other words (feature selection).</a:t>
            </a:r>
          </a:p>
          <a:p>
            <a:r>
              <a:rPr lang="en-US" dirty="0"/>
              <a:t>Here the functioning of minimizing the cost function is such that here the slope is reduced and it can be equal to zero as well. This exact property of Lasso regression actually helps is feature selection as well.</a:t>
            </a:r>
          </a:p>
        </p:txBody>
      </p:sp>
    </p:spTree>
    <p:extLst>
      <p:ext uri="{BB962C8B-B14F-4D97-AF65-F5344CB8AC3E}">
        <p14:creationId xmlns:p14="http://schemas.microsoft.com/office/powerpoint/2010/main" val="3838169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83485-E8E2-19BE-50D5-9A8AD212A34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40EDF75-17C1-030B-9AA1-4D19EC9A7AC5}"/>
              </a:ext>
            </a:extLst>
          </p:cNvPr>
          <p:cNvSpPr>
            <a:spLocks noGrp="1"/>
          </p:cNvSpPr>
          <p:nvPr>
            <p:ph idx="1"/>
          </p:nvPr>
        </p:nvSpPr>
        <p:spPr>
          <a:xfrm>
            <a:off x="838200" y="1837500"/>
            <a:ext cx="10515600" cy="4351338"/>
          </a:xfrm>
        </p:spPr>
        <p:txBody>
          <a:bodyPr>
            <a:normAutofit/>
          </a:bodyPr>
          <a:lstStyle/>
          <a:p>
            <a:r>
              <a:rPr lang="en-US" dirty="0"/>
              <a:t>Lasso gives the benefit of reducing the features whereas Ridge gives the benefit of reducing the complexity of the model. </a:t>
            </a:r>
          </a:p>
          <a:p>
            <a:r>
              <a:rPr lang="en-US" dirty="0"/>
              <a:t>In order to combine the benefits of both the regularization models we use </a:t>
            </a:r>
            <a:r>
              <a:rPr lang="en-US" dirty="0" err="1"/>
              <a:t>ElasticNet</a:t>
            </a:r>
            <a:r>
              <a:rPr lang="en-US" dirty="0"/>
              <a:t> where both penalty terms are included.</a:t>
            </a:r>
          </a:p>
          <a:p>
            <a:endParaRPr lang="en-US" dirty="0"/>
          </a:p>
          <a:p>
            <a:r>
              <a:rPr lang="en-IN" sz="2200" b="0" i="0" u="none" strike="noStrike" dirty="0" err="1">
                <a:solidFill>
                  <a:srgbClr val="555555"/>
                </a:solidFill>
                <a:effectLst/>
                <a:latin typeface="Helvetica Neue" panose="02000503000000020004" pitchFamily="2" charset="0"/>
              </a:rPr>
              <a:t>elastic_net_penalty</a:t>
            </a:r>
            <a:r>
              <a:rPr lang="en-IN" sz="2200" b="0" i="0" u="none" strike="noStrike" dirty="0">
                <a:solidFill>
                  <a:srgbClr val="555555"/>
                </a:solidFill>
                <a:effectLst/>
                <a:latin typeface="Helvetica Neue" panose="02000503000000020004" pitchFamily="2" charset="0"/>
              </a:rPr>
              <a:t> = (alpha * l1_penalty) + ((1 – alpha) * l2_penalty)</a:t>
            </a:r>
            <a:endParaRPr lang="en-US" sz="2200" dirty="0"/>
          </a:p>
          <a:p>
            <a:endParaRPr lang="en-US" dirty="0"/>
          </a:p>
          <a:p>
            <a:r>
              <a:rPr lang="en-US" dirty="0"/>
              <a:t>It offers the benefits on both the approaches.</a:t>
            </a:r>
          </a:p>
        </p:txBody>
      </p:sp>
    </p:spTree>
    <p:extLst>
      <p:ext uri="{BB962C8B-B14F-4D97-AF65-F5344CB8AC3E}">
        <p14:creationId xmlns:p14="http://schemas.microsoft.com/office/powerpoint/2010/main" val="2663060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4775</TotalTime>
  <Words>599</Words>
  <Application>Microsoft Macintosh PowerPoint</Application>
  <PresentationFormat>Widescreen</PresentationFormat>
  <Paragraphs>40</Paragraphs>
  <Slides>11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8" baseType="lpstr">
      <vt:lpstr>Arial</vt:lpstr>
      <vt:lpstr>Calibri</vt:lpstr>
      <vt:lpstr>Calibri Light</vt:lpstr>
      <vt:lpstr>Helvetica Neue</vt:lpstr>
      <vt:lpstr>Inter</vt:lpstr>
      <vt:lpstr>Office Theme</vt:lpstr>
      <vt:lpstr>Equation</vt:lpstr>
      <vt:lpstr>Deep dive in Logistic Regression</vt:lpstr>
      <vt:lpstr>PowerPoint Presentation</vt:lpstr>
      <vt:lpstr>Regularizations in regression model</vt:lpstr>
      <vt:lpstr>Bias and Variance</vt:lpstr>
      <vt:lpstr>PowerPoint Presentation</vt:lpstr>
      <vt:lpstr>PowerPoint Presentation</vt:lpstr>
      <vt:lpstr>PowerPoint Presentation</vt:lpstr>
      <vt:lpstr>Lasso regression (L1)</vt:lpstr>
      <vt:lpstr>PowerPoint Presentation</vt:lpstr>
      <vt:lpstr>Lambda:</vt:lpstr>
      <vt:lpstr>Solver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dive in Logistic Regression</dc:title>
  <dc:creator>Microsoft Office User</dc:creator>
  <cp:lastModifiedBy>Amrita Panjwani</cp:lastModifiedBy>
  <cp:revision>9</cp:revision>
  <dcterms:created xsi:type="dcterms:W3CDTF">2022-09-12T10:55:44Z</dcterms:created>
  <dcterms:modified xsi:type="dcterms:W3CDTF">2023-05-31T13:34:19Z</dcterms:modified>
</cp:coreProperties>
</file>