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snapToGrid="0">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F6A6-BF02-4944-AD69-16EA484B3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FC90AA-5353-4F53-AEEC-5EE8398F9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D83577-3268-4FDB-98B3-D0727B868BA1}"/>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5" name="Footer Placeholder 4">
            <a:extLst>
              <a:ext uri="{FF2B5EF4-FFF2-40B4-BE49-F238E27FC236}">
                <a16:creationId xmlns:a16="http://schemas.microsoft.com/office/drawing/2014/main" id="{54386181-8496-4877-BF76-8CB4A3890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3D13D-5DC2-4D13-A05D-BA7D6DE64FAB}"/>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252126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BD05-35E4-462A-9250-A581942CCD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13DB10-EDF5-4AB1-B1E0-ECC0C6E803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EDD5E-2EC4-4C19-A0F4-9DE7210C72E4}"/>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5" name="Footer Placeholder 4">
            <a:extLst>
              <a:ext uri="{FF2B5EF4-FFF2-40B4-BE49-F238E27FC236}">
                <a16:creationId xmlns:a16="http://schemas.microsoft.com/office/drawing/2014/main" id="{CBEF20B8-5FF4-4F36-811A-D24485ABD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112E1-6264-4008-A57E-6F91591F46B8}"/>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236437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F9190-4EFF-494E-9F51-FE1037FADB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C3599-D192-46E4-94F0-298E8FA89B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021C2-FA4E-481A-B271-95AA3971FED6}"/>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5" name="Footer Placeholder 4">
            <a:extLst>
              <a:ext uri="{FF2B5EF4-FFF2-40B4-BE49-F238E27FC236}">
                <a16:creationId xmlns:a16="http://schemas.microsoft.com/office/drawing/2014/main" id="{9BF1A099-07B8-471E-88E1-B1BF1ED83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012AD-AB50-4B96-B9FE-56E5CAE9A91C}"/>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346774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070F-DA7D-445C-8078-873C89B68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71140-6691-4CF5-B8B5-C157EB2182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01BD7-BC40-434D-BB24-1FCAFD9C5C26}"/>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5" name="Footer Placeholder 4">
            <a:extLst>
              <a:ext uri="{FF2B5EF4-FFF2-40B4-BE49-F238E27FC236}">
                <a16:creationId xmlns:a16="http://schemas.microsoft.com/office/drawing/2014/main" id="{421C4A0A-EFF0-4935-A0EB-9D77804F0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1F4A7-74D0-4BCD-9F60-B6E24F8649D7}"/>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141903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6791-9E66-44D2-9709-2682EFCBA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C1D1E4-437D-4F18-ABAE-75FB1B76D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1A4D4-09A8-4E98-89BE-870AAD56AC44}"/>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5" name="Footer Placeholder 4">
            <a:extLst>
              <a:ext uri="{FF2B5EF4-FFF2-40B4-BE49-F238E27FC236}">
                <a16:creationId xmlns:a16="http://schemas.microsoft.com/office/drawing/2014/main" id="{FA9FCB00-CEE6-42C2-A893-8DACDA209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8B0BB-B262-494B-9B38-F76011B11D63}"/>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34153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6558-02CD-42B7-A483-543615194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7AC7FD-7D45-49D4-B0C3-07C3F2B56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E70F5-3687-43D5-A22B-1787D66D45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6CC9B3-AE82-44ED-9F76-9AEF1C339C2C}"/>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6" name="Footer Placeholder 5">
            <a:extLst>
              <a:ext uri="{FF2B5EF4-FFF2-40B4-BE49-F238E27FC236}">
                <a16:creationId xmlns:a16="http://schemas.microsoft.com/office/drawing/2014/main" id="{844A4DD0-EE72-4C80-8E58-2330D6197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6FD0-8E51-414F-B464-EE8B300C6DD4}"/>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241434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7E65-865B-4DD4-AF01-13DC5417A5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F339A0-98A0-467F-A77C-E8A7CEB56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AD173D-C81F-4F5D-A96A-2DBCA6D8A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D8A1B9-D699-4C7D-88A6-3E6051DED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BB274E-AA8D-4CB6-870F-5F74A6943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5BD16-431E-4E15-ADDE-ED79439AF0D0}"/>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8" name="Footer Placeholder 7">
            <a:extLst>
              <a:ext uri="{FF2B5EF4-FFF2-40B4-BE49-F238E27FC236}">
                <a16:creationId xmlns:a16="http://schemas.microsoft.com/office/drawing/2014/main" id="{CF1A5642-34A0-480F-A7F8-F95FCFDCC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E911FB-44B5-4444-8645-0B4B01D38898}"/>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221504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549E-1233-4F3A-9F14-D0682CA78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2D2134-4E17-42A0-8D0D-328C105C9162}"/>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4" name="Footer Placeholder 3">
            <a:extLst>
              <a:ext uri="{FF2B5EF4-FFF2-40B4-BE49-F238E27FC236}">
                <a16:creationId xmlns:a16="http://schemas.microsoft.com/office/drawing/2014/main" id="{A7540DB0-CB45-48D9-A0A6-212C83C339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12C85D-7FF3-4568-A204-3115D9FF60BF}"/>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233401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E5B06-D203-454E-8E1D-B65AD879C971}"/>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3" name="Footer Placeholder 2">
            <a:extLst>
              <a:ext uri="{FF2B5EF4-FFF2-40B4-BE49-F238E27FC236}">
                <a16:creationId xmlns:a16="http://schemas.microsoft.com/office/drawing/2014/main" id="{717DBC26-69F1-4491-84C2-41213C1463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2635B7-E0E6-4C91-9B68-F694AE8650F7}"/>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233380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64BB-A92C-4C72-B52C-7B445CCE5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8CB12-064B-440D-A657-ECF8E048C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476ED-FC1C-4D34-8A37-F14D6CF47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1AD56-F7D4-4FFC-BEA7-7ADD472442EB}"/>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6" name="Footer Placeholder 5">
            <a:extLst>
              <a:ext uri="{FF2B5EF4-FFF2-40B4-BE49-F238E27FC236}">
                <a16:creationId xmlns:a16="http://schemas.microsoft.com/office/drawing/2014/main" id="{DEBED746-777B-4C57-A56B-C242E5FE6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E78246-D400-4163-83D6-D338F76DCD5E}"/>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159586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109F-B6B2-475A-90D5-64BEA2E0E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BF5A39-2150-4704-9D00-F4D67B7E6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29C3E-4FAA-4133-8787-F73F3ADF0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C42AE-6BFA-4B37-B0A9-3A2997609040}"/>
              </a:ext>
            </a:extLst>
          </p:cNvPr>
          <p:cNvSpPr>
            <a:spLocks noGrp="1"/>
          </p:cNvSpPr>
          <p:nvPr>
            <p:ph type="dt" sz="half" idx="10"/>
          </p:nvPr>
        </p:nvSpPr>
        <p:spPr/>
        <p:txBody>
          <a:bodyPr/>
          <a:lstStyle/>
          <a:p>
            <a:fld id="{60AAB63D-15D1-4D52-AB67-313ACC731308}" type="datetimeFigureOut">
              <a:rPr lang="en-US" smtClean="0"/>
              <a:t>6/11/23</a:t>
            </a:fld>
            <a:endParaRPr lang="en-US"/>
          </a:p>
        </p:txBody>
      </p:sp>
      <p:sp>
        <p:nvSpPr>
          <p:cNvPr id="6" name="Footer Placeholder 5">
            <a:extLst>
              <a:ext uri="{FF2B5EF4-FFF2-40B4-BE49-F238E27FC236}">
                <a16:creationId xmlns:a16="http://schemas.microsoft.com/office/drawing/2014/main" id="{CC1F019B-760F-4C87-82E0-461998F99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9C293-1FB2-4FFE-A4A0-91CA0861B6D6}"/>
              </a:ext>
            </a:extLst>
          </p:cNvPr>
          <p:cNvSpPr>
            <a:spLocks noGrp="1"/>
          </p:cNvSpPr>
          <p:nvPr>
            <p:ph type="sldNum" sz="quarter" idx="12"/>
          </p:nvPr>
        </p:nvSpPr>
        <p:spPr/>
        <p:txBody>
          <a:bodyPr/>
          <a:lstStyle/>
          <a:p>
            <a:fld id="{EBB7C866-AA8C-4C10-A3A7-1BB4CE94220E}" type="slidenum">
              <a:rPr lang="en-US" smtClean="0"/>
              <a:t>‹#›</a:t>
            </a:fld>
            <a:endParaRPr lang="en-US"/>
          </a:p>
        </p:txBody>
      </p:sp>
    </p:spTree>
    <p:extLst>
      <p:ext uri="{BB962C8B-B14F-4D97-AF65-F5344CB8AC3E}">
        <p14:creationId xmlns:p14="http://schemas.microsoft.com/office/powerpoint/2010/main" val="4630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5CA40-A136-4C6B-8802-DB92BE63D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9E0110-640D-48E4-B64D-4EB3769F5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93614-15A5-44F4-8B0D-8904827FB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AB63D-15D1-4D52-AB67-313ACC731308}" type="datetimeFigureOut">
              <a:rPr lang="en-US" smtClean="0"/>
              <a:t>6/11/23</a:t>
            </a:fld>
            <a:endParaRPr lang="en-US"/>
          </a:p>
        </p:txBody>
      </p:sp>
      <p:sp>
        <p:nvSpPr>
          <p:cNvPr id="5" name="Footer Placeholder 4">
            <a:extLst>
              <a:ext uri="{FF2B5EF4-FFF2-40B4-BE49-F238E27FC236}">
                <a16:creationId xmlns:a16="http://schemas.microsoft.com/office/drawing/2014/main" id="{2442442F-3238-4FA8-8B02-C1D2EF57B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36378F-E499-4152-A27C-F7F2DCB56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7C866-AA8C-4C10-A3A7-1BB4CE94220E}" type="slidenum">
              <a:rPr lang="en-US" smtClean="0"/>
              <a:t>‹#›</a:t>
            </a:fld>
            <a:endParaRPr lang="en-US"/>
          </a:p>
        </p:txBody>
      </p:sp>
    </p:spTree>
    <p:extLst>
      <p:ext uri="{BB962C8B-B14F-4D97-AF65-F5344CB8AC3E}">
        <p14:creationId xmlns:p14="http://schemas.microsoft.com/office/powerpoint/2010/main" val="95646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4509-9D4D-487A-B870-90E29FAF29CC}"/>
              </a:ext>
            </a:extLst>
          </p:cNvPr>
          <p:cNvSpPr>
            <a:spLocks noGrp="1"/>
          </p:cNvSpPr>
          <p:nvPr>
            <p:ph type="ctrTitle"/>
          </p:nvPr>
        </p:nvSpPr>
        <p:spPr/>
        <p:txBody>
          <a:bodyPr>
            <a:normAutofit/>
          </a:bodyPr>
          <a:lstStyle/>
          <a:p>
            <a:r>
              <a:rPr lang="en-US" sz="4000" dirty="0"/>
              <a:t>Machine Learning Models</a:t>
            </a:r>
            <a:br>
              <a:rPr lang="en-US" sz="4000" dirty="0"/>
            </a:br>
            <a:r>
              <a:rPr lang="en-US" sz="4000" dirty="0"/>
              <a:t>Quick Summary</a:t>
            </a:r>
          </a:p>
        </p:txBody>
      </p:sp>
      <p:sp>
        <p:nvSpPr>
          <p:cNvPr id="3" name="Subtitle 2">
            <a:extLst>
              <a:ext uri="{FF2B5EF4-FFF2-40B4-BE49-F238E27FC236}">
                <a16:creationId xmlns:a16="http://schemas.microsoft.com/office/drawing/2014/main" id="{7DCFD52A-B2E4-4959-8618-F544C36DFE20}"/>
              </a:ext>
            </a:extLst>
          </p:cNvPr>
          <p:cNvSpPr>
            <a:spLocks noGrp="1"/>
          </p:cNvSpPr>
          <p:nvPr>
            <p:ph type="subTitle" idx="1"/>
          </p:nvPr>
        </p:nvSpPr>
        <p:spPr/>
        <p:txBody>
          <a:bodyPr/>
          <a:lstStyle/>
          <a:p>
            <a:r>
              <a:rPr lang="en-US" dirty="0"/>
              <a:t>By Amrita Panjwani</a:t>
            </a:r>
          </a:p>
        </p:txBody>
      </p:sp>
    </p:spTree>
    <p:extLst>
      <p:ext uri="{BB962C8B-B14F-4D97-AF65-F5344CB8AC3E}">
        <p14:creationId xmlns:p14="http://schemas.microsoft.com/office/powerpoint/2010/main" val="359737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5AA9-73D6-4AD1-93F7-4B45AAD07B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F528BA-03A5-4CA3-99F5-0170FFB72A8E}"/>
              </a:ext>
            </a:extLst>
          </p:cNvPr>
          <p:cNvSpPr>
            <a:spLocks noGrp="1"/>
          </p:cNvSpPr>
          <p:nvPr>
            <p:ph idx="1"/>
          </p:nvPr>
        </p:nvSpPr>
        <p:spPr/>
        <p:txBody>
          <a:bodyPr/>
          <a:lstStyle/>
          <a:p>
            <a:r>
              <a:rPr lang="en-US" dirty="0"/>
              <a:t>Regularization is a method that helps us achieve the optimum balance between bias and variance. </a:t>
            </a:r>
          </a:p>
          <a:p>
            <a:r>
              <a:rPr lang="en-US" dirty="0"/>
              <a:t>There are two types of regularizations for regression: </a:t>
            </a:r>
          </a:p>
          <a:p>
            <a:r>
              <a:rPr lang="en-US" dirty="0"/>
              <a:t>Ridge Regression</a:t>
            </a:r>
          </a:p>
          <a:p>
            <a:r>
              <a:rPr lang="en-US" dirty="0"/>
              <a:t>Lass Regression</a:t>
            </a:r>
          </a:p>
        </p:txBody>
      </p:sp>
    </p:spTree>
    <p:extLst>
      <p:ext uri="{BB962C8B-B14F-4D97-AF65-F5344CB8AC3E}">
        <p14:creationId xmlns:p14="http://schemas.microsoft.com/office/powerpoint/2010/main" val="142254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5DAEF-59F5-4BF1-9F53-EDE8B3163E05}"/>
              </a:ext>
            </a:extLst>
          </p:cNvPr>
          <p:cNvSpPr>
            <a:spLocks noGrp="1"/>
          </p:cNvSpPr>
          <p:nvPr>
            <p:ph idx="1"/>
          </p:nvPr>
        </p:nvSpPr>
        <p:spPr>
          <a:xfrm>
            <a:off x="838200" y="3131573"/>
            <a:ext cx="10515600" cy="3318387"/>
          </a:xfrm>
        </p:spPr>
        <p:txBody>
          <a:bodyPr>
            <a:normAutofit/>
          </a:bodyPr>
          <a:lstStyle/>
          <a:p>
            <a:r>
              <a:rPr lang="el-GR" sz="2200" dirty="0"/>
              <a:t>λ</a:t>
            </a:r>
            <a:r>
              <a:rPr lang="en-US" sz="2200" dirty="0"/>
              <a:t>  is the penalty for overfitting</a:t>
            </a:r>
          </a:p>
          <a:p>
            <a:r>
              <a:rPr lang="en-US" sz="2200" dirty="0"/>
              <a:t>Now suppose if the cost function is 0, due to the penalty term the total value would be large.</a:t>
            </a:r>
          </a:p>
          <a:p>
            <a:r>
              <a:rPr lang="en-US" sz="2200" dirty="0"/>
              <a:t>This penalty effect can be minimized only when the slope is reduced. Hence the slope moves to zero.</a:t>
            </a:r>
          </a:p>
          <a:p>
            <a:r>
              <a:rPr lang="en-US" sz="2200" dirty="0"/>
              <a:t>Remember here the slopes tend to zero, but due to the square part of the formula, it is not exactly equal to 0. It helps to reduce the overfitting to a great extent.</a:t>
            </a:r>
          </a:p>
        </p:txBody>
      </p:sp>
      <p:graphicFrame>
        <p:nvGraphicFramePr>
          <p:cNvPr id="4" name="Object 3">
            <a:extLst>
              <a:ext uri="{FF2B5EF4-FFF2-40B4-BE49-F238E27FC236}">
                <a16:creationId xmlns:a16="http://schemas.microsoft.com/office/drawing/2014/main" id="{DD718FE4-1F5D-4F24-A671-583B6E13EBE0}"/>
              </a:ext>
            </a:extLst>
          </p:cNvPr>
          <p:cNvGraphicFramePr>
            <a:graphicFrameLocks noChangeAspect="1"/>
          </p:cNvGraphicFramePr>
          <p:nvPr>
            <p:extLst>
              <p:ext uri="{D42A27DB-BD31-4B8C-83A1-F6EECF244321}">
                <p14:modId xmlns:p14="http://schemas.microsoft.com/office/powerpoint/2010/main" val="1149908639"/>
              </p:ext>
            </p:extLst>
          </p:nvPr>
        </p:nvGraphicFramePr>
        <p:xfrm>
          <a:off x="947823" y="323876"/>
          <a:ext cx="6468977" cy="1057429"/>
        </p:xfrm>
        <a:graphic>
          <a:graphicData uri="http://schemas.openxmlformats.org/presentationml/2006/ole">
            <mc:AlternateContent xmlns:mc="http://schemas.openxmlformats.org/markup-compatibility/2006">
              <mc:Choice xmlns:v="urn:schemas-microsoft-com:vml" Requires="v">
                <p:oleObj name="Equation" r:id="rId2" imgW="2641320" imgH="431640" progId="Equation.DSMT4">
                  <p:embed/>
                </p:oleObj>
              </mc:Choice>
              <mc:Fallback>
                <p:oleObj name="Equation" r:id="rId2" imgW="2641320" imgH="431640" progId="Equation.DSMT4">
                  <p:embed/>
                  <p:pic>
                    <p:nvPicPr>
                      <p:cNvPr id="0" name=""/>
                      <p:cNvPicPr/>
                      <p:nvPr/>
                    </p:nvPicPr>
                    <p:blipFill>
                      <a:blip r:embed="rId3"/>
                      <a:stretch>
                        <a:fillRect/>
                      </a:stretch>
                    </p:blipFill>
                    <p:spPr>
                      <a:xfrm>
                        <a:off x="947823" y="323876"/>
                        <a:ext cx="6468977" cy="105742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B87EEC3-648D-44F9-8355-9C9F5F7F78EE}"/>
              </a:ext>
            </a:extLst>
          </p:cNvPr>
          <p:cNvGraphicFramePr>
            <a:graphicFrameLocks noChangeAspect="1"/>
          </p:cNvGraphicFramePr>
          <p:nvPr>
            <p:extLst>
              <p:ext uri="{D42A27DB-BD31-4B8C-83A1-F6EECF244321}">
                <p14:modId xmlns:p14="http://schemas.microsoft.com/office/powerpoint/2010/main" val="4157416092"/>
              </p:ext>
            </p:extLst>
          </p:nvPr>
        </p:nvGraphicFramePr>
        <p:xfrm>
          <a:off x="947823" y="1381304"/>
          <a:ext cx="6642680" cy="845005"/>
        </p:xfrm>
        <a:graphic>
          <a:graphicData uri="http://schemas.openxmlformats.org/presentationml/2006/ole">
            <mc:AlternateContent xmlns:mc="http://schemas.openxmlformats.org/markup-compatibility/2006">
              <mc:Choice xmlns:v="urn:schemas-microsoft-com:vml" Requires="v">
                <p:oleObj name="Equation" r:id="rId4" imgW="3593880" imgH="457200" progId="Equation.DSMT4">
                  <p:embed/>
                </p:oleObj>
              </mc:Choice>
              <mc:Fallback>
                <p:oleObj name="Equation" r:id="rId4" imgW="3593880" imgH="457200" progId="Equation.DSMT4">
                  <p:embed/>
                  <p:pic>
                    <p:nvPicPr>
                      <p:cNvPr id="0" name=""/>
                      <p:cNvPicPr/>
                      <p:nvPr/>
                    </p:nvPicPr>
                    <p:blipFill>
                      <a:blip r:embed="rId5"/>
                      <a:stretch>
                        <a:fillRect/>
                      </a:stretch>
                    </p:blipFill>
                    <p:spPr>
                      <a:xfrm>
                        <a:off x="947823" y="1381304"/>
                        <a:ext cx="6642680" cy="845005"/>
                      </a:xfrm>
                      <a:prstGeom prst="rect">
                        <a:avLst/>
                      </a:prstGeom>
                    </p:spPr>
                  </p:pic>
                </p:oleObj>
              </mc:Fallback>
            </mc:AlternateContent>
          </a:graphicData>
        </a:graphic>
      </p:graphicFrame>
    </p:spTree>
    <p:extLst>
      <p:ext uri="{BB962C8B-B14F-4D97-AF65-F5344CB8AC3E}">
        <p14:creationId xmlns:p14="http://schemas.microsoft.com/office/powerpoint/2010/main" val="15412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F563-C479-477D-A4C1-0B98FCC51C9E}"/>
              </a:ext>
            </a:extLst>
          </p:cNvPr>
          <p:cNvSpPr>
            <a:spLocks noGrp="1"/>
          </p:cNvSpPr>
          <p:nvPr>
            <p:ph type="title"/>
          </p:nvPr>
        </p:nvSpPr>
        <p:spPr/>
        <p:txBody>
          <a:bodyPr/>
          <a:lstStyle/>
          <a:p>
            <a:r>
              <a:rPr lang="en-US" dirty="0"/>
              <a:t>Lasso regression (L1)</a:t>
            </a:r>
          </a:p>
        </p:txBody>
      </p:sp>
      <p:sp>
        <p:nvSpPr>
          <p:cNvPr id="3" name="Content Placeholder 2">
            <a:extLst>
              <a:ext uri="{FF2B5EF4-FFF2-40B4-BE49-F238E27FC236}">
                <a16:creationId xmlns:a16="http://schemas.microsoft.com/office/drawing/2014/main" id="{BE2B5C74-F7D3-4046-B0A1-166845DE5E3C}"/>
              </a:ext>
            </a:extLst>
          </p:cNvPr>
          <p:cNvSpPr>
            <a:spLocks noGrp="1"/>
          </p:cNvSpPr>
          <p:nvPr>
            <p:ph idx="1"/>
          </p:nvPr>
        </p:nvSpPr>
        <p:spPr>
          <a:xfrm>
            <a:off x="838200" y="1825625"/>
            <a:ext cx="10515600" cy="715169"/>
          </a:xfrm>
        </p:spPr>
        <p:txBody>
          <a:bodyPr>
            <a:normAutofit fontScale="92500"/>
          </a:bodyPr>
          <a:lstStyle/>
          <a:p>
            <a:r>
              <a:rPr lang="en-US" dirty="0"/>
              <a:t>Lasso regression is exactly same as ridge regression, with one slight change</a:t>
            </a:r>
          </a:p>
          <a:p>
            <a:endParaRPr lang="en-US" dirty="0"/>
          </a:p>
        </p:txBody>
      </p:sp>
      <p:graphicFrame>
        <p:nvGraphicFramePr>
          <p:cNvPr id="6" name="Object 5">
            <a:extLst>
              <a:ext uri="{FF2B5EF4-FFF2-40B4-BE49-F238E27FC236}">
                <a16:creationId xmlns:a16="http://schemas.microsoft.com/office/drawing/2014/main" id="{1BAB20D8-CCF1-4A66-88DC-C1EE99A0A282}"/>
              </a:ext>
            </a:extLst>
          </p:cNvPr>
          <p:cNvGraphicFramePr>
            <a:graphicFrameLocks noChangeAspect="1"/>
          </p:cNvGraphicFramePr>
          <p:nvPr>
            <p:extLst>
              <p:ext uri="{D42A27DB-BD31-4B8C-83A1-F6EECF244321}">
                <p14:modId xmlns:p14="http://schemas.microsoft.com/office/powerpoint/2010/main" val="2628505680"/>
              </p:ext>
            </p:extLst>
          </p:nvPr>
        </p:nvGraphicFramePr>
        <p:xfrm>
          <a:off x="1082675" y="2768600"/>
          <a:ext cx="6710363" cy="887413"/>
        </p:xfrm>
        <a:graphic>
          <a:graphicData uri="http://schemas.openxmlformats.org/presentationml/2006/ole">
            <mc:AlternateContent xmlns:mc="http://schemas.openxmlformats.org/markup-compatibility/2006">
              <mc:Choice xmlns:v="urn:schemas-microsoft-com:vml" Requires="v">
                <p:oleObj name="Equation" r:id="rId2" imgW="3454200" imgH="457200" progId="Equation.DSMT4">
                  <p:embed/>
                </p:oleObj>
              </mc:Choice>
              <mc:Fallback>
                <p:oleObj name="Equation" r:id="rId2" imgW="3454200" imgH="457200" progId="Equation.DSMT4">
                  <p:embed/>
                  <p:pic>
                    <p:nvPicPr>
                      <p:cNvPr id="0" name=""/>
                      <p:cNvPicPr/>
                      <p:nvPr/>
                    </p:nvPicPr>
                    <p:blipFill>
                      <a:blip r:embed="rId3"/>
                      <a:stretch>
                        <a:fillRect/>
                      </a:stretch>
                    </p:blipFill>
                    <p:spPr>
                      <a:xfrm>
                        <a:off x="1082675" y="2768600"/>
                        <a:ext cx="6710363" cy="887413"/>
                      </a:xfrm>
                      <a:prstGeom prst="rect">
                        <a:avLst/>
                      </a:prstGeom>
                    </p:spPr>
                  </p:pic>
                </p:oleObj>
              </mc:Fallback>
            </mc:AlternateContent>
          </a:graphicData>
        </a:graphic>
      </p:graphicFrame>
      <p:sp>
        <p:nvSpPr>
          <p:cNvPr id="7" name="Content Placeholder 2">
            <a:extLst>
              <a:ext uri="{FF2B5EF4-FFF2-40B4-BE49-F238E27FC236}">
                <a16:creationId xmlns:a16="http://schemas.microsoft.com/office/drawing/2014/main" id="{C5FB7BBF-C9B8-44DE-9B87-184CBF4CB967}"/>
              </a:ext>
            </a:extLst>
          </p:cNvPr>
          <p:cNvSpPr txBox="1">
            <a:spLocks/>
          </p:cNvSpPr>
          <p:nvPr/>
        </p:nvSpPr>
        <p:spPr>
          <a:xfrm>
            <a:off x="675968" y="3944451"/>
            <a:ext cx="10515600" cy="198440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method not only helps to resolve the issue of overfitting, but it also helps in reduction of features or in other words (feature selection).</a:t>
            </a:r>
          </a:p>
          <a:p>
            <a:r>
              <a:rPr lang="en-US" dirty="0"/>
              <a:t>Here the functioning of minimizing the cost function is such that here the slope is reduced and it can be equal to zero as well. This exact property of Lasso regression actually helps is feature selection as well.</a:t>
            </a:r>
          </a:p>
        </p:txBody>
      </p:sp>
    </p:spTree>
    <p:extLst>
      <p:ext uri="{BB962C8B-B14F-4D97-AF65-F5344CB8AC3E}">
        <p14:creationId xmlns:p14="http://schemas.microsoft.com/office/powerpoint/2010/main" val="383816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7F35-5D1C-48BD-81C2-30ECA497363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4583968-584E-4F0E-88D4-C148168D54A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E252C58-2D6A-413D-B897-C7241A3C4BBE}"/>
              </a:ext>
            </a:extLst>
          </p:cNvPr>
          <p:cNvPicPr>
            <a:picLocks noChangeAspect="1"/>
          </p:cNvPicPr>
          <p:nvPr/>
        </p:nvPicPr>
        <p:blipFill>
          <a:blip r:embed="rId2"/>
          <a:stretch>
            <a:fillRect/>
          </a:stretch>
        </p:blipFill>
        <p:spPr>
          <a:xfrm>
            <a:off x="1769412" y="1409391"/>
            <a:ext cx="8354301" cy="3920534"/>
          </a:xfrm>
          <a:prstGeom prst="rect">
            <a:avLst/>
          </a:prstGeom>
        </p:spPr>
      </p:pic>
    </p:spTree>
    <p:extLst>
      <p:ext uri="{BB962C8B-B14F-4D97-AF65-F5344CB8AC3E}">
        <p14:creationId xmlns:p14="http://schemas.microsoft.com/office/powerpoint/2010/main" val="220765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9ED3-DD1A-406D-BCBB-BE12B9D042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755F23-1A6C-417B-A2D5-DD5C2058C8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92334F4-A918-472E-AFF2-45500DA1E386}"/>
              </a:ext>
            </a:extLst>
          </p:cNvPr>
          <p:cNvPicPr>
            <a:picLocks noChangeAspect="1"/>
          </p:cNvPicPr>
          <p:nvPr/>
        </p:nvPicPr>
        <p:blipFill>
          <a:blip r:embed="rId2"/>
          <a:stretch>
            <a:fillRect/>
          </a:stretch>
        </p:blipFill>
        <p:spPr>
          <a:xfrm>
            <a:off x="1533328" y="1969781"/>
            <a:ext cx="8767477" cy="3339337"/>
          </a:xfrm>
          <a:prstGeom prst="rect">
            <a:avLst/>
          </a:prstGeom>
        </p:spPr>
      </p:pic>
    </p:spTree>
    <p:extLst>
      <p:ext uri="{BB962C8B-B14F-4D97-AF65-F5344CB8AC3E}">
        <p14:creationId xmlns:p14="http://schemas.microsoft.com/office/powerpoint/2010/main" val="391006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106B0F-FC67-4C74-9C9E-591F718C6CAD}"/>
              </a:ext>
            </a:extLst>
          </p:cNvPr>
          <p:cNvPicPr>
            <a:picLocks noChangeAspect="1"/>
          </p:cNvPicPr>
          <p:nvPr/>
        </p:nvPicPr>
        <p:blipFill>
          <a:blip r:embed="rId2"/>
          <a:stretch>
            <a:fillRect/>
          </a:stretch>
        </p:blipFill>
        <p:spPr>
          <a:xfrm>
            <a:off x="597937" y="257175"/>
            <a:ext cx="8458200" cy="6343650"/>
          </a:xfrm>
          <a:prstGeom prst="rect">
            <a:avLst/>
          </a:prstGeom>
        </p:spPr>
      </p:pic>
    </p:spTree>
    <p:extLst>
      <p:ext uri="{BB962C8B-B14F-4D97-AF65-F5344CB8AC3E}">
        <p14:creationId xmlns:p14="http://schemas.microsoft.com/office/powerpoint/2010/main" val="179715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7B06-B666-47D7-8EE5-4B2BE5564A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8FFE72-4398-4248-AB8E-C3719AF43EB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B564B7-7420-4E6A-BEEC-5CC4947EB782}"/>
              </a:ext>
            </a:extLst>
          </p:cNvPr>
          <p:cNvPicPr>
            <a:picLocks noChangeAspect="1"/>
          </p:cNvPicPr>
          <p:nvPr/>
        </p:nvPicPr>
        <p:blipFill>
          <a:blip r:embed="rId2"/>
          <a:stretch>
            <a:fillRect/>
          </a:stretch>
        </p:blipFill>
        <p:spPr>
          <a:xfrm>
            <a:off x="1216770" y="120650"/>
            <a:ext cx="7705725" cy="6372225"/>
          </a:xfrm>
          <a:prstGeom prst="rect">
            <a:avLst/>
          </a:prstGeom>
        </p:spPr>
      </p:pic>
    </p:spTree>
    <p:extLst>
      <p:ext uri="{BB962C8B-B14F-4D97-AF65-F5344CB8AC3E}">
        <p14:creationId xmlns:p14="http://schemas.microsoft.com/office/powerpoint/2010/main" val="294523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912E-F97A-439A-B491-13090F5D3E6D}"/>
              </a:ext>
            </a:extLst>
          </p:cNvPr>
          <p:cNvSpPr>
            <a:spLocks noGrp="1"/>
          </p:cNvSpPr>
          <p:nvPr>
            <p:ph type="title"/>
          </p:nvPr>
        </p:nvSpPr>
        <p:spPr/>
        <p:txBody>
          <a:bodyPr/>
          <a:lstStyle/>
          <a:p>
            <a:r>
              <a:rPr lang="en-US" dirty="0"/>
              <a:t>Dimension Reduction Technique</a:t>
            </a:r>
          </a:p>
        </p:txBody>
      </p:sp>
      <p:sp>
        <p:nvSpPr>
          <p:cNvPr id="3" name="Content Placeholder 2">
            <a:extLst>
              <a:ext uri="{FF2B5EF4-FFF2-40B4-BE49-F238E27FC236}">
                <a16:creationId xmlns:a16="http://schemas.microsoft.com/office/drawing/2014/main" id="{DA3281DC-906E-44BC-8DA2-A3E5BEC08D00}"/>
              </a:ext>
            </a:extLst>
          </p:cNvPr>
          <p:cNvSpPr>
            <a:spLocks noGrp="1"/>
          </p:cNvSpPr>
          <p:nvPr>
            <p:ph idx="1"/>
          </p:nvPr>
        </p:nvSpPr>
        <p:spPr/>
        <p:txBody>
          <a:bodyPr/>
          <a:lstStyle/>
          <a:p>
            <a:r>
              <a:rPr lang="en-US" dirty="0"/>
              <a:t>Missing value ratio</a:t>
            </a:r>
          </a:p>
          <a:p>
            <a:r>
              <a:rPr lang="en-US" dirty="0"/>
              <a:t>Low variance filter</a:t>
            </a:r>
          </a:p>
          <a:p>
            <a:r>
              <a:rPr lang="en-US" dirty="0"/>
              <a:t>High correlation filter (multicollinearity)</a:t>
            </a:r>
          </a:p>
          <a:p>
            <a:r>
              <a:rPr lang="en-US" dirty="0"/>
              <a:t>Random forest ( limits the </a:t>
            </a:r>
            <a:r>
              <a:rPr lang="en-US" dirty="0" err="1"/>
              <a:t>max_features</a:t>
            </a:r>
            <a:r>
              <a:rPr lang="en-US" dirty="0"/>
              <a:t>)</a:t>
            </a:r>
          </a:p>
          <a:p>
            <a:r>
              <a:rPr lang="en-US" dirty="0"/>
              <a:t>PCA</a:t>
            </a:r>
          </a:p>
        </p:txBody>
      </p:sp>
    </p:spTree>
    <p:extLst>
      <p:ext uri="{BB962C8B-B14F-4D97-AF65-F5344CB8AC3E}">
        <p14:creationId xmlns:p14="http://schemas.microsoft.com/office/powerpoint/2010/main" val="428053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6E31-B56A-4921-9AA3-D368CF51EC73}"/>
              </a:ext>
            </a:extLst>
          </p:cNvPr>
          <p:cNvSpPr>
            <a:spLocks noGrp="1"/>
          </p:cNvSpPr>
          <p:nvPr>
            <p:ph type="title"/>
          </p:nvPr>
        </p:nvSpPr>
        <p:spPr/>
        <p:txBody>
          <a:bodyPr/>
          <a:lstStyle/>
          <a:p>
            <a:r>
              <a:rPr lang="en-US" dirty="0"/>
              <a:t>Regularizations in regression model</a:t>
            </a:r>
          </a:p>
        </p:txBody>
      </p:sp>
      <p:sp>
        <p:nvSpPr>
          <p:cNvPr id="3" name="Content Placeholder 2">
            <a:extLst>
              <a:ext uri="{FF2B5EF4-FFF2-40B4-BE49-F238E27FC236}">
                <a16:creationId xmlns:a16="http://schemas.microsoft.com/office/drawing/2014/main" id="{35DB1D1B-9F63-477D-8416-C42538E7E15C}"/>
              </a:ext>
            </a:extLst>
          </p:cNvPr>
          <p:cNvSpPr>
            <a:spLocks noGrp="1"/>
          </p:cNvSpPr>
          <p:nvPr>
            <p:ph idx="1"/>
          </p:nvPr>
        </p:nvSpPr>
        <p:spPr/>
        <p:txBody>
          <a:bodyPr/>
          <a:lstStyle/>
          <a:p>
            <a:r>
              <a:rPr lang="en-US" dirty="0"/>
              <a:t>When regression model is used , there are chances of underfitting and overfitting in some cases.</a:t>
            </a:r>
          </a:p>
          <a:p>
            <a:endParaRPr lang="en-US" dirty="0"/>
          </a:p>
          <a:p>
            <a:r>
              <a:rPr lang="en-US" dirty="0"/>
              <a:t>Underfitting: lower accuracy in training model and testing model both.</a:t>
            </a:r>
          </a:p>
          <a:p>
            <a:r>
              <a:rPr lang="en-US" dirty="0"/>
              <a:t>Overfitting: higher accuracy in training model and lower accuracy in testing model.</a:t>
            </a:r>
          </a:p>
        </p:txBody>
      </p:sp>
    </p:spTree>
    <p:extLst>
      <p:ext uri="{BB962C8B-B14F-4D97-AF65-F5344CB8AC3E}">
        <p14:creationId xmlns:p14="http://schemas.microsoft.com/office/powerpoint/2010/main" val="73556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A63B-D090-4360-A99C-EFBB64DC03CF}"/>
              </a:ext>
            </a:extLst>
          </p:cNvPr>
          <p:cNvSpPr>
            <a:spLocks noGrp="1"/>
          </p:cNvSpPr>
          <p:nvPr>
            <p:ph type="title"/>
          </p:nvPr>
        </p:nvSpPr>
        <p:spPr/>
        <p:txBody>
          <a:bodyPr/>
          <a:lstStyle/>
          <a:p>
            <a:r>
              <a:rPr lang="en-US" dirty="0"/>
              <a:t>Bias and Variance</a:t>
            </a:r>
          </a:p>
        </p:txBody>
      </p:sp>
      <p:sp>
        <p:nvSpPr>
          <p:cNvPr id="3" name="Content Placeholder 2">
            <a:extLst>
              <a:ext uri="{FF2B5EF4-FFF2-40B4-BE49-F238E27FC236}">
                <a16:creationId xmlns:a16="http://schemas.microsoft.com/office/drawing/2014/main" id="{F2748F4E-B0CA-4352-9752-0DE579F4AD65}"/>
              </a:ext>
            </a:extLst>
          </p:cNvPr>
          <p:cNvSpPr>
            <a:spLocks noGrp="1"/>
          </p:cNvSpPr>
          <p:nvPr>
            <p:ph idx="1"/>
          </p:nvPr>
        </p:nvSpPr>
        <p:spPr/>
        <p:txBody>
          <a:bodyPr/>
          <a:lstStyle/>
          <a:p>
            <a:r>
              <a:rPr lang="en-US" dirty="0"/>
              <a:t>When the model gives low accuracy during the training phase , the error generated is called ‘Bias’</a:t>
            </a:r>
          </a:p>
          <a:p>
            <a:r>
              <a:rPr lang="en-US" dirty="0"/>
              <a:t>When the model gives low accuracy during the test phase, the error generated is called Variance.</a:t>
            </a:r>
          </a:p>
          <a:p>
            <a:endParaRPr lang="en-US" dirty="0"/>
          </a:p>
          <a:p>
            <a:r>
              <a:rPr lang="en-US" dirty="0"/>
              <a:t>Underfitting: is a situation where there is high bias and high variance</a:t>
            </a:r>
          </a:p>
          <a:p>
            <a:r>
              <a:rPr lang="en-US" dirty="0"/>
              <a:t>Overfitting: is a situation where there is low bias and high variance</a:t>
            </a:r>
          </a:p>
        </p:txBody>
      </p:sp>
    </p:spTree>
    <p:extLst>
      <p:ext uri="{BB962C8B-B14F-4D97-AF65-F5344CB8AC3E}">
        <p14:creationId xmlns:p14="http://schemas.microsoft.com/office/powerpoint/2010/main" val="173599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6E59-08B5-45ED-B36D-9ACABA6250B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EC7A376-2FC4-418D-AD9A-7932FB125BDE}"/>
              </a:ext>
            </a:extLst>
          </p:cNvPr>
          <p:cNvSpPr>
            <a:spLocks noGrp="1"/>
          </p:cNvSpPr>
          <p:nvPr>
            <p:ph idx="1"/>
          </p:nvPr>
        </p:nvSpPr>
        <p:spPr/>
        <p:txBody>
          <a:bodyPr/>
          <a:lstStyle/>
          <a:p>
            <a:r>
              <a:rPr lang="en-US" dirty="0"/>
              <a:t>Now in the case of underfitted model we generally say that the model is too simple. If the complexity of the model is increased (more features) are added, it will lead to lower bias , but at the same time it will result in higher variance. This is called the scenario of overfitting.</a:t>
            </a:r>
          </a:p>
          <a:p>
            <a:r>
              <a:rPr lang="en-US" dirty="0"/>
              <a:t>Hence it is important to reach at an optimum point where bias and variance both are low, or in simple words the accuracy of both training and testing phase is high.</a:t>
            </a:r>
          </a:p>
          <a:p>
            <a:endParaRPr lang="en-US" dirty="0"/>
          </a:p>
        </p:txBody>
      </p:sp>
    </p:spTree>
    <p:extLst>
      <p:ext uri="{BB962C8B-B14F-4D97-AF65-F5344CB8AC3E}">
        <p14:creationId xmlns:p14="http://schemas.microsoft.com/office/powerpoint/2010/main" val="2228979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9138</TotalTime>
  <Words>438</Words>
  <Application>Microsoft Macintosh PowerPoint</Application>
  <PresentationFormat>Widescreen</PresentationFormat>
  <Paragraphs>33</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Equation</vt:lpstr>
      <vt:lpstr>Machine Learning Models Quick Summary</vt:lpstr>
      <vt:lpstr>PowerPoint Presentation</vt:lpstr>
      <vt:lpstr>PowerPoint Presentation</vt:lpstr>
      <vt:lpstr>PowerPoint Presentation</vt:lpstr>
      <vt:lpstr>PowerPoint Presentation</vt:lpstr>
      <vt:lpstr>Dimension Reduction Technique</vt:lpstr>
      <vt:lpstr>Regularizations in regression model</vt:lpstr>
      <vt:lpstr>Bias and Variance</vt:lpstr>
      <vt:lpstr>PowerPoint Presentation</vt:lpstr>
      <vt:lpstr>PowerPoint Presentation</vt:lpstr>
      <vt:lpstr>PowerPoint Presentation</vt:lpstr>
      <vt:lpstr>Lasso regression (L1)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Models Quick Summary</dc:title>
  <dc:creator>Amrita</dc:creator>
  <cp:lastModifiedBy>Amrita Panjwani</cp:lastModifiedBy>
  <cp:revision>14</cp:revision>
  <dcterms:created xsi:type="dcterms:W3CDTF">2022-02-07T12:27:46Z</dcterms:created>
  <dcterms:modified xsi:type="dcterms:W3CDTF">2023-06-11T02:25:57Z</dcterms:modified>
</cp:coreProperties>
</file>