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AF2A-3A97-4D0A-9E00-C8D52D83B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EA875-63DB-4A82-B357-25E90F2D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BCC9-85AD-4B09-9837-D59E7589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0B079-8807-4625-943F-42054CD0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7B99-0760-4C8D-9426-88AA54C1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1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BE03-7287-495E-96A6-8AE43CA8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CD4DB-3772-4CFE-8DAE-09AF3EE0A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B665-9636-431D-BBFE-3D9D05E2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6ED70-6C6D-4642-9E55-B8E9D96B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B862-527B-4DCB-9D68-0251BD01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1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898839-9315-4C2F-BB65-716986764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7A36A-5F66-4890-A360-D90544B0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AB29C-1624-43F1-B02E-6F496DF5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B304-5C44-4A0F-9F5B-60B07B83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BB35-FFB6-4EAE-B9B0-A57DBA14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8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33E6-B692-4C13-BE69-81EE8B1A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B63A-9A7B-4329-B6E3-21A9B017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4707-8A25-4F50-9C4F-5287C7E1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F7AB-6308-4A5A-9259-E2EBDB58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72E1-6198-4890-8F18-95785D2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2B41-B6FB-4983-917D-F3EE3D99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102C1-2811-46F1-92F8-2261841F6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ABEE-3A5F-40A2-93BB-2E5EF2E2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1B8D-DC02-45C0-9A68-2F0D6ECF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06B7-03B4-4D05-985E-A6668E73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6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6216-7506-4707-A234-B0C3F85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3091-B8AD-4970-A5D2-21CC86246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A096A-163A-4998-8078-1AB69B9DC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111E4-B0DA-42AE-A32E-D523B332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FA79-24FE-4F8C-B623-044AB058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99F9-3186-450F-A7F5-C286825D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DA9C-E4B1-49C9-8C41-34A675BA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3643E-10E1-48ED-B3A8-3633A40D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29225-15A6-4E33-8EEC-975EB1FE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D372F-1126-46E1-857E-CA1F8E6E7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41650-A703-419F-A95F-BC1C59581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9E890-0F37-4302-A10B-4660F5F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84982-637B-4FD6-A1B8-59CACB86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4E197-A0C7-41B2-B58B-B770FB61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FC65-451A-462B-82DE-ABF0A57E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2E8D6-5246-48BF-89A5-9583B1FA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BC33-3EB8-46E0-8B81-58A957FC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88591C-CAF2-4EC6-9330-96D0C66B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9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7951B-C7C0-4A91-BF0B-3BFAAB3D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99444-AB38-4B74-B99B-E0DA1DC0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F3EA6-CE98-4D74-8290-ECD4DFB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8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77BF-3752-40AB-BC3C-30FD108D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E21F-F35D-4462-A0B6-1944F2F1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EF6F0-62FD-41A1-8121-CB243CF52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80D0-25A3-4581-8254-020BDC8E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005E5-648A-4322-A96E-8E1B44E1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C80AF-7BF8-42E2-AACE-02984C7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28B3-28C1-4FEA-81FF-2D2285E6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4B2C2-39F6-4F7E-A72D-FF4BBDBED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8EBEC-3B4C-45AE-B1F8-933E1D052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71521-B871-4BA2-A164-60312F67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40A86-E7B9-4589-8A68-35C5842B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CC0D9-B277-4B47-91C6-2A91B613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3D5CA-44D7-4DD3-A00A-56832D4E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4D80-1EEE-4DCD-8079-1C8F2337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AF3E-310F-49D1-B095-FC833133E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B439-6930-415E-B188-FAC4CF457601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57ED-2D88-4393-9431-AE6A98A80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C39E-6042-459B-B477-F54D11EB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891C-B207-4EE7-9BBE-FDFC6BCB7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77A8-9C0A-4A83-9FE4-96D0951AE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388" cy="23876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500" dirty="0">
                <a:latin typeface="+mn-lt"/>
                <a:ea typeface="+mn-ea"/>
                <a:cs typeface="+mn-cs"/>
              </a:rPr>
              <a:t>K Nearest Neighbors ML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19BC3-CA4F-4F71-838F-082FBBA0F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Amrita Panjwani</a:t>
            </a:r>
          </a:p>
        </p:txBody>
      </p:sp>
    </p:spTree>
    <p:extLst>
      <p:ext uri="{BB962C8B-B14F-4D97-AF65-F5344CB8AC3E}">
        <p14:creationId xmlns:p14="http://schemas.microsoft.com/office/powerpoint/2010/main" val="1286943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F637-7AAE-4D5B-92F0-1F7A5E0E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training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65CF-33FD-4156-B652-B7E055CFC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KNN does not try to establish its underlying trend and the equation.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KNN simply memorizes this dataset as it is!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when asked to do prediction, it will recall all values and then try to work around the calculations. </a:t>
            </a:r>
          </a:p>
          <a:p>
            <a:pPr marL="0" indent="0">
              <a:buNone/>
            </a:pPr>
            <a:r>
              <a:rPr lang="en-US" dirty="0"/>
              <a:t>Hence it takes more time during prediction stage.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0D541-F507-4AAF-92F7-2A33D6A7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825625"/>
            <a:ext cx="4889241" cy="41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3FFC-AB56-403B-9A60-E195341E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the confusion matrix work for multi class classification?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F197-CEA0-4DFF-9046-416D0189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6350" cy="4351338"/>
          </a:xfrm>
        </p:spPr>
        <p:txBody>
          <a:bodyPr/>
          <a:lstStyle/>
          <a:p>
            <a:r>
              <a:rPr lang="en-US" dirty="0"/>
              <a:t>With respect to class A:</a:t>
            </a:r>
          </a:p>
          <a:p>
            <a:endParaRPr lang="en-US" dirty="0"/>
          </a:p>
          <a:p>
            <a:r>
              <a:rPr lang="en-US" dirty="0"/>
              <a:t>TP : </a:t>
            </a:r>
          </a:p>
          <a:p>
            <a:r>
              <a:rPr lang="en-US" dirty="0"/>
              <a:t>FN:</a:t>
            </a:r>
          </a:p>
          <a:p>
            <a:r>
              <a:rPr lang="en-US" dirty="0"/>
              <a:t>FP:</a:t>
            </a:r>
          </a:p>
          <a:p>
            <a:r>
              <a:rPr lang="en-US"/>
              <a:t>TN: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54B79-D155-4AE3-A009-EEBE62CC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550" y="1505532"/>
            <a:ext cx="5518960" cy="40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7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3C0B-642E-473E-AC3D-3F97B49A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Nearest Neighbors ML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9975-69D3-421D-A22B-03BD170C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/>
              <a:t>It is a supervised ML model used for classification ( and regression).</a:t>
            </a:r>
          </a:p>
          <a:p>
            <a:r>
              <a:rPr lang="en-US" dirty="0"/>
              <a:t>More commonly used for classification.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 you can import </a:t>
            </a:r>
            <a:r>
              <a:rPr lang="en-US" dirty="0" err="1"/>
              <a:t>KNeighborsClassifier</a:t>
            </a:r>
            <a:r>
              <a:rPr lang="en-US" dirty="0"/>
              <a:t> or </a:t>
            </a:r>
            <a:r>
              <a:rPr lang="en-US" dirty="0" err="1"/>
              <a:t>KNeighborsRegressor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59228-153B-4B6D-8FD0-0E86DA52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75" y="1911666"/>
            <a:ext cx="1009650" cy="1581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715BD4-37F0-41C4-B870-7F8F7AC8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35" y="3889327"/>
            <a:ext cx="100965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000C8B-721E-4D7B-B481-61C6B880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490" y="4109431"/>
            <a:ext cx="1009650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EC066-724E-4CDE-87A9-BF08449A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734" y="1167420"/>
            <a:ext cx="1009650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7328E0-EC0A-4644-B9F1-07C3DCA3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812" y="2260974"/>
            <a:ext cx="1009650" cy="1581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B7693-8087-4F3E-944D-8CF6516C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53" y="2740341"/>
            <a:ext cx="70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D6EC-4807-4F31-8D35-FEC1D63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63816" cy="61458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mic Sans MS" panose="030F0702030302020204" pitchFamily="66" charset="0"/>
              </a:rPr>
              <a:t>How it works on datasets?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EC5F9-8854-4CA6-B27D-9747CC0E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972" y="1110343"/>
            <a:ext cx="4778827" cy="5066620"/>
          </a:xfrm>
        </p:spPr>
        <p:txBody>
          <a:bodyPr/>
          <a:lstStyle/>
          <a:p>
            <a:r>
              <a:rPr lang="en-US" dirty="0"/>
              <a:t>There are total 15 neighboring points near the unknown red point. </a:t>
            </a:r>
          </a:p>
          <a:p>
            <a:r>
              <a:rPr lang="en-US" dirty="0"/>
              <a:t>These 15 points are from two class(blue diamonds) and (gold circles).</a:t>
            </a:r>
          </a:p>
          <a:p>
            <a:r>
              <a:rPr lang="en-US" dirty="0"/>
              <a:t>Our aim is to identify the class of red unknown point.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A8753-6741-4949-B7FF-F3A711AF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825625"/>
            <a:ext cx="4889241" cy="419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49AA-03FE-4B1D-BF65-EECA2E6C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445" y="746449"/>
            <a:ext cx="4878355" cy="5430514"/>
          </a:xfrm>
        </p:spPr>
        <p:txBody>
          <a:bodyPr>
            <a:normAutofit/>
          </a:bodyPr>
          <a:lstStyle/>
          <a:p>
            <a:r>
              <a:rPr lang="en-US" sz="2200" dirty="0"/>
              <a:t>Lets say I identify the value of red unknown point by checking the 5 nearest neighbors.</a:t>
            </a: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6D6B1-F750-4643-AAC1-C7B7EC42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" y="1185181"/>
            <a:ext cx="4960387" cy="4991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0D9A70-3696-428A-B291-956536AA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64" y="2072950"/>
            <a:ext cx="3670069" cy="32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CD29-11D3-4149-8E05-F6F42C66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KNN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EB5F-D718-4A98-AF0A-5CF41E3B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the value of k</a:t>
            </a:r>
          </a:p>
          <a:p>
            <a:r>
              <a:rPr lang="en-US" dirty="0"/>
              <a:t>Calculate the distance of all the datapoints from the unknown point.</a:t>
            </a:r>
          </a:p>
          <a:p>
            <a:r>
              <a:rPr lang="en-US" dirty="0"/>
              <a:t>Sort the values in ascending order</a:t>
            </a:r>
          </a:p>
          <a:p>
            <a:r>
              <a:rPr lang="en-US" dirty="0"/>
              <a:t>Get the top k rows from the sorted array</a:t>
            </a:r>
          </a:p>
          <a:p>
            <a:r>
              <a:rPr lang="en-US" dirty="0"/>
              <a:t>Identify their respective classes and find the most frequently occurred class amount those k points.</a:t>
            </a:r>
          </a:p>
          <a:p>
            <a:r>
              <a:rPr lang="en-US" dirty="0"/>
              <a:t>That becomes the predicted class on the unknown point.</a:t>
            </a:r>
          </a:p>
        </p:txBody>
      </p:sp>
    </p:spTree>
    <p:extLst>
      <p:ext uri="{BB962C8B-B14F-4D97-AF65-F5344CB8AC3E}">
        <p14:creationId xmlns:p14="http://schemas.microsoft.com/office/powerpoint/2010/main" val="1878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B7ED-55EF-4F09-A8B9-D5833E9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the optimal value of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1B8E-A048-4970-80DD-9C72B972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suggestions for how the k value can be selected:</a:t>
            </a:r>
          </a:p>
          <a:p>
            <a:r>
              <a:rPr lang="en-US" dirty="0"/>
              <a:t>Prefer odd k values, as there are chances of tie in even values.</a:t>
            </a:r>
          </a:p>
          <a:p>
            <a:r>
              <a:rPr lang="en-US" dirty="0"/>
              <a:t>If still when you take k as odd, and tie occurs, increase or reduce the value of k</a:t>
            </a:r>
          </a:p>
          <a:p>
            <a:r>
              <a:rPr lang="en-US" dirty="0"/>
              <a:t>K should not be too small.</a:t>
            </a:r>
          </a:p>
          <a:p>
            <a:r>
              <a:rPr lang="en-US" dirty="0"/>
              <a:t>Thumb rule: k should be generally sqrt(n) , where n denotes total number of data points</a:t>
            </a:r>
          </a:p>
          <a:p>
            <a:r>
              <a:rPr lang="en-US" dirty="0"/>
              <a:t>Further, one can try different values of k, and then observe the evaluation metrics to decide upon the best value of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9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E604-9589-4FC9-B92D-53CEB78F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distance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D3D5-07BA-4081-AA38-5D41055AF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Since KNN model classifies the points based on the proximity or distance. It is important to understand what are the different ways to calculate the distance.</a:t>
            </a:r>
          </a:p>
          <a:p>
            <a:r>
              <a:rPr lang="en-US" dirty="0"/>
              <a:t>Euclidean distance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default KNN uses Euclidean distance (</a:t>
            </a:r>
            <a:r>
              <a:rPr lang="en-US" dirty="0" err="1"/>
              <a:t>Minkowski</a:t>
            </a:r>
            <a:r>
              <a:rPr lang="en-US" dirty="0"/>
              <a:t> with power  p =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706F9-5124-41A2-B26B-7523D420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657" y="3326946"/>
            <a:ext cx="30956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8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94D2-ABAD-4057-9F90-58C1CC205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Manhattan distance / city distance/ taxi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E3B3-0637-4CCE-B44A-8A15D4EE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0878" cy="1325563"/>
          </a:xfrm>
        </p:spPr>
        <p:txBody>
          <a:bodyPr/>
          <a:lstStyle/>
          <a:p>
            <a:r>
              <a:rPr lang="en-US" dirty="0"/>
              <a:t>It is the sum of horizontal and vertical absolute distances.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7BB1D-7725-41C3-93E1-3F201691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45" y="1825625"/>
            <a:ext cx="4174283" cy="394951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07DC5E-2D22-4032-8CD7-32760FF55164}"/>
              </a:ext>
            </a:extLst>
          </p:cNvPr>
          <p:cNvCxnSpPr>
            <a:cxnSpLocks/>
          </p:cNvCxnSpPr>
          <p:nvPr/>
        </p:nvCxnSpPr>
        <p:spPr>
          <a:xfrm>
            <a:off x="7473820" y="4982547"/>
            <a:ext cx="1894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9A9E1-4259-4223-AF78-86FC3665596B}"/>
              </a:ext>
            </a:extLst>
          </p:cNvPr>
          <p:cNvCxnSpPr/>
          <p:nvPr/>
        </p:nvCxnSpPr>
        <p:spPr>
          <a:xfrm flipV="1">
            <a:off x="9367935" y="2491273"/>
            <a:ext cx="0" cy="2491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1336BC-CE1B-49D4-A4C9-9E51258A8F49}"/>
              </a:ext>
            </a:extLst>
          </p:cNvPr>
          <p:cNvSpPr txBox="1"/>
          <p:nvPr/>
        </p:nvSpPr>
        <p:spPr>
          <a:xfrm>
            <a:off x="7371183" y="4982546"/>
            <a:ext cx="44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91ECD1-F34E-4970-88A4-150FDC67F8CB}"/>
              </a:ext>
            </a:extLst>
          </p:cNvPr>
          <p:cNvSpPr txBox="1"/>
          <p:nvPr/>
        </p:nvSpPr>
        <p:spPr>
          <a:xfrm>
            <a:off x="9144001" y="4982546"/>
            <a:ext cx="44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DD491-4AEF-496D-BCB2-58E2DD26B41A}"/>
              </a:ext>
            </a:extLst>
          </p:cNvPr>
          <p:cNvSpPr txBox="1"/>
          <p:nvPr/>
        </p:nvSpPr>
        <p:spPr>
          <a:xfrm>
            <a:off x="9423922" y="4730412"/>
            <a:ext cx="44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E0070-CB29-404C-8112-94432FE86783}"/>
              </a:ext>
            </a:extLst>
          </p:cNvPr>
          <p:cNvSpPr txBox="1"/>
          <p:nvPr/>
        </p:nvSpPr>
        <p:spPr>
          <a:xfrm>
            <a:off x="9311947" y="2239139"/>
            <a:ext cx="44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y2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6CB902E-D146-438E-BE11-17B6C763E3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955358"/>
              </p:ext>
            </p:extLst>
          </p:nvPr>
        </p:nvGraphicFramePr>
        <p:xfrm>
          <a:off x="838200" y="3429000"/>
          <a:ext cx="4635875" cy="56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0" imgH="279360" progId="Equation.DSMT4">
                  <p:embed/>
                </p:oleObj>
              </mc:Choice>
              <mc:Fallback>
                <p:oleObj name="Equation" r:id="rId3" imgW="2286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429000"/>
                        <a:ext cx="4635875" cy="566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815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05B7-7A6C-4586-BEB9-A20378B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is a Lazy Learner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2D50-240B-442E-80A7-5DDCFEF1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Almost all the models get trained on the training dataset, but KNN does not get trained on the training dataset.</a:t>
            </a:r>
          </a:p>
          <a:p>
            <a:r>
              <a:rPr lang="en-US" dirty="0"/>
              <a:t>When we use </a:t>
            </a:r>
            <a:r>
              <a:rPr lang="en-US" dirty="0" err="1"/>
              <a:t>knn.fit</a:t>
            </a:r>
            <a:r>
              <a:rPr lang="en-US" dirty="0"/>
              <a:t>(X train, Y train) , this model </a:t>
            </a:r>
            <a:r>
              <a:rPr lang="en-US" dirty="0">
                <a:solidFill>
                  <a:srgbClr val="FF0000"/>
                </a:solidFill>
              </a:rPr>
              <a:t>‘memorizes’ </a:t>
            </a:r>
            <a:r>
              <a:rPr lang="en-US" dirty="0"/>
              <a:t>the dataset. It does not understand it or try to learn the underlying trend.</a:t>
            </a:r>
          </a:p>
          <a:p>
            <a:r>
              <a:rPr lang="en-US" dirty="0"/>
              <a:t>Now when we ask the model to predict some value, then it takes a lot of time because now it actually will have to recall all the points and work around them so that it can help predict the correct value.</a:t>
            </a:r>
          </a:p>
          <a:p>
            <a:endParaRPr lang="en-US" dirty="0"/>
          </a:p>
          <a:p>
            <a:r>
              <a:rPr lang="en-US" dirty="0"/>
              <a:t>Hence where most of the models, take time during training, this model does not take any time during training.</a:t>
            </a:r>
          </a:p>
          <a:p>
            <a:r>
              <a:rPr lang="en-US" dirty="0"/>
              <a:t>Most of the models take no time in prediction, but KNN model takes lot of time during prediction stage.</a:t>
            </a:r>
          </a:p>
        </p:txBody>
      </p:sp>
    </p:spTree>
    <p:extLst>
      <p:ext uri="{BB962C8B-B14F-4D97-AF65-F5344CB8AC3E}">
        <p14:creationId xmlns:p14="http://schemas.microsoft.com/office/powerpoint/2010/main" val="359919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576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Equation</vt:lpstr>
      <vt:lpstr>K Nearest Neighbors ML Model</vt:lpstr>
      <vt:lpstr>K Nearest Neighbors ML Model</vt:lpstr>
      <vt:lpstr>How it works on datasets?</vt:lpstr>
      <vt:lpstr>PowerPoint Presentation</vt:lpstr>
      <vt:lpstr>Steps for KNN Model</vt:lpstr>
      <vt:lpstr>How to select the optimal value of k?</vt:lpstr>
      <vt:lpstr>How is the distance measured?</vt:lpstr>
      <vt:lpstr>Manhattan distance / city distance/ taxi distance</vt:lpstr>
      <vt:lpstr>KNN is a Lazy Learner model</vt:lpstr>
      <vt:lpstr>During training stage</vt:lpstr>
      <vt:lpstr>So how does the confusion matrix work for multi class classification?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Nearest Neighbors ML Model</dc:title>
  <dc:creator>Amrita</dc:creator>
  <cp:lastModifiedBy>Amrita Panjwani</cp:lastModifiedBy>
  <cp:revision>15</cp:revision>
  <dcterms:created xsi:type="dcterms:W3CDTF">2022-01-27T02:56:25Z</dcterms:created>
  <dcterms:modified xsi:type="dcterms:W3CDTF">2023-06-02T14:16:58Z</dcterms:modified>
</cp:coreProperties>
</file>