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768"/>
  </p:normalViewPr>
  <p:slideViewPr>
    <p:cSldViewPr snapToGrid="0" snapToObjects="1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FEE95F-C8C0-4086-AA06-11F475C5DF1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9380B42-53AB-4123-B698-776B8CBAB23F}">
      <dgm:prSet/>
      <dgm:spPr/>
      <dgm:t>
        <a:bodyPr/>
        <a:lstStyle/>
        <a:p>
          <a:r>
            <a:rPr lang="en-IN"/>
            <a:t>Breast cancer prediction using dense Feedforward Neural Network in python. </a:t>
          </a:r>
          <a:endParaRPr lang="en-US"/>
        </a:p>
      </dgm:t>
    </dgm:pt>
    <dgm:pt modelId="{E6508FE0-2FBF-4494-AD68-0936A758F4FB}" type="parTrans" cxnId="{78DED39F-D006-4756-A209-5DAAC56FB5EF}">
      <dgm:prSet/>
      <dgm:spPr/>
      <dgm:t>
        <a:bodyPr/>
        <a:lstStyle/>
        <a:p>
          <a:endParaRPr lang="en-US"/>
        </a:p>
      </dgm:t>
    </dgm:pt>
    <dgm:pt modelId="{88D750E6-0AED-4DF6-BA21-E4731BC95FB2}" type="sibTrans" cxnId="{78DED39F-D006-4756-A209-5DAAC56FB5EF}">
      <dgm:prSet/>
      <dgm:spPr/>
      <dgm:t>
        <a:bodyPr/>
        <a:lstStyle/>
        <a:p>
          <a:endParaRPr lang="en-US"/>
        </a:p>
      </dgm:t>
    </dgm:pt>
    <dgm:pt modelId="{17A7DEDD-7855-4F79-8B83-6D28D4184C52}">
      <dgm:prSet/>
      <dgm:spPr/>
      <dgm:t>
        <a:bodyPr/>
        <a:lstStyle/>
        <a:p>
          <a:r>
            <a:rPr lang="en-IN"/>
            <a:t>Hidden layer activation function- Relu. </a:t>
          </a:r>
          <a:endParaRPr lang="en-US"/>
        </a:p>
      </dgm:t>
    </dgm:pt>
    <dgm:pt modelId="{7A3000AD-9A52-4ADA-908E-4B2D7802C898}" type="parTrans" cxnId="{A89FC2F8-0E73-4E6F-AEF0-428DB8E973A0}">
      <dgm:prSet/>
      <dgm:spPr/>
      <dgm:t>
        <a:bodyPr/>
        <a:lstStyle/>
        <a:p>
          <a:endParaRPr lang="en-US"/>
        </a:p>
      </dgm:t>
    </dgm:pt>
    <dgm:pt modelId="{66657DF5-93BD-4157-B287-3540C8EE92A4}" type="sibTrans" cxnId="{A89FC2F8-0E73-4E6F-AEF0-428DB8E973A0}">
      <dgm:prSet/>
      <dgm:spPr/>
      <dgm:t>
        <a:bodyPr/>
        <a:lstStyle/>
        <a:p>
          <a:endParaRPr lang="en-US"/>
        </a:p>
      </dgm:t>
    </dgm:pt>
    <dgm:pt modelId="{B18ABA23-E822-4C7B-A34D-97B98C6C5717}">
      <dgm:prSet/>
      <dgm:spPr/>
      <dgm:t>
        <a:bodyPr/>
        <a:lstStyle/>
        <a:p>
          <a:r>
            <a:rPr lang="en-IN"/>
            <a:t>Output layer activation function- Sigmoid. </a:t>
          </a:r>
          <a:endParaRPr lang="en-US"/>
        </a:p>
      </dgm:t>
    </dgm:pt>
    <dgm:pt modelId="{E2CBE509-593A-4B45-AB2E-C66105976D78}" type="parTrans" cxnId="{B89C853E-03DB-4CA7-91B1-F5E3AEBFDD7F}">
      <dgm:prSet/>
      <dgm:spPr/>
      <dgm:t>
        <a:bodyPr/>
        <a:lstStyle/>
        <a:p>
          <a:endParaRPr lang="en-US"/>
        </a:p>
      </dgm:t>
    </dgm:pt>
    <dgm:pt modelId="{8E7544E6-27EB-4245-960D-18CE4BDD04A2}" type="sibTrans" cxnId="{B89C853E-03DB-4CA7-91B1-F5E3AEBFDD7F}">
      <dgm:prSet/>
      <dgm:spPr/>
      <dgm:t>
        <a:bodyPr/>
        <a:lstStyle/>
        <a:p>
          <a:endParaRPr lang="en-US"/>
        </a:p>
      </dgm:t>
    </dgm:pt>
    <dgm:pt modelId="{DED691AE-E0A8-4684-884C-DF50B53BA535}">
      <dgm:prSet/>
      <dgm:spPr/>
      <dgm:t>
        <a:bodyPr/>
        <a:lstStyle/>
        <a:p>
          <a:r>
            <a:rPr lang="en-IN"/>
            <a:t>Loss function- Binary cross entropy. </a:t>
          </a:r>
          <a:endParaRPr lang="en-US"/>
        </a:p>
      </dgm:t>
    </dgm:pt>
    <dgm:pt modelId="{A7CEC53A-98C8-46CD-A53B-FDA49A743E30}" type="parTrans" cxnId="{3B8B715E-E294-438B-83EF-A2FAF0E8F528}">
      <dgm:prSet/>
      <dgm:spPr/>
      <dgm:t>
        <a:bodyPr/>
        <a:lstStyle/>
        <a:p>
          <a:endParaRPr lang="en-US"/>
        </a:p>
      </dgm:t>
    </dgm:pt>
    <dgm:pt modelId="{6959E241-D65A-48EF-9CCF-7F86E3EA84D1}" type="sibTrans" cxnId="{3B8B715E-E294-438B-83EF-A2FAF0E8F528}">
      <dgm:prSet/>
      <dgm:spPr/>
      <dgm:t>
        <a:bodyPr/>
        <a:lstStyle/>
        <a:p>
          <a:endParaRPr lang="en-US"/>
        </a:p>
      </dgm:t>
    </dgm:pt>
    <dgm:pt modelId="{458F1FA0-2315-4A7F-BFAD-184FFD5A4EA1}">
      <dgm:prSet/>
      <dgm:spPr/>
      <dgm:t>
        <a:bodyPr/>
        <a:lstStyle/>
        <a:p>
          <a:r>
            <a:rPr lang="en-IN"/>
            <a:t>Optimizer- Adam.</a:t>
          </a:r>
          <a:endParaRPr lang="en-US"/>
        </a:p>
      </dgm:t>
    </dgm:pt>
    <dgm:pt modelId="{B728B5D2-E54D-4E79-8DA7-E72FE906D7B2}" type="parTrans" cxnId="{577D48EC-D02C-4D9C-A587-63D95C4ED32B}">
      <dgm:prSet/>
      <dgm:spPr/>
      <dgm:t>
        <a:bodyPr/>
        <a:lstStyle/>
        <a:p>
          <a:endParaRPr lang="en-US"/>
        </a:p>
      </dgm:t>
    </dgm:pt>
    <dgm:pt modelId="{CB362D23-200A-4341-B52E-051D806C53C0}" type="sibTrans" cxnId="{577D48EC-D02C-4D9C-A587-63D95C4ED32B}">
      <dgm:prSet/>
      <dgm:spPr/>
      <dgm:t>
        <a:bodyPr/>
        <a:lstStyle/>
        <a:p>
          <a:endParaRPr lang="en-US"/>
        </a:p>
      </dgm:t>
    </dgm:pt>
    <dgm:pt modelId="{9BD842D4-D388-B64A-8781-FD44748175C7}" type="pres">
      <dgm:prSet presAssocID="{83FEE95F-C8C0-4086-AA06-11F475C5DF12}" presName="vert0" presStyleCnt="0">
        <dgm:presLayoutVars>
          <dgm:dir/>
          <dgm:animOne val="branch"/>
          <dgm:animLvl val="lvl"/>
        </dgm:presLayoutVars>
      </dgm:prSet>
      <dgm:spPr/>
    </dgm:pt>
    <dgm:pt modelId="{56158794-E5A7-0C4E-960F-4973B39CE18A}" type="pres">
      <dgm:prSet presAssocID="{19380B42-53AB-4123-B698-776B8CBAB23F}" presName="thickLine" presStyleLbl="alignNode1" presStyleIdx="0" presStyleCnt="5"/>
      <dgm:spPr/>
    </dgm:pt>
    <dgm:pt modelId="{F4707E41-86DE-F444-9554-0161BED062C9}" type="pres">
      <dgm:prSet presAssocID="{19380B42-53AB-4123-B698-776B8CBAB23F}" presName="horz1" presStyleCnt="0"/>
      <dgm:spPr/>
    </dgm:pt>
    <dgm:pt modelId="{3F4A2D73-88DB-3B4A-8EA3-56932308A58C}" type="pres">
      <dgm:prSet presAssocID="{19380B42-53AB-4123-B698-776B8CBAB23F}" presName="tx1" presStyleLbl="revTx" presStyleIdx="0" presStyleCnt="5"/>
      <dgm:spPr/>
    </dgm:pt>
    <dgm:pt modelId="{B3DA58CF-11A1-9741-AF15-2E6BC7AF2D52}" type="pres">
      <dgm:prSet presAssocID="{19380B42-53AB-4123-B698-776B8CBAB23F}" presName="vert1" presStyleCnt="0"/>
      <dgm:spPr/>
    </dgm:pt>
    <dgm:pt modelId="{C6140E79-90F6-6E48-A02D-71DA212D9877}" type="pres">
      <dgm:prSet presAssocID="{17A7DEDD-7855-4F79-8B83-6D28D4184C52}" presName="thickLine" presStyleLbl="alignNode1" presStyleIdx="1" presStyleCnt="5"/>
      <dgm:spPr/>
    </dgm:pt>
    <dgm:pt modelId="{8F7337E1-DF7F-3D46-91AA-4C80E9E702A2}" type="pres">
      <dgm:prSet presAssocID="{17A7DEDD-7855-4F79-8B83-6D28D4184C52}" presName="horz1" presStyleCnt="0"/>
      <dgm:spPr/>
    </dgm:pt>
    <dgm:pt modelId="{6E95D76E-2AC6-234D-A785-FC279F72B0C9}" type="pres">
      <dgm:prSet presAssocID="{17A7DEDD-7855-4F79-8B83-6D28D4184C52}" presName="tx1" presStyleLbl="revTx" presStyleIdx="1" presStyleCnt="5"/>
      <dgm:spPr/>
    </dgm:pt>
    <dgm:pt modelId="{0405CAEA-90EF-904F-88EE-527E60E7125B}" type="pres">
      <dgm:prSet presAssocID="{17A7DEDD-7855-4F79-8B83-6D28D4184C52}" presName="vert1" presStyleCnt="0"/>
      <dgm:spPr/>
    </dgm:pt>
    <dgm:pt modelId="{3DE8384F-350D-EB44-BD2B-85A645C251B2}" type="pres">
      <dgm:prSet presAssocID="{B18ABA23-E822-4C7B-A34D-97B98C6C5717}" presName="thickLine" presStyleLbl="alignNode1" presStyleIdx="2" presStyleCnt="5"/>
      <dgm:spPr/>
    </dgm:pt>
    <dgm:pt modelId="{1D735A82-F1A9-D840-AE3B-A83E7F59173A}" type="pres">
      <dgm:prSet presAssocID="{B18ABA23-E822-4C7B-A34D-97B98C6C5717}" presName="horz1" presStyleCnt="0"/>
      <dgm:spPr/>
    </dgm:pt>
    <dgm:pt modelId="{659689DA-7120-914B-894D-F82DB6636322}" type="pres">
      <dgm:prSet presAssocID="{B18ABA23-E822-4C7B-A34D-97B98C6C5717}" presName="tx1" presStyleLbl="revTx" presStyleIdx="2" presStyleCnt="5"/>
      <dgm:spPr/>
    </dgm:pt>
    <dgm:pt modelId="{D0890C5F-85AD-E542-A168-2FEEE61D3D5E}" type="pres">
      <dgm:prSet presAssocID="{B18ABA23-E822-4C7B-A34D-97B98C6C5717}" presName="vert1" presStyleCnt="0"/>
      <dgm:spPr/>
    </dgm:pt>
    <dgm:pt modelId="{922B5336-FD5F-E742-AFB9-72BB5B42E5C6}" type="pres">
      <dgm:prSet presAssocID="{DED691AE-E0A8-4684-884C-DF50B53BA535}" presName="thickLine" presStyleLbl="alignNode1" presStyleIdx="3" presStyleCnt="5"/>
      <dgm:spPr/>
    </dgm:pt>
    <dgm:pt modelId="{2B9C5002-5A6E-4349-9C34-C2181479A64B}" type="pres">
      <dgm:prSet presAssocID="{DED691AE-E0A8-4684-884C-DF50B53BA535}" presName="horz1" presStyleCnt="0"/>
      <dgm:spPr/>
    </dgm:pt>
    <dgm:pt modelId="{A29F8C32-9CAA-6042-83CF-CE6ADA23F102}" type="pres">
      <dgm:prSet presAssocID="{DED691AE-E0A8-4684-884C-DF50B53BA535}" presName="tx1" presStyleLbl="revTx" presStyleIdx="3" presStyleCnt="5"/>
      <dgm:spPr/>
    </dgm:pt>
    <dgm:pt modelId="{2934F2AD-A376-324A-83EC-F369E77EC870}" type="pres">
      <dgm:prSet presAssocID="{DED691AE-E0A8-4684-884C-DF50B53BA535}" presName="vert1" presStyleCnt="0"/>
      <dgm:spPr/>
    </dgm:pt>
    <dgm:pt modelId="{BD7B5EB0-0F37-1848-A381-BADFA7DE4495}" type="pres">
      <dgm:prSet presAssocID="{458F1FA0-2315-4A7F-BFAD-184FFD5A4EA1}" presName="thickLine" presStyleLbl="alignNode1" presStyleIdx="4" presStyleCnt="5"/>
      <dgm:spPr/>
    </dgm:pt>
    <dgm:pt modelId="{91F67A35-C948-D747-9ECB-466648AE13D6}" type="pres">
      <dgm:prSet presAssocID="{458F1FA0-2315-4A7F-BFAD-184FFD5A4EA1}" presName="horz1" presStyleCnt="0"/>
      <dgm:spPr/>
    </dgm:pt>
    <dgm:pt modelId="{E6BD03A4-36F1-0340-9CDF-414AF7EDDADC}" type="pres">
      <dgm:prSet presAssocID="{458F1FA0-2315-4A7F-BFAD-184FFD5A4EA1}" presName="tx1" presStyleLbl="revTx" presStyleIdx="4" presStyleCnt="5"/>
      <dgm:spPr/>
    </dgm:pt>
    <dgm:pt modelId="{08295ADC-893C-4C46-802C-C62D7EF41BC2}" type="pres">
      <dgm:prSet presAssocID="{458F1FA0-2315-4A7F-BFAD-184FFD5A4EA1}" presName="vert1" presStyleCnt="0"/>
      <dgm:spPr/>
    </dgm:pt>
  </dgm:ptLst>
  <dgm:cxnLst>
    <dgm:cxn modelId="{97AD8B12-D726-B343-AC8B-AF61C14BB92D}" type="presOf" srcId="{19380B42-53AB-4123-B698-776B8CBAB23F}" destId="{3F4A2D73-88DB-3B4A-8EA3-56932308A58C}" srcOrd="0" destOrd="0" presId="urn:microsoft.com/office/officeart/2008/layout/LinedList"/>
    <dgm:cxn modelId="{B89C853E-03DB-4CA7-91B1-F5E3AEBFDD7F}" srcId="{83FEE95F-C8C0-4086-AA06-11F475C5DF12}" destId="{B18ABA23-E822-4C7B-A34D-97B98C6C5717}" srcOrd="2" destOrd="0" parTransId="{E2CBE509-593A-4B45-AB2E-C66105976D78}" sibTransId="{8E7544E6-27EB-4245-960D-18CE4BDD04A2}"/>
    <dgm:cxn modelId="{88A3B550-529F-3C4B-AA5B-68BEF97E881D}" type="presOf" srcId="{458F1FA0-2315-4A7F-BFAD-184FFD5A4EA1}" destId="{E6BD03A4-36F1-0340-9CDF-414AF7EDDADC}" srcOrd="0" destOrd="0" presId="urn:microsoft.com/office/officeart/2008/layout/LinedList"/>
    <dgm:cxn modelId="{3B8B715E-E294-438B-83EF-A2FAF0E8F528}" srcId="{83FEE95F-C8C0-4086-AA06-11F475C5DF12}" destId="{DED691AE-E0A8-4684-884C-DF50B53BA535}" srcOrd="3" destOrd="0" parTransId="{A7CEC53A-98C8-46CD-A53B-FDA49A743E30}" sibTransId="{6959E241-D65A-48EF-9CCF-7F86E3EA84D1}"/>
    <dgm:cxn modelId="{FBF26E71-4958-EC4F-8B6E-521211186C2D}" type="presOf" srcId="{83FEE95F-C8C0-4086-AA06-11F475C5DF12}" destId="{9BD842D4-D388-B64A-8781-FD44748175C7}" srcOrd="0" destOrd="0" presId="urn:microsoft.com/office/officeart/2008/layout/LinedList"/>
    <dgm:cxn modelId="{B172B884-9F21-BD44-B269-2D701D06C32C}" type="presOf" srcId="{17A7DEDD-7855-4F79-8B83-6D28D4184C52}" destId="{6E95D76E-2AC6-234D-A785-FC279F72B0C9}" srcOrd="0" destOrd="0" presId="urn:microsoft.com/office/officeart/2008/layout/LinedList"/>
    <dgm:cxn modelId="{78DED39F-D006-4756-A209-5DAAC56FB5EF}" srcId="{83FEE95F-C8C0-4086-AA06-11F475C5DF12}" destId="{19380B42-53AB-4123-B698-776B8CBAB23F}" srcOrd="0" destOrd="0" parTransId="{E6508FE0-2FBF-4494-AD68-0936A758F4FB}" sibTransId="{88D750E6-0AED-4DF6-BA21-E4731BC95FB2}"/>
    <dgm:cxn modelId="{311350D2-CA53-5145-B44D-6A8A0D218CA3}" type="presOf" srcId="{B18ABA23-E822-4C7B-A34D-97B98C6C5717}" destId="{659689DA-7120-914B-894D-F82DB6636322}" srcOrd="0" destOrd="0" presId="urn:microsoft.com/office/officeart/2008/layout/LinedList"/>
    <dgm:cxn modelId="{577D48EC-D02C-4D9C-A587-63D95C4ED32B}" srcId="{83FEE95F-C8C0-4086-AA06-11F475C5DF12}" destId="{458F1FA0-2315-4A7F-BFAD-184FFD5A4EA1}" srcOrd="4" destOrd="0" parTransId="{B728B5D2-E54D-4E79-8DA7-E72FE906D7B2}" sibTransId="{CB362D23-200A-4341-B52E-051D806C53C0}"/>
    <dgm:cxn modelId="{4E4EF2EF-EADB-C34A-B61C-636FEB34CE42}" type="presOf" srcId="{DED691AE-E0A8-4684-884C-DF50B53BA535}" destId="{A29F8C32-9CAA-6042-83CF-CE6ADA23F102}" srcOrd="0" destOrd="0" presId="urn:microsoft.com/office/officeart/2008/layout/LinedList"/>
    <dgm:cxn modelId="{A89FC2F8-0E73-4E6F-AEF0-428DB8E973A0}" srcId="{83FEE95F-C8C0-4086-AA06-11F475C5DF12}" destId="{17A7DEDD-7855-4F79-8B83-6D28D4184C52}" srcOrd="1" destOrd="0" parTransId="{7A3000AD-9A52-4ADA-908E-4B2D7802C898}" sibTransId="{66657DF5-93BD-4157-B287-3540C8EE92A4}"/>
    <dgm:cxn modelId="{9EC50FCF-AB61-104D-88C4-7CC4FBF4F90A}" type="presParOf" srcId="{9BD842D4-D388-B64A-8781-FD44748175C7}" destId="{56158794-E5A7-0C4E-960F-4973B39CE18A}" srcOrd="0" destOrd="0" presId="urn:microsoft.com/office/officeart/2008/layout/LinedList"/>
    <dgm:cxn modelId="{F10EAABC-6240-DA4D-A820-F6EE7FF95839}" type="presParOf" srcId="{9BD842D4-D388-B64A-8781-FD44748175C7}" destId="{F4707E41-86DE-F444-9554-0161BED062C9}" srcOrd="1" destOrd="0" presId="urn:microsoft.com/office/officeart/2008/layout/LinedList"/>
    <dgm:cxn modelId="{C8ADA90F-509A-5C48-A9E0-DBF7B6026868}" type="presParOf" srcId="{F4707E41-86DE-F444-9554-0161BED062C9}" destId="{3F4A2D73-88DB-3B4A-8EA3-56932308A58C}" srcOrd="0" destOrd="0" presId="urn:microsoft.com/office/officeart/2008/layout/LinedList"/>
    <dgm:cxn modelId="{25DE9BF8-EEBC-A349-A03D-ED573FB33D92}" type="presParOf" srcId="{F4707E41-86DE-F444-9554-0161BED062C9}" destId="{B3DA58CF-11A1-9741-AF15-2E6BC7AF2D52}" srcOrd="1" destOrd="0" presId="urn:microsoft.com/office/officeart/2008/layout/LinedList"/>
    <dgm:cxn modelId="{A5205E19-416C-484D-8073-297325B3FAD8}" type="presParOf" srcId="{9BD842D4-D388-B64A-8781-FD44748175C7}" destId="{C6140E79-90F6-6E48-A02D-71DA212D9877}" srcOrd="2" destOrd="0" presId="urn:microsoft.com/office/officeart/2008/layout/LinedList"/>
    <dgm:cxn modelId="{89B56844-8A44-BB4F-8490-C0520ECDBD8D}" type="presParOf" srcId="{9BD842D4-D388-B64A-8781-FD44748175C7}" destId="{8F7337E1-DF7F-3D46-91AA-4C80E9E702A2}" srcOrd="3" destOrd="0" presId="urn:microsoft.com/office/officeart/2008/layout/LinedList"/>
    <dgm:cxn modelId="{9DE14877-ED53-9144-84A5-9F1DB08D7C16}" type="presParOf" srcId="{8F7337E1-DF7F-3D46-91AA-4C80E9E702A2}" destId="{6E95D76E-2AC6-234D-A785-FC279F72B0C9}" srcOrd="0" destOrd="0" presId="urn:microsoft.com/office/officeart/2008/layout/LinedList"/>
    <dgm:cxn modelId="{A595C702-A9D1-9446-A817-65B47D4378DC}" type="presParOf" srcId="{8F7337E1-DF7F-3D46-91AA-4C80E9E702A2}" destId="{0405CAEA-90EF-904F-88EE-527E60E7125B}" srcOrd="1" destOrd="0" presId="urn:microsoft.com/office/officeart/2008/layout/LinedList"/>
    <dgm:cxn modelId="{029C50CD-92EB-C543-9A73-A22728233169}" type="presParOf" srcId="{9BD842D4-D388-B64A-8781-FD44748175C7}" destId="{3DE8384F-350D-EB44-BD2B-85A645C251B2}" srcOrd="4" destOrd="0" presId="urn:microsoft.com/office/officeart/2008/layout/LinedList"/>
    <dgm:cxn modelId="{E962C327-5B8A-164B-ABD3-72B4A98C9CCA}" type="presParOf" srcId="{9BD842D4-D388-B64A-8781-FD44748175C7}" destId="{1D735A82-F1A9-D840-AE3B-A83E7F59173A}" srcOrd="5" destOrd="0" presId="urn:microsoft.com/office/officeart/2008/layout/LinedList"/>
    <dgm:cxn modelId="{3786A661-0874-C942-923F-044E7CA2E819}" type="presParOf" srcId="{1D735A82-F1A9-D840-AE3B-A83E7F59173A}" destId="{659689DA-7120-914B-894D-F82DB6636322}" srcOrd="0" destOrd="0" presId="urn:microsoft.com/office/officeart/2008/layout/LinedList"/>
    <dgm:cxn modelId="{0B346A37-4E2C-7343-A198-648F8B7B2ECB}" type="presParOf" srcId="{1D735A82-F1A9-D840-AE3B-A83E7F59173A}" destId="{D0890C5F-85AD-E542-A168-2FEEE61D3D5E}" srcOrd="1" destOrd="0" presId="urn:microsoft.com/office/officeart/2008/layout/LinedList"/>
    <dgm:cxn modelId="{147B8F50-6F8C-4945-80F4-429D409C5D56}" type="presParOf" srcId="{9BD842D4-D388-B64A-8781-FD44748175C7}" destId="{922B5336-FD5F-E742-AFB9-72BB5B42E5C6}" srcOrd="6" destOrd="0" presId="urn:microsoft.com/office/officeart/2008/layout/LinedList"/>
    <dgm:cxn modelId="{9DA14059-8273-984F-8389-9042D07CED3A}" type="presParOf" srcId="{9BD842D4-D388-B64A-8781-FD44748175C7}" destId="{2B9C5002-5A6E-4349-9C34-C2181479A64B}" srcOrd="7" destOrd="0" presId="urn:microsoft.com/office/officeart/2008/layout/LinedList"/>
    <dgm:cxn modelId="{ED720C23-62EA-B946-B39E-A02390C7DEFE}" type="presParOf" srcId="{2B9C5002-5A6E-4349-9C34-C2181479A64B}" destId="{A29F8C32-9CAA-6042-83CF-CE6ADA23F102}" srcOrd="0" destOrd="0" presId="urn:microsoft.com/office/officeart/2008/layout/LinedList"/>
    <dgm:cxn modelId="{74DB909D-4C42-C841-8091-5AD10B048A2C}" type="presParOf" srcId="{2B9C5002-5A6E-4349-9C34-C2181479A64B}" destId="{2934F2AD-A376-324A-83EC-F369E77EC870}" srcOrd="1" destOrd="0" presId="urn:microsoft.com/office/officeart/2008/layout/LinedList"/>
    <dgm:cxn modelId="{52EF5453-AA27-B54B-A560-C90153262EDC}" type="presParOf" srcId="{9BD842D4-D388-B64A-8781-FD44748175C7}" destId="{BD7B5EB0-0F37-1848-A381-BADFA7DE4495}" srcOrd="8" destOrd="0" presId="urn:microsoft.com/office/officeart/2008/layout/LinedList"/>
    <dgm:cxn modelId="{36582E0B-B81B-1D48-AD5B-6C0A5E434838}" type="presParOf" srcId="{9BD842D4-D388-B64A-8781-FD44748175C7}" destId="{91F67A35-C948-D747-9ECB-466648AE13D6}" srcOrd="9" destOrd="0" presId="urn:microsoft.com/office/officeart/2008/layout/LinedList"/>
    <dgm:cxn modelId="{A2E7A04A-F985-8549-BE12-FE21D10EDE06}" type="presParOf" srcId="{91F67A35-C948-D747-9ECB-466648AE13D6}" destId="{E6BD03A4-36F1-0340-9CDF-414AF7EDDADC}" srcOrd="0" destOrd="0" presId="urn:microsoft.com/office/officeart/2008/layout/LinedList"/>
    <dgm:cxn modelId="{461CA105-D296-4045-A643-A6A180C51E38}" type="presParOf" srcId="{91F67A35-C948-D747-9ECB-466648AE13D6}" destId="{08295ADC-893C-4C46-802C-C62D7EF41B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421CDC-172D-499A-99BB-9740D4E5BA47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DC03212-BCFC-460C-A8EE-E52949F0EEB1}">
      <dgm:prSet/>
      <dgm:spPr/>
      <dgm:t>
        <a:bodyPr/>
        <a:lstStyle/>
        <a:p>
          <a:r>
            <a:rPr lang="en-IN" dirty="0"/>
            <a:t>* </a:t>
          </a:r>
          <a:r>
            <a:rPr lang="en-IN" dirty="0" err="1"/>
            <a:t>Keras</a:t>
          </a:r>
          <a:r>
            <a:rPr lang="en-IN" dirty="0"/>
            <a:t> </a:t>
          </a:r>
          <a:endParaRPr lang="en-US" dirty="0"/>
        </a:p>
      </dgm:t>
    </dgm:pt>
    <dgm:pt modelId="{C20647D5-0C3A-49FB-9700-87435D5FBCAE}" type="parTrans" cxnId="{3C824022-9AF3-4B6F-A192-8CB6CD393853}">
      <dgm:prSet/>
      <dgm:spPr/>
      <dgm:t>
        <a:bodyPr/>
        <a:lstStyle/>
        <a:p>
          <a:endParaRPr lang="en-US"/>
        </a:p>
      </dgm:t>
    </dgm:pt>
    <dgm:pt modelId="{DBCC426A-5212-423E-A308-6B32AB0D27F5}" type="sibTrans" cxnId="{3C824022-9AF3-4B6F-A192-8CB6CD393853}">
      <dgm:prSet/>
      <dgm:spPr/>
      <dgm:t>
        <a:bodyPr/>
        <a:lstStyle/>
        <a:p>
          <a:endParaRPr lang="en-US"/>
        </a:p>
      </dgm:t>
    </dgm:pt>
    <dgm:pt modelId="{6E014E8F-ED1E-466E-8466-27BAFE06AD5C}">
      <dgm:prSet/>
      <dgm:spPr/>
      <dgm:t>
        <a:bodyPr/>
        <a:lstStyle/>
        <a:p>
          <a:r>
            <a:rPr lang="en-IN" dirty="0"/>
            <a:t>* Dataset is imported from Scikit-learn library</a:t>
          </a:r>
          <a:endParaRPr lang="en-US" dirty="0"/>
        </a:p>
      </dgm:t>
    </dgm:pt>
    <dgm:pt modelId="{39F8D7DC-071D-4094-A677-A298273FA778}" type="parTrans" cxnId="{593FAD12-1D04-4F41-B0C4-2D4B6F978523}">
      <dgm:prSet/>
      <dgm:spPr/>
      <dgm:t>
        <a:bodyPr/>
        <a:lstStyle/>
        <a:p>
          <a:endParaRPr lang="en-US"/>
        </a:p>
      </dgm:t>
    </dgm:pt>
    <dgm:pt modelId="{B562BF25-EA96-4759-A83A-8766E0F10B76}" type="sibTrans" cxnId="{593FAD12-1D04-4F41-B0C4-2D4B6F978523}">
      <dgm:prSet/>
      <dgm:spPr/>
      <dgm:t>
        <a:bodyPr/>
        <a:lstStyle/>
        <a:p>
          <a:endParaRPr lang="en-US"/>
        </a:p>
      </dgm:t>
    </dgm:pt>
    <dgm:pt modelId="{7E966B38-43AE-554B-9E3D-28685E21F948}" type="pres">
      <dgm:prSet presAssocID="{B7421CDC-172D-499A-99BB-9740D4E5BA47}" presName="vert0" presStyleCnt="0">
        <dgm:presLayoutVars>
          <dgm:dir/>
          <dgm:animOne val="branch"/>
          <dgm:animLvl val="lvl"/>
        </dgm:presLayoutVars>
      </dgm:prSet>
      <dgm:spPr/>
    </dgm:pt>
    <dgm:pt modelId="{2D484905-9D18-B74F-8470-48487714A14E}" type="pres">
      <dgm:prSet presAssocID="{2DC03212-BCFC-460C-A8EE-E52949F0EEB1}" presName="thickLine" presStyleLbl="alignNode1" presStyleIdx="0" presStyleCnt="2"/>
      <dgm:spPr/>
    </dgm:pt>
    <dgm:pt modelId="{36232A7A-953E-2D44-A410-A31462E61BD1}" type="pres">
      <dgm:prSet presAssocID="{2DC03212-BCFC-460C-A8EE-E52949F0EEB1}" presName="horz1" presStyleCnt="0"/>
      <dgm:spPr/>
    </dgm:pt>
    <dgm:pt modelId="{2C809D16-0075-2146-8679-3C214C192A18}" type="pres">
      <dgm:prSet presAssocID="{2DC03212-BCFC-460C-A8EE-E52949F0EEB1}" presName="tx1" presStyleLbl="revTx" presStyleIdx="0" presStyleCnt="2"/>
      <dgm:spPr/>
    </dgm:pt>
    <dgm:pt modelId="{1EFA642C-1D32-3C44-8FA4-FCDC864F0675}" type="pres">
      <dgm:prSet presAssocID="{2DC03212-BCFC-460C-A8EE-E52949F0EEB1}" presName="vert1" presStyleCnt="0"/>
      <dgm:spPr/>
    </dgm:pt>
    <dgm:pt modelId="{F62FF67C-3F80-7E42-9E50-CD2AD53F910F}" type="pres">
      <dgm:prSet presAssocID="{6E014E8F-ED1E-466E-8466-27BAFE06AD5C}" presName="thickLine" presStyleLbl="alignNode1" presStyleIdx="1" presStyleCnt="2"/>
      <dgm:spPr/>
    </dgm:pt>
    <dgm:pt modelId="{32675656-43AE-7642-90B6-9BDD28813AB4}" type="pres">
      <dgm:prSet presAssocID="{6E014E8F-ED1E-466E-8466-27BAFE06AD5C}" presName="horz1" presStyleCnt="0"/>
      <dgm:spPr/>
    </dgm:pt>
    <dgm:pt modelId="{D9DAC2A7-B578-8A44-992B-65F291480607}" type="pres">
      <dgm:prSet presAssocID="{6E014E8F-ED1E-466E-8466-27BAFE06AD5C}" presName="tx1" presStyleLbl="revTx" presStyleIdx="1" presStyleCnt="2"/>
      <dgm:spPr/>
    </dgm:pt>
    <dgm:pt modelId="{05BBB1FA-EE64-734B-9285-B83EFE2E89B6}" type="pres">
      <dgm:prSet presAssocID="{6E014E8F-ED1E-466E-8466-27BAFE06AD5C}" presName="vert1" presStyleCnt="0"/>
      <dgm:spPr/>
    </dgm:pt>
  </dgm:ptLst>
  <dgm:cxnLst>
    <dgm:cxn modelId="{9DCB3D00-3B0D-C843-86C8-8A121C7077DF}" type="presOf" srcId="{2DC03212-BCFC-460C-A8EE-E52949F0EEB1}" destId="{2C809D16-0075-2146-8679-3C214C192A18}" srcOrd="0" destOrd="0" presId="urn:microsoft.com/office/officeart/2008/layout/LinedList"/>
    <dgm:cxn modelId="{DF36AD09-66EA-E549-80EE-10EB8456356C}" type="presOf" srcId="{6E014E8F-ED1E-466E-8466-27BAFE06AD5C}" destId="{D9DAC2A7-B578-8A44-992B-65F291480607}" srcOrd="0" destOrd="0" presId="urn:microsoft.com/office/officeart/2008/layout/LinedList"/>
    <dgm:cxn modelId="{593FAD12-1D04-4F41-B0C4-2D4B6F978523}" srcId="{B7421CDC-172D-499A-99BB-9740D4E5BA47}" destId="{6E014E8F-ED1E-466E-8466-27BAFE06AD5C}" srcOrd="1" destOrd="0" parTransId="{39F8D7DC-071D-4094-A677-A298273FA778}" sibTransId="{B562BF25-EA96-4759-A83A-8766E0F10B76}"/>
    <dgm:cxn modelId="{3C824022-9AF3-4B6F-A192-8CB6CD393853}" srcId="{B7421CDC-172D-499A-99BB-9740D4E5BA47}" destId="{2DC03212-BCFC-460C-A8EE-E52949F0EEB1}" srcOrd="0" destOrd="0" parTransId="{C20647D5-0C3A-49FB-9700-87435D5FBCAE}" sibTransId="{DBCC426A-5212-423E-A308-6B32AB0D27F5}"/>
    <dgm:cxn modelId="{5802BF95-4401-6A4B-AFE8-B2CD14B0E9D3}" type="presOf" srcId="{B7421CDC-172D-499A-99BB-9740D4E5BA47}" destId="{7E966B38-43AE-554B-9E3D-28685E21F948}" srcOrd="0" destOrd="0" presId="urn:microsoft.com/office/officeart/2008/layout/LinedList"/>
    <dgm:cxn modelId="{BE82EBDD-F217-A349-86CF-045DAA3FFD0C}" type="presParOf" srcId="{7E966B38-43AE-554B-9E3D-28685E21F948}" destId="{2D484905-9D18-B74F-8470-48487714A14E}" srcOrd="0" destOrd="0" presId="urn:microsoft.com/office/officeart/2008/layout/LinedList"/>
    <dgm:cxn modelId="{BCFDAB1E-B2F4-6147-B567-87ED868E6CF8}" type="presParOf" srcId="{7E966B38-43AE-554B-9E3D-28685E21F948}" destId="{36232A7A-953E-2D44-A410-A31462E61BD1}" srcOrd="1" destOrd="0" presId="urn:microsoft.com/office/officeart/2008/layout/LinedList"/>
    <dgm:cxn modelId="{F1ECE948-6103-CF45-A5D7-BEC82F66984E}" type="presParOf" srcId="{36232A7A-953E-2D44-A410-A31462E61BD1}" destId="{2C809D16-0075-2146-8679-3C214C192A18}" srcOrd="0" destOrd="0" presId="urn:microsoft.com/office/officeart/2008/layout/LinedList"/>
    <dgm:cxn modelId="{D99C6421-C11C-9448-B9DF-6A226B63AC43}" type="presParOf" srcId="{36232A7A-953E-2D44-A410-A31462E61BD1}" destId="{1EFA642C-1D32-3C44-8FA4-FCDC864F0675}" srcOrd="1" destOrd="0" presId="urn:microsoft.com/office/officeart/2008/layout/LinedList"/>
    <dgm:cxn modelId="{37F0E5C5-E652-2B4E-9A80-C85D1BB8C4F9}" type="presParOf" srcId="{7E966B38-43AE-554B-9E3D-28685E21F948}" destId="{F62FF67C-3F80-7E42-9E50-CD2AD53F910F}" srcOrd="2" destOrd="0" presId="urn:microsoft.com/office/officeart/2008/layout/LinedList"/>
    <dgm:cxn modelId="{D09B337A-2623-9647-8C2B-AAEF4CB9D87C}" type="presParOf" srcId="{7E966B38-43AE-554B-9E3D-28685E21F948}" destId="{32675656-43AE-7642-90B6-9BDD28813AB4}" srcOrd="3" destOrd="0" presId="urn:microsoft.com/office/officeart/2008/layout/LinedList"/>
    <dgm:cxn modelId="{BA8CFEDD-D3DA-0943-8BAB-5592E7C6EDF0}" type="presParOf" srcId="{32675656-43AE-7642-90B6-9BDD28813AB4}" destId="{D9DAC2A7-B578-8A44-992B-65F291480607}" srcOrd="0" destOrd="0" presId="urn:microsoft.com/office/officeart/2008/layout/LinedList"/>
    <dgm:cxn modelId="{F1ED86FA-4A87-6F4F-9DFE-DED6280CA222}" type="presParOf" srcId="{32675656-43AE-7642-90B6-9BDD28813AB4}" destId="{05BBB1FA-EE64-734B-9285-B83EFE2E89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58794-E5A7-0C4E-960F-4973B39CE18A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A2D73-88DB-3B4A-8EA3-56932308A58C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Breast cancer prediction using dense Feedforward Neural Network in python. </a:t>
          </a:r>
          <a:endParaRPr lang="en-US" sz="2500" kern="1200"/>
        </a:p>
      </dsp:txBody>
      <dsp:txXfrm>
        <a:off x="0" y="531"/>
        <a:ext cx="10515600" cy="870055"/>
      </dsp:txXfrm>
    </dsp:sp>
    <dsp:sp modelId="{C6140E79-90F6-6E48-A02D-71DA212D9877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5D76E-2AC6-234D-A785-FC279F72B0C9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Hidden layer activation function- Relu. </a:t>
          </a:r>
          <a:endParaRPr lang="en-US" sz="2500" kern="1200"/>
        </a:p>
      </dsp:txBody>
      <dsp:txXfrm>
        <a:off x="0" y="870586"/>
        <a:ext cx="10515600" cy="870055"/>
      </dsp:txXfrm>
    </dsp:sp>
    <dsp:sp modelId="{3DE8384F-350D-EB44-BD2B-85A645C251B2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689DA-7120-914B-894D-F82DB6636322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Output layer activation function- Sigmoid. </a:t>
          </a:r>
          <a:endParaRPr lang="en-US" sz="2500" kern="1200"/>
        </a:p>
      </dsp:txBody>
      <dsp:txXfrm>
        <a:off x="0" y="1740641"/>
        <a:ext cx="10515600" cy="870055"/>
      </dsp:txXfrm>
    </dsp:sp>
    <dsp:sp modelId="{922B5336-FD5F-E742-AFB9-72BB5B42E5C6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F8C32-9CAA-6042-83CF-CE6ADA23F102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Loss function- Binary cross entropy. </a:t>
          </a:r>
          <a:endParaRPr lang="en-US" sz="2500" kern="1200"/>
        </a:p>
      </dsp:txBody>
      <dsp:txXfrm>
        <a:off x="0" y="2610696"/>
        <a:ext cx="10515600" cy="870055"/>
      </dsp:txXfrm>
    </dsp:sp>
    <dsp:sp modelId="{BD7B5EB0-0F37-1848-A381-BADFA7DE4495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D03A4-36F1-0340-9CDF-414AF7EDDADC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Optimizer- Adam.</a:t>
          </a:r>
          <a:endParaRPr lang="en-US" sz="2500" kern="1200"/>
        </a:p>
      </dsp:txBody>
      <dsp:txXfrm>
        <a:off x="0" y="3480751"/>
        <a:ext cx="10515600" cy="870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84905-9D18-B74F-8470-48487714A14E}">
      <dsp:nvSpPr>
        <dsp:cNvPr id="0" name=""/>
        <dsp:cNvSpPr/>
      </dsp:nvSpPr>
      <dsp:spPr>
        <a:xfrm>
          <a:off x="0" y="0"/>
          <a:ext cx="1016521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09D16-0075-2146-8679-3C214C192A18}">
      <dsp:nvSpPr>
        <dsp:cNvPr id="0" name=""/>
        <dsp:cNvSpPr/>
      </dsp:nvSpPr>
      <dsp:spPr>
        <a:xfrm>
          <a:off x="0" y="0"/>
          <a:ext cx="10165218" cy="1294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/>
            <a:t>* </a:t>
          </a:r>
          <a:r>
            <a:rPr lang="en-IN" sz="4200" kern="1200" dirty="0" err="1"/>
            <a:t>Keras</a:t>
          </a:r>
          <a:r>
            <a:rPr lang="en-IN" sz="4200" kern="1200" dirty="0"/>
            <a:t> </a:t>
          </a:r>
          <a:endParaRPr lang="en-US" sz="4200" kern="1200" dirty="0"/>
        </a:p>
      </dsp:txBody>
      <dsp:txXfrm>
        <a:off x="0" y="0"/>
        <a:ext cx="10165218" cy="1294229"/>
      </dsp:txXfrm>
    </dsp:sp>
    <dsp:sp modelId="{F62FF67C-3F80-7E42-9E50-CD2AD53F910F}">
      <dsp:nvSpPr>
        <dsp:cNvPr id="0" name=""/>
        <dsp:cNvSpPr/>
      </dsp:nvSpPr>
      <dsp:spPr>
        <a:xfrm>
          <a:off x="0" y="1294229"/>
          <a:ext cx="1016521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AC2A7-B578-8A44-992B-65F291480607}">
      <dsp:nvSpPr>
        <dsp:cNvPr id="0" name=""/>
        <dsp:cNvSpPr/>
      </dsp:nvSpPr>
      <dsp:spPr>
        <a:xfrm>
          <a:off x="0" y="1294229"/>
          <a:ext cx="10165218" cy="1294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/>
            <a:t>* Dataset is imported from Scikit-learn library</a:t>
          </a:r>
          <a:endParaRPr lang="en-US" sz="4200" kern="1200" dirty="0"/>
        </a:p>
      </dsp:txBody>
      <dsp:txXfrm>
        <a:off x="0" y="1294229"/>
        <a:ext cx="10165218" cy="129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58A7-C8B6-8A49-8684-4AB1E1418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E5323-65A3-7F42-AE90-841E4AFF7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8F056-D806-504F-A632-B60720B9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A266-9538-EB4C-9396-D20B6AF748DF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589C8-21BF-E142-A938-BA86F271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82399-4ACB-0C40-92E4-6836EB84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7667-7169-5B4B-B0D1-A0325CBA9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2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AE13-4966-0746-B5A4-EB5C5074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59222-5E65-EC4B-A18F-A1281E0BB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2C654-E3C8-0442-8E97-A9B7BDBA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A266-9538-EB4C-9396-D20B6AF748DF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CA0A5-2B54-374A-A8F3-4EE54CC4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0EC8E-0AA4-7642-B628-2AB8C219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7667-7169-5B4B-B0D1-A0325CBA9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4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0FFC2A-75C5-CA48-A582-E59520119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217DC-73D3-024C-B856-67271B35E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DAF59-9F60-D24C-BFB7-A744E347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A266-9538-EB4C-9396-D20B6AF748DF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7344D-6A6A-1642-9555-32474CCC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16F6A-41C0-8745-8CC4-C25B3CB8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7667-7169-5B4B-B0D1-A0325CBA9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0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DC6F-B17D-C74D-9BCD-30F068BA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310B-C9CD-7C41-8AF7-65FB0544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459A5-5063-304A-814A-AC80543F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A266-9538-EB4C-9396-D20B6AF748DF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09BC5-C6C8-A14E-AADE-9034DABF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D1384-7461-674F-87B2-C4AEBD99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7667-7169-5B4B-B0D1-A0325CBA9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287B-92EB-1D41-8E67-9D1663A8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3D6AF-11FA-884B-9E92-1E81C4D91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4736E-DBD3-1743-8DD1-A2F3F344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A266-9538-EB4C-9396-D20B6AF748DF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2B8DE-2A8C-CB4D-83A9-076E0017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1705B-C96B-5F4F-9A07-F89B57BC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7667-7169-5B4B-B0D1-A0325CBA9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6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14BE-9A28-C44F-939F-7049FCDE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AC7FF-82EF-AB42-A141-91A261DBC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73268-B1F4-6F41-9D68-2BF6D7DD3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1F598-65AD-2340-9D92-D54A36A5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A266-9538-EB4C-9396-D20B6AF748DF}" type="datetimeFigureOut">
              <a:rPr lang="en-US" smtClean="0"/>
              <a:t>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FE331-6C6B-E44B-AA92-FC3E3CD8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888B7-48B1-194C-9B6B-650778C1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7667-7169-5B4B-B0D1-A0325CBA9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9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7079-E430-2645-884B-B0F57022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29A31-6FDA-094C-A0A0-C4F412AA5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EE6FB-E1E9-DE45-AD82-6C250CC56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C0F43-A296-C147-AAE0-28CEC16F9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4A403E-9B39-AC4E-A90F-8457BE041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4FB268-D669-2E4B-AB8F-59326EFF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A266-9538-EB4C-9396-D20B6AF748DF}" type="datetimeFigureOut">
              <a:rPr lang="en-US" smtClean="0"/>
              <a:t>1/1/22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65F16-B7CB-7E48-9533-BD629074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0A301-3595-5647-A174-7BE1CA9C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7667-7169-5B4B-B0D1-A0325CBA9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8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016E-DCAE-E64F-830E-F51BAD23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5BC6E-C4B7-A740-A8CB-5F3BE081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A266-9538-EB4C-9396-D20B6AF748DF}" type="datetimeFigureOut">
              <a:rPr lang="en-US" smtClean="0"/>
              <a:t>1/1/22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448EC-B64B-AE43-A249-B0B4798D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A8E91-0E5F-3940-8720-60EADDA4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7667-7169-5B4B-B0D1-A0325CBA9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7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42A01-58A3-E744-98B9-CC6CA6AD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A266-9538-EB4C-9396-D20B6AF748DF}" type="datetimeFigureOut">
              <a:rPr lang="en-US" smtClean="0"/>
              <a:t>1/1/22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276EF-E3D0-2C4D-8616-C8AE52BC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5B63E-B922-4441-9B57-2D0F2FF5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7667-7169-5B4B-B0D1-A0325CBA9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F7B1-AA7D-7048-AEB2-B3FE5625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05EC-5E5D-9E46-BE0A-0BDAC691A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8AAE3-488C-B745-B109-2E0AB65FB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13ABB-584F-EE48-BE24-EFB2011D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A266-9538-EB4C-9396-D20B6AF748DF}" type="datetimeFigureOut">
              <a:rPr lang="en-US" smtClean="0"/>
              <a:t>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A4003-5018-9347-8A9F-93E7C682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CF083-54C0-CD45-BCB1-C7796A9C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7667-7169-5B4B-B0D1-A0325CBA9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3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13B0-D07E-8A47-BEA1-923E844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FA907-7098-4244-AAF0-61B9B1B23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32156-9EF0-BC4D-8A65-DD97C0129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1B349-58F0-0444-A3ED-789758C6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A266-9538-EB4C-9396-D20B6AF748DF}" type="datetimeFigureOut">
              <a:rPr lang="en-US" smtClean="0"/>
              <a:t>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2BA7B-BE70-914B-B30C-0EBE15BA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B3A43-A060-F344-A58E-73294C16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7667-7169-5B4B-B0D1-A0325CBA9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9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7A046-0EC2-D649-BFD1-AA00A30C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6F116-DD43-1D49-8DB3-D3B113EA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D78B3-FD05-4841-ADF0-9A251D729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A266-9538-EB4C-9396-D20B6AF748DF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86101-AC0D-7C47-B0EE-04DB6F65B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0674C-FA13-A449-8260-74D36FDB7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87667-7169-5B4B-B0D1-A0325CBA9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and orange Colour Powder background">
            <a:extLst>
              <a:ext uri="{FF2B5EF4-FFF2-40B4-BE49-F238E27FC236}">
                <a16:creationId xmlns:a16="http://schemas.microsoft.com/office/drawing/2014/main" id="{0A5A5FD2-6E1D-4910-A26B-74A48E0C8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7" b="134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58592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36CAF-64B0-7B46-B10C-50940572B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524000"/>
            <a:ext cx="5541054" cy="2688545"/>
          </a:xfrm>
        </p:spPr>
        <p:txBody>
          <a:bodyPr>
            <a:normAutofit/>
          </a:bodyPr>
          <a:lstStyle/>
          <a:p>
            <a:r>
              <a:rPr lang="en-US" sz="4400"/>
              <a:t>Major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8B2F2-72C5-404F-A356-036175F9A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337967"/>
          </a:xfrm>
        </p:spPr>
        <p:txBody>
          <a:bodyPr>
            <a:normAutofit/>
          </a:bodyPr>
          <a:lstStyle/>
          <a:p>
            <a:r>
              <a:rPr lang="en-IN" b="1" dirty="0"/>
              <a:t>Cancer-Prediction</a:t>
            </a:r>
            <a:endParaRPr lang="en-IN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4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54C5-C3A3-5943-8355-D911F109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Model Evaluation: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B0B70-7858-724C-B80C-80C53A4BB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To evaluate the accuracy of the classification model we have F1 score, Classification Report, Confusion Matrix and others.</a:t>
            </a:r>
            <a:endParaRPr lang="en-IN" sz="2000" dirty="0"/>
          </a:p>
          <a:p>
            <a:endParaRPr lang="en-US" sz="2000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AD921F9-0F53-40D7-8F82-E9CF21783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37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4620-96FE-9245-B229-3D46CF62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Cancer-Prediction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2545-CFA2-DE47-A61E-015AE605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Machine Learning is used to predict and classify Breast Cancer into malignant or benign from 30 attributes such as radius, texture, area, smoothness and concavity etc.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1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C62D-42BA-054B-9ED1-79303074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About Model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63DE7A-69D4-4A0D-B9F4-DC75B7736C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569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D2CEE-9DA7-C84D-983A-B09A07BD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10165218" cy="2806506"/>
          </a:xfrm>
        </p:spPr>
        <p:txBody>
          <a:bodyPr anchor="b">
            <a:normAutofit/>
          </a:bodyPr>
          <a:lstStyle/>
          <a:p>
            <a:r>
              <a:rPr lang="en-IN" sz="4000" b="1">
                <a:solidFill>
                  <a:srgbClr val="000000"/>
                </a:solidFill>
              </a:rPr>
              <a:t>Modules</a:t>
            </a:r>
            <a:endParaRPr lang="en-US" sz="4000">
              <a:solidFill>
                <a:srgbClr val="000000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7A801C-DB22-48C5-8A7A-C47C59C5A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657313"/>
              </p:ext>
            </p:extLst>
          </p:nvPr>
        </p:nvGraphicFramePr>
        <p:xfrm>
          <a:off x="838200" y="3526300"/>
          <a:ext cx="10165218" cy="2588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911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4A9B-E154-A647-94EE-811A9161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8CDE2-A32A-2344-8703-A8D16D819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1. Download Data set: - </a:t>
            </a:r>
            <a:r>
              <a:rPr lang="en-US" dirty="0"/>
              <a:t>Download the data set from Kaggle or UCI Machine Learning Repository.</a:t>
            </a:r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1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85D3-46D5-D44C-BBC2-B9F4F0DD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2. Preprocess data</a:t>
            </a:r>
            <a:r>
              <a:rPr lang="en-US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5C9C-6BD1-A448-8FDD-0C0A6E9E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 is the most important step in any machine learning project. </a:t>
            </a:r>
          </a:p>
          <a:p>
            <a:r>
              <a:rPr lang="en-US" dirty="0"/>
              <a:t>The data we have consist of 569 records with 32 columns/features. Most of the data is numeric and one categorical feature which is the target class.</a:t>
            </a:r>
            <a:endParaRPr lang="en-IN" dirty="0"/>
          </a:p>
          <a:p>
            <a:r>
              <a:rPr lang="en-US" dirty="0"/>
              <a:t>Following are the operations performed in preprocessing.</a:t>
            </a:r>
            <a:endParaRPr lang="en-IN" dirty="0"/>
          </a:p>
          <a:p>
            <a:pPr lvl="0"/>
            <a:r>
              <a:rPr lang="en-US" dirty="0"/>
              <a:t>Data set consist of one extra column “Unnamed: 32” with 569 </a:t>
            </a:r>
            <a:r>
              <a:rPr lang="en-US" dirty="0" err="1"/>
              <a:t>NaN</a:t>
            </a:r>
            <a:r>
              <a:rPr lang="en-US" dirty="0"/>
              <a:t> values which is removed. </a:t>
            </a:r>
            <a:endParaRPr lang="en-IN" dirty="0"/>
          </a:p>
          <a:p>
            <a:pPr lvl="0"/>
            <a:r>
              <a:rPr lang="en-US" dirty="0"/>
              <a:t>ID column is set as index.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9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A32E-F054-AD43-BC9E-259ECD44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3. Feature Engineering</a:t>
            </a:r>
            <a:r>
              <a:rPr lang="en-US" dirty="0"/>
              <a:t>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CFB4-8393-EC45-9481-95763BB8D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Feature engineering is the process of preparing datasets and features in a machine compatible format.</a:t>
            </a:r>
            <a:endParaRPr lang="en-IN" dirty="0"/>
          </a:p>
          <a:p>
            <a:r>
              <a:rPr lang="en-US" dirty="0"/>
              <a:t>Following are the operations performed in Feature Engineering.</a:t>
            </a:r>
            <a:endParaRPr lang="en-IN" dirty="0"/>
          </a:p>
          <a:p>
            <a:pPr lvl="0"/>
            <a:r>
              <a:rPr lang="en-US" b="1" dirty="0"/>
              <a:t>Encoding Categorical Feature</a:t>
            </a:r>
            <a:r>
              <a:rPr lang="en-US" dirty="0"/>
              <a:t>- Encoded the class label using </a:t>
            </a:r>
            <a:r>
              <a:rPr lang="en-US" dirty="0" err="1"/>
              <a:t>LabelEncoder</a:t>
            </a:r>
            <a:r>
              <a:rPr lang="en-US" dirty="0"/>
              <a:t>. </a:t>
            </a:r>
            <a:endParaRPr lang="en-IN" dirty="0"/>
          </a:p>
          <a:p>
            <a:pPr lvl="0"/>
            <a:r>
              <a:rPr lang="en-US" b="1" dirty="0"/>
              <a:t>Feature Scaling</a:t>
            </a:r>
            <a:r>
              <a:rPr lang="en-US" dirty="0"/>
              <a:t>- Scaled numerical features using standard scaler from </a:t>
            </a:r>
            <a:r>
              <a:rPr lang="en-US" dirty="0" err="1"/>
              <a:t>Sklearn</a:t>
            </a:r>
            <a:r>
              <a:rPr lang="en-US" dirty="0"/>
              <a:t> .</a:t>
            </a:r>
            <a:endParaRPr lang="en-IN" dirty="0"/>
          </a:p>
          <a:p>
            <a:pPr lvl="0"/>
            <a:r>
              <a:rPr lang="en-US" b="1" dirty="0"/>
              <a:t>Split data</a:t>
            </a:r>
            <a:r>
              <a:rPr lang="en-US" dirty="0"/>
              <a:t>- Split data into train and test data set.</a:t>
            </a:r>
            <a:endParaRPr lang="en-IN" dirty="0"/>
          </a:p>
          <a:p>
            <a:pPr lvl="0"/>
            <a:r>
              <a:rPr lang="en-US" b="1" dirty="0"/>
              <a:t>Feature Selection</a:t>
            </a:r>
            <a:r>
              <a:rPr lang="en-US" dirty="0"/>
              <a:t>- Feature selection is an important step to identify features that are more helpful in predicting the class of diagnosis. For feature selection we have used Embedded technique by using </a:t>
            </a:r>
            <a:r>
              <a:rPr lang="en-US" dirty="0" err="1"/>
              <a:t>RandomForestClassifier</a:t>
            </a:r>
            <a:r>
              <a:rPr lang="en-US" dirty="0"/>
              <a:t> to get important features.</a:t>
            </a:r>
            <a:endParaRPr lang="en-IN" dirty="0"/>
          </a:p>
          <a:p>
            <a:r>
              <a:rPr lang="en-US" b="1" dirty="0"/>
              <a:t>Lastly create data set with top important features</a:t>
            </a:r>
            <a:r>
              <a:rPr lang="en-US" dirty="0"/>
              <a:t>. We have more than 30 features of which top 12 features are selected to create a training data set for our model.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1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3D52-3852-2445-90B1-73BE7E77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4</a:t>
            </a:r>
            <a:r>
              <a:rPr lang="en-US" dirty="0"/>
              <a:t>. </a:t>
            </a:r>
            <a:r>
              <a:rPr lang="en-US" b="1" dirty="0"/>
              <a:t>Model Building: 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1A6E8-F86C-E84E-A737-1B274ECEF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building</a:t>
            </a:r>
            <a:r>
              <a:rPr lang="en-US" b="1" dirty="0"/>
              <a:t> ANN </a:t>
            </a:r>
            <a:r>
              <a:rPr lang="en-US" dirty="0"/>
              <a:t>we have used Google </a:t>
            </a:r>
            <a:r>
              <a:rPr lang="en-US" dirty="0" err="1"/>
              <a:t>Colab</a:t>
            </a:r>
            <a:r>
              <a:rPr lang="en-US" dirty="0"/>
              <a:t> as web IDE for python and machine learning. And multiple libraries to create model such as </a:t>
            </a:r>
            <a:r>
              <a:rPr lang="en-US" dirty="0" err="1"/>
              <a:t>Keras</a:t>
            </a:r>
            <a:r>
              <a:rPr lang="en-US" dirty="0"/>
              <a:t>.</a:t>
            </a:r>
            <a:endParaRPr lang="en-IN" dirty="0"/>
          </a:p>
          <a:p>
            <a:r>
              <a:rPr lang="en-US" dirty="0" err="1"/>
              <a:t>Keras</a:t>
            </a:r>
            <a:r>
              <a:rPr lang="en-US" dirty="0"/>
              <a:t> to create Sequential model.  And Dense to add hidden layer. </a:t>
            </a:r>
            <a:endParaRPr lang="en-IN" dirty="0"/>
          </a:p>
          <a:p>
            <a:r>
              <a:rPr lang="en-US" dirty="0"/>
              <a:t>The model consists of input layer, one hidden layer and an output layer.  These layers consist of parameters such as for classification problem we have used </a:t>
            </a:r>
            <a:endParaRPr lang="en-IN" dirty="0"/>
          </a:p>
          <a:p>
            <a:r>
              <a:rPr lang="en-US" dirty="0"/>
              <a:t>Input layer – It consist of 12 input and we have used “</a:t>
            </a:r>
            <a:r>
              <a:rPr lang="en-US" dirty="0" err="1"/>
              <a:t>relu</a:t>
            </a:r>
            <a:r>
              <a:rPr lang="en-US" dirty="0"/>
              <a:t>” as activation function with “</a:t>
            </a:r>
            <a:r>
              <a:rPr lang="en-US" dirty="0" err="1"/>
              <a:t>he_uniform</a:t>
            </a:r>
            <a:r>
              <a:rPr lang="en-US" dirty="0"/>
              <a:t>” as weight initialization. This is because </a:t>
            </a:r>
            <a:r>
              <a:rPr lang="en-US" dirty="0" err="1"/>
              <a:t>relu</a:t>
            </a:r>
            <a:r>
              <a:rPr lang="en-US" dirty="0"/>
              <a:t> works very well with </a:t>
            </a:r>
            <a:r>
              <a:rPr lang="en-US" dirty="0" err="1"/>
              <a:t>he_uniform</a:t>
            </a:r>
            <a:r>
              <a:rPr lang="en-US" dirty="0"/>
              <a:t>. </a:t>
            </a:r>
            <a:endParaRPr lang="en-IN" dirty="0"/>
          </a:p>
          <a:p>
            <a:r>
              <a:rPr lang="en-US" dirty="0"/>
              <a:t>Hidden layer- It consist of “</a:t>
            </a:r>
            <a:r>
              <a:rPr lang="en-US" dirty="0" err="1"/>
              <a:t>relu</a:t>
            </a:r>
            <a:r>
              <a:rPr lang="en-US" dirty="0"/>
              <a:t>” as activation function with “</a:t>
            </a:r>
            <a:r>
              <a:rPr lang="en-US" dirty="0" err="1"/>
              <a:t>he_uniform</a:t>
            </a:r>
            <a:r>
              <a:rPr lang="en-US" dirty="0"/>
              <a:t>” as weight initialization and different number of neurons in different models.</a:t>
            </a:r>
            <a:endParaRPr lang="en-IN" dirty="0"/>
          </a:p>
          <a:p>
            <a:r>
              <a:rPr lang="en-US" dirty="0"/>
              <a:t>Output </a:t>
            </a:r>
            <a:r>
              <a:rPr lang="en-US" dirty="0" err="1"/>
              <a:t>laye</a:t>
            </a:r>
            <a:r>
              <a:rPr lang="en-US" dirty="0"/>
              <a:t>- The output layer consists of only a single neuron. With activation function and “sigmoid” and weight initialization as “</a:t>
            </a:r>
            <a:r>
              <a:rPr lang="en-US" dirty="0" err="1"/>
              <a:t>glorot_uniform</a:t>
            </a:r>
            <a:r>
              <a:rPr lang="en-US" dirty="0"/>
              <a:t>”. The combination of sigmoid and </a:t>
            </a:r>
            <a:r>
              <a:rPr lang="en-US" dirty="0" err="1"/>
              <a:t>glorot_uniform</a:t>
            </a:r>
            <a:r>
              <a:rPr lang="en-US" dirty="0"/>
              <a:t> is good for binary classification. 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8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F223-8255-E441-A821-BE8FDB88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50E1B-CB19-2745-AD52-FF2D5884A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compile the model, we have used multiple optimizers such as </a:t>
            </a:r>
            <a:r>
              <a:rPr lang="en-US" dirty="0" err="1"/>
              <a:t>Adamax</a:t>
            </a:r>
            <a:r>
              <a:rPr lang="en-US" dirty="0"/>
              <a:t>, and Adam along with the loss function “</a:t>
            </a:r>
            <a:r>
              <a:rPr lang="en-US" dirty="0" err="1"/>
              <a:t>binary_crossentropy</a:t>
            </a:r>
            <a:r>
              <a:rPr lang="en-US" dirty="0"/>
              <a:t>” for binary class classification and metrics as “accuracy”.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6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567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Major Project 1</vt:lpstr>
      <vt:lpstr>Cancer-Prediction</vt:lpstr>
      <vt:lpstr>About Model</vt:lpstr>
      <vt:lpstr>Modules</vt:lpstr>
      <vt:lpstr>PowerPoint Presentation</vt:lpstr>
      <vt:lpstr>Step 2. Preprocess data: </vt:lpstr>
      <vt:lpstr>Step 3. Feature Engineering: -</vt:lpstr>
      <vt:lpstr>Step 4. Model Building: -</vt:lpstr>
      <vt:lpstr>Compile the Model</vt:lpstr>
      <vt:lpstr>Model Evaluation: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 1</dc:title>
  <dc:creator>Alok Yadav</dc:creator>
  <cp:lastModifiedBy>Alok Yadav</cp:lastModifiedBy>
  <cp:revision>1</cp:revision>
  <dcterms:created xsi:type="dcterms:W3CDTF">2022-01-01T15:17:42Z</dcterms:created>
  <dcterms:modified xsi:type="dcterms:W3CDTF">2022-01-01T15:27:04Z</dcterms:modified>
</cp:coreProperties>
</file>