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62" r:id="rId4"/>
    <p:sldId id="263" r:id="rId5"/>
    <p:sldId id="266" r:id="rId6"/>
    <p:sldId id="267" r:id="rId7"/>
    <p:sldId id="265" r:id="rId8"/>
    <p:sldId id="268" r:id="rId9"/>
    <p:sldId id="269" r:id="rId10"/>
    <p:sldId id="270" r:id="rId11"/>
    <p:sldId id="272" r:id="rId12"/>
    <p:sldId id="273"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CEDD6C-0CB8-4FF7-BCB6-9B5E1E115E2B}"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A0B6404-D1A9-42B7-B468-305F49D7ACFD}" type="slidenum">
              <a:rPr lang="en-US" smtClean="0"/>
              <a:t>‹#›</a:t>
            </a:fld>
            <a:endParaRPr lang="en-US"/>
          </a:p>
        </p:txBody>
      </p:sp>
    </p:spTree>
    <p:extLst>
      <p:ext uri="{BB962C8B-B14F-4D97-AF65-F5344CB8AC3E}">
        <p14:creationId xmlns:p14="http://schemas.microsoft.com/office/powerpoint/2010/main" val="3046486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CEDD6C-0CB8-4FF7-BCB6-9B5E1E115E2B}"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0B6404-D1A9-42B7-B468-305F49D7ACFD}" type="slidenum">
              <a:rPr lang="en-US" smtClean="0"/>
              <a:t>‹#›</a:t>
            </a:fld>
            <a:endParaRPr lang="en-US"/>
          </a:p>
        </p:txBody>
      </p:sp>
    </p:spTree>
    <p:extLst>
      <p:ext uri="{BB962C8B-B14F-4D97-AF65-F5344CB8AC3E}">
        <p14:creationId xmlns:p14="http://schemas.microsoft.com/office/powerpoint/2010/main" val="132094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CEDD6C-0CB8-4FF7-BCB6-9B5E1E115E2B}"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0B6404-D1A9-42B7-B468-305F49D7ACF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64496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6CEDD6C-0CB8-4FF7-BCB6-9B5E1E115E2B}"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0B6404-D1A9-42B7-B468-305F49D7ACFD}" type="slidenum">
              <a:rPr lang="en-US" smtClean="0"/>
              <a:t>‹#›</a:t>
            </a:fld>
            <a:endParaRPr lang="en-US"/>
          </a:p>
        </p:txBody>
      </p:sp>
    </p:spTree>
    <p:extLst>
      <p:ext uri="{BB962C8B-B14F-4D97-AF65-F5344CB8AC3E}">
        <p14:creationId xmlns:p14="http://schemas.microsoft.com/office/powerpoint/2010/main" val="1476522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6CEDD6C-0CB8-4FF7-BCB6-9B5E1E115E2B}"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0B6404-D1A9-42B7-B468-305F49D7ACF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71022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6CEDD6C-0CB8-4FF7-BCB6-9B5E1E115E2B}"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0B6404-D1A9-42B7-B468-305F49D7ACFD}" type="slidenum">
              <a:rPr lang="en-US" smtClean="0"/>
              <a:t>‹#›</a:t>
            </a:fld>
            <a:endParaRPr lang="en-US"/>
          </a:p>
        </p:txBody>
      </p:sp>
    </p:spTree>
    <p:extLst>
      <p:ext uri="{BB962C8B-B14F-4D97-AF65-F5344CB8AC3E}">
        <p14:creationId xmlns:p14="http://schemas.microsoft.com/office/powerpoint/2010/main" val="3329001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CEDD6C-0CB8-4FF7-BCB6-9B5E1E115E2B}"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0B6404-D1A9-42B7-B468-305F49D7ACFD}" type="slidenum">
              <a:rPr lang="en-US" smtClean="0"/>
              <a:t>‹#›</a:t>
            </a:fld>
            <a:endParaRPr lang="en-US"/>
          </a:p>
        </p:txBody>
      </p:sp>
    </p:spTree>
    <p:extLst>
      <p:ext uri="{BB962C8B-B14F-4D97-AF65-F5344CB8AC3E}">
        <p14:creationId xmlns:p14="http://schemas.microsoft.com/office/powerpoint/2010/main" val="2805739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CEDD6C-0CB8-4FF7-BCB6-9B5E1E115E2B}"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0B6404-D1A9-42B7-B468-305F49D7ACFD}" type="slidenum">
              <a:rPr lang="en-US" smtClean="0"/>
              <a:t>‹#›</a:t>
            </a:fld>
            <a:endParaRPr lang="en-US"/>
          </a:p>
        </p:txBody>
      </p:sp>
    </p:spTree>
    <p:extLst>
      <p:ext uri="{BB962C8B-B14F-4D97-AF65-F5344CB8AC3E}">
        <p14:creationId xmlns:p14="http://schemas.microsoft.com/office/powerpoint/2010/main" val="396893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CEDD6C-0CB8-4FF7-BCB6-9B5E1E115E2B}"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0B6404-D1A9-42B7-B468-305F49D7ACFD}" type="slidenum">
              <a:rPr lang="en-US" smtClean="0"/>
              <a:t>‹#›</a:t>
            </a:fld>
            <a:endParaRPr lang="en-US"/>
          </a:p>
        </p:txBody>
      </p:sp>
    </p:spTree>
    <p:extLst>
      <p:ext uri="{BB962C8B-B14F-4D97-AF65-F5344CB8AC3E}">
        <p14:creationId xmlns:p14="http://schemas.microsoft.com/office/powerpoint/2010/main" val="3316397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CEDD6C-0CB8-4FF7-BCB6-9B5E1E115E2B}"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0B6404-D1A9-42B7-B468-305F49D7ACFD}" type="slidenum">
              <a:rPr lang="en-US" smtClean="0"/>
              <a:t>‹#›</a:t>
            </a:fld>
            <a:endParaRPr lang="en-US"/>
          </a:p>
        </p:txBody>
      </p:sp>
    </p:spTree>
    <p:extLst>
      <p:ext uri="{BB962C8B-B14F-4D97-AF65-F5344CB8AC3E}">
        <p14:creationId xmlns:p14="http://schemas.microsoft.com/office/powerpoint/2010/main" val="290922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CEDD6C-0CB8-4FF7-BCB6-9B5E1E115E2B}"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A0B6404-D1A9-42B7-B468-305F49D7ACFD}" type="slidenum">
              <a:rPr lang="en-US" smtClean="0"/>
              <a:t>‹#›</a:t>
            </a:fld>
            <a:endParaRPr lang="en-US"/>
          </a:p>
        </p:txBody>
      </p:sp>
    </p:spTree>
    <p:extLst>
      <p:ext uri="{BB962C8B-B14F-4D97-AF65-F5344CB8AC3E}">
        <p14:creationId xmlns:p14="http://schemas.microsoft.com/office/powerpoint/2010/main" val="2009866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CEDD6C-0CB8-4FF7-BCB6-9B5E1E115E2B}" type="datetimeFigureOut">
              <a:rPr lang="en-US" smtClean="0"/>
              <a:t>5/8/2019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A0B6404-D1A9-42B7-B468-305F49D7ACFD}" type="slidenum">
              <a:rPr lang="en-US" smtClean="0"/>
              <a:t>‹#›</a:t>
            </a:fld>
            <a:endParaRPr lang="en-US"/>
          </a:p>
        </p:txBody>
      </p:sp>
    </p:spTree>
    <p:extLst>
      <p:ext uri="{BB962C8B-B14F-4D97-AF65-F5344CB8AC3E}">
        <p14:creationId xmlns:p14="http://schemas.microsoft.com/office/powerpoint/2010/main" val="14730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CEDD6C-0CB8-4FF7-BCB6-9B5E1E115E2B}" type="datetimeFigureOut">
              <a:rPr lang="en-US" smtClean="0"/>
              <a:t>5/8/2019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A0B6404-D1A9-42B7-B468-305F49D7ACFD}" type="slidenum">
              <a:rPr lang="en-US" smtClean="0"/>
              <a:t>‹#›</a:t>
            </a:fld>
            <a:endParaRPr lang="en-US"/>
          </a:p>
        </p:txBody>
      </p:sp>
    </p:spTree>
    <p:extLst>
      <p:ext uri="{BB962C8B-B14F-4D97-AF65-F5344CB8AC3E}">
        <p14:creationId xmlns:p14="http://schemas.microsoft.com/office/powerpoint/2010/main" val="424170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CEDD6C-0CB8-4FF7-BCB6-9B5E1E115E2B}" type="datetimeFigureOut">
              <a:rPr lang="en-US" smtClean="0"/>
              <a:t>5/8/2019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A0B6404-D1A9-42B7-B468-305F49D7ACFD}" type="slidenum">
              <a:rPr lang="en-US" smtClean="0"/>
              <a:t>‹#›</a:t>
            </a:fld>
            <a:endParaRPr lang="en-US"/>
          </a:p>
        </p:txBody>
      </p:sp>
    </p:spTree>
    <p:extLst>
      <p:ext uri="{BB962C8B-B14F-4D97-AF65-F5344CB8AC3E}">
        <p14:creationId xmlns:p14="http://schemas.microsoft.com/office/powerpoint/2010/main" val="3102294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CEDD6C-0CB8-4FF7-BCB6-9B5E1E115E2B}"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A0B6404-D1A9-42B7-B468-305F49D7ACFD}" type="slidenum">
              <a:rPr lang="en-US" smtClean="0"/>
              <a:t>‹#›</a:t>
            </a:fld>
            <a:endParaRPr lang="en-US"/>
          </a:p>
        </p:txBody>
      </p:sp>
    </p:spTree>
    <p:extLst>
      <p:ext uri="{BB962C8B-B14F-4D97-AF65-F5344CB8AC3E}">
        <p14:creationId xmlns:p14="http://schemas.microsoft.com/office/powerpoint/2010/main" val="159461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CEDD6C-0CB8-4FF7-BCB6-9B5E1E115E2B}"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0B6404-D1A9-42B7-B468-305F49D7ACFD}" type="slidenum">
              <a:rPr lang="en-US" smtClean="0"/>
              <a:t>‹#›</a:t>
            </a:fld>
            <a:endParaRPr lang="en-US"/>
          </a:p>
        </p:txBody>
      </p:sp>
    </p:spTree>
    <p:extLst>
      <p:ext uri="{BB962C8B-B14F-4D97-AF65-F5344CB8AC3E}">
        <p14:creationId xmlns:p14="http://schemas.microsoft.com/office/powerpoint/2010/main" val="1789336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6CEDD6C-0CB8-4FF7-BCB6-9B5E1E115E2B}" type="datetimeFigureOut">
              <a:rPr lang="en-US" smtClean="0"/>
              <a:t>5/8/2019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A0B6404-D1A9-42B7-B468-305F49D7ACFD}" type="slidenum">
              <a:rPr lang="en-US" smtClean="0"/>
              <a:t>‹#›</a:t>
            </a:fld>
            <a:endParaRPr lang="en-US"/>
          </a:p>
        </p:txBody>
      </p:sp>
    </p:spTree>
    <p:extLst>
      <p:ext uri="{BB962C8B-B14F-4D97-AF65-F5344CB8AC3E}">
        <p14:creationId xmlns:p14="http://schemas.microsoft.com/office/powerpoint/2010/main" val="172080376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thesis.nitrkl.ac.in/7301/1/AUTOMATED_Mallik_2015.pdf" TargetMode="External"/><Relationship Id="rId2" Type="http://schemas.openxmlformats.org/officeDocument/2006/relationships/hyperlink" Target="https://ieeexplore.ieee.org/document/738047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38250"/>
            <a:ext cx="9144000" cy="45719"/>
          </a:xfrm>
        </p:spPr>
        <p:txBody>
          <a:bodyPr>
            <a:normAutofit fontScale="90000"/>
          </a:bodyPr>
          <a:lstStyle/>
          <a:p>
            <a:r>
              <a:rPr lang="en-US" dirty="0" smtClean="0"/>
              <a:t/>
            </a:r>
            <a:br>
              <a:rPr lang="en-US" dirty="0" smtClean="0"/>
            </a:br>
            <a:endParaRPr lang="en-US" dirty="0"/>
          </a:p>
        </p:txBody>
      </p:sp>
      <p:sp>
        <p:nvSpPr>
          <p:cNvPr id="3" name="Subtitle 2"/>
          <p:cNvSpPr>
            <a:spLocks noGrp="1"/>
          </p:cNvSpPr>
          <p:nvPr>
            <p:ph type="subTitle" idx="1"/>
          </p:nvPr>
        </p:nvSpPr>
        <p:spPr>
          <a:xfrm>
            <a:off x="535578" y="2338250"/>
            <a:ext cx="10881360" cy="4193178"/>
          </a:xfrm>
        </p:spPr>
        <p:txBody>
          <a:bodyPr>
            <a:normAutofit/>
          </a:bodyPr>
          <a:lstStyle/>
          <a:p>
            <a:r>
              <a:rPr lang="en-US" b="1" dirty="0" smtClean="0"/>
              <a:t>Project Title: </a:t>
            </a:r>
            <a:r>
              <a:rPr lang="en-US" b="1" u="sng" dirty="0" smtClean="0"/>
              <a:t>Face Recognition Based Attendance System</a:t>
            </a:r>
          </a:p>
          <a:p>
            <a:r>
              <a:rPr lang="en-US" b="1" u="sng" smtClean="0"/>
              <a:t>DE-2B</a:t>
            </a:r>
            <a:endParaRPr lang="en-US" b="1" u="sng" dirty="0" smtClean="0"/>
          </a:p>
          <a:p>
            <a:r>
              <a:rPr lang="en-US" b="1" u="sng" dirty="0" smtClean="0"/>
              <a:t>2018-19</a:t>
            </a:r>
          </a:p>
          <a:p>
            <a:r>
              <a:rPr lang="en-US" b="1" dirty="0" smtClean="0"/>
              <a:t>Internal Guide: </a:t>
            </a:r>
            <a:r>
              <a:rPr lang="en-US" b="1" u="sng" dirty="0" smtClean="0"/>
              <a:t>Bhagirath Sir</a:t>
            </a:r>
            <a:endParaRPr lang="en-US" b="1" u="sng" dirty="0"/>
          </a:p>
          <a:p>
            <a:endParaRPr lang="en-US" b="1" dirty="0" smtClean="0"/>
          </a:p>
          <a:p>
            <a:r>
              <a:rPr lang="en-US" b="1" dirty="0" smtClean="0"/>
              <a:t>                                                                                By- Vaibhav R Soni (160010107055)</a:t>
            </a:r>
          </a:p>
          <a:p>
            <a:r>
              <a:rPr lang="en-US" b="1" dirty="0" smtClean="0"/>
              <a:t>                                                                                       Ankit J Sharda (160010107050)</a:t>
            </a:r>
          </a:p>
          <a:p>
            <a:r>
              <a:rPr lang="en-US" b="1" dirty="0" smtClean="0"/>
              <a:t>                                                                                       Smit J Chavda (160010107006)</a:t>
            </a:r>
          </a:p>
          <a:p>
            <a:r>
              <a:rPr lang="en-US" b="1" dirty="0" smtClean="0"/>
              <a:t>                                                                                       Hely P Parmar (160010107028</a:t>
            </a:r>
            <a:r>
              <a:rPr lang="en-US" b="1" dirty="0"/>
              <a:t>)</a:t>
            </a:r>
            <a:endParaRPr lang="en-US"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5246" y="195944"/>
            <a:ext cx="2155371" cy="1907177"/>
          </a:xfrm>
          <a:prstGeom prst="rect">
            <a:avLst/>
          </a:prstGeom>
        </p:spPr>
      </p:pic>
    </p:spTree>
    <p:extLst>
      <p:ext uri="{BB962C8B-B14F-4D97-AF65-F5344CB8AC3E}">
        <p14:creationId xmlns:p14="http://schemas.microsoft.com/office/powerpoint/2010/main" val="1366669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17" y="0"/>
            <a:ext cx="11458303" cy="1603307"/>
          </a:xfrm>
        </p:spPr>
        <p:txBody>
          <a:bodyPr/>
          <a:lstStyle/>
          <a:p>
            <a:r>
              <a:rPr lang="en-US" b="1" u="sng" dirty="0" smtClean="0"/>
              <a:t>Algorithm</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7073" y="156755"/>
            <a:ext cx="9313818" cy="6701246"/>
          </a:xfrm>
        </p:spPr>
      </p:pic>
    </p:spTree>
    <p:extLst>
      <p:ext uri="{BB962C8B-B14F-4D97-AF65-F5344CB8AC3E}">
        <p14:creationId xmlns:p14="http://schemas.microsoft.com/office/powerpoint/2010/main" val="3584987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1234" y="613953"/>
            <a:ext cx="9642565" cy="679269"/>
          </a:xfrm>
        </p:spPr>
        <p:txBody>
          <a:bodyPr>
            <a:normAutofit/>
          </a:bodyPr>
          <a:lstStyle/>
          <a:p>
            <a:r>
              <a:rPr lang="en-US" b="1" u="sng" dirty="0" smtClean="0"/>
              <a:t>Conclusion</a:t>
            </a:r>
            <a:endParaRPr lang="en-US" b="1" u="sng" dirty="0"/>
          </a:p>
        </p:txBody>
      </p:sp>
      <p:sp>
        <p:nvSpPr>
          <p:cNvPr id="3" name="Content Placeholder 2"/>
          <p:cNvSpPr>
            <a:spLocks noGrp="1"/>
          </p:cNvSpPr>
          <p:nvPr>
            <p:ph idx="1"/>
          </p:nvPr>
        </p:nvSpPr>
        <p:spPr>
          <a:xfrm>
            <a:off x="838200" y="1410789"/>
            <a:ext cx="10515600" cy="4766174"/>
          </a:xfrm>
        </p:spPr>
        <p:txBody>
          <a:bodyPr>
            <a:normAutofit fontScale="92500" lnSpcReduction="10000"/>
          </a:bodyPr>
          <a:lstStyle/>
          <a:p>
            <a:r>
              <a:rPr lang="en-US" sz="2200" dirty="0" smtClean="0"/>
              <a:t>The smart and automated attendance system can be proven as an efficient system for classroom attendance. By using this system the chances of fake attendance and proxies can be reduced. There are a lots of Biometrics Systems which can be used for managing attendance, but the face recognition has the best performance. So we need to implement a reliable and efficient attendance system for classroom attendance which can work for multiple face recognition at one time. We found the solution for light intensity problem and head pose problem for which we can use the Illumination Invariant algorithm. Also to implement this system, no any specialized hardware is required. A camera device and a standalone PC, database servers are sufficient for constructing the smart attendance system.</a:t>
            </a:r>
          </a:p>
          <a:p>
            <a:r>
              <a:rPr lang="en-US" sz="2200" b="1" dirty="0" smtClean="0"/>
              <a:t>Future Work:</a:t>
            </a:r>
          </a:p>
          <a:p>
            <a:r>
              <a:rPr lang="en-US" sz="2200" dirty="0"/>
              <a:t>Further work can be done on this project to alert the student by sending SMS regarding the </a:t>
            </a:r>
            <a:r>
              <a:rPr lang="en-US" sz="2200" dirty="0" smtClean="0"/>
              <a:t>attendance. For </a:t>
            </a:r>
            <a:r>
              <a:rPr lang="en-US" sz="2200" dirty="0"/>
              <a:t>this purpose GSM module can be used</a:t>
            </a:r>
            <a:r>
              <a:rPr lang="en-US" sz="2200" dirty="0" smtClean="0"/>
              <a:t>. </a:t>
            </a:r>
            <a:r>
              <a:rPr lang="en-US" sz="2200" dirty="0"/>
              <a:t>SMS </a:t>
            </a:r>
            <a:r>
              <a:rPr lang="en-US" sz="2200" dirty="0" smtClean="0"/>
              <a:t>alert </a:t>
            </a:r>
            <a:r>
              <a:rPr lang="en-US" sz="2200" dirty="0"/>
              <a:t>can be given to the parent of </a:t>
            </a:r>
            <a:r>
              <a:rPr lang="en-US" sz="2200" dirty="0" smtClean="0"/>
              <a:t>the </a:t>
            </a:r>
            <a:r>
              <a:rPr lang="en-US" sz="2200" dirty="0"/>
              <a:t>student.</a:t>
            </a:r>
          </a:p>
          <a:p>
            <a:endParaRPr lang="en-US" dirty="0"/>
          </a:p>
          <a:p>
            <a:endParaRPr lang="en-US" dirty="0"/>
          </a:p>
          <a:p>
            <a:endParaRPr lang="en-US" sz="2200" dirty="0"/>
          </a:p>
        </p:txBody>
      </p:sp>
    </p:spTree>
    <p:extLst>
      <p:ext uri="{BB962C8B-B14F-4D97-AF65-F5344CB8AC3E}">
        <p14:creationId xmlns:p14="http://schemas.microsoft.com/office/powerpoint/2010/main" val="903433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795" y="624110"/>
            <a:ext cx="9884818" cy="1280890"/>
          </a:xfrm>
        </p:spPr>
        <p:txBody>
          <a:bodyPr/>
          <a:lstStyle/>
          <a:p>
            <a:r>
              <a:rPr lang="en-US" sz="3600" b="1" u="sng" dirty="0" smtClean="0"/>
              <a:t>References</a:t>
            </a:r>
            <a:endParaRPr lang="en-US" sz="3600" b="1" u="sng" dirty="0"/>
          </a:p>
        </p:txBody>
      </p:sp>
      <p:sp>
        <p:nvSpPr>
          <p:cNvPr id="3" name="Content Placeholder 2"/>
          <p:cNvSpPr>
            <a:spLocks noGrp="1"/>
          </p:cNvSpPr>
          <p:nvPr>
            <p:ph idx="1"/>
          </p:nvPr>
        </p:nvSpPr>
        <p:spPr>
          <a:xfrm>
            <a:off x="838200" y="1397726"/>
            <a:ext cx="10515600" cy="4779237"/>
          </a:xfrm>
        </p:spPr>
        <p:txBody>
          <a:bodyPr/>
          <a:lstStyle/>
          <a:p>
            <a:r>
              <a:rPr lang="en-US" dirty="0" smtClean="0">
                <a:hlinkClick r:id="rId2"/>
              </a:rPr>
              <a:t>https://ieeexplore.ieee.org/document/7380478/</a:t>
            </a:r>
            <a:endParaRPr lang="en-US" dirty="0" smtClean="0"/>
          </a:p>
          <a:p>
            <a:endParaRPr lang="en-US" dirty="0"/>
          </a:p>
          <a:p>
            <a:r>
              <a:rPr lang="en-US" dirty="0">
                <a:hlinkClick r:id="rId3"/>
              </a:rPr>
              <a:t>http://</a:t>
            </a:r>
            <a:r>
              <a:rPr lang="en-US" dirty="0" smtClean="0">
                <a:hlinkClick r:id="rId3"/>
              </a:rPr>
              <a:t>ethesis.nitrkl.ac.in/7301/1/AUTOMATED_Mallik_2015.pdf</a:t>
            </a:r>
            <a:endParaRPr lang="en-US" dirty="0" smtClean="0"/>
          </a:p>
          <a:p>
            <a:endParaRPr lang="en-US" dirty="0"/>
          </a:p>
          <a:p>
            <a:endParaRPr lang="en-US" dirty="0"/>
          </a:p>
        </p:txBody>
      </p:sp>
    </p:spTree>
    <p:extLst>
      <p:ext uri="{BB962C8B-B14F-4D97-AF65-F5344CB8AC3E}">
        <p14:creationId xmlns:p14="http://schemas.microsoft.com/office/powerpoint/2010/main" val="2969389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5125"/>
            <a:ext cx="10515600" cy="5811838"/>
          </a:xfrm>
        </p:spPr>
        <p:txBody>
          <a:bodyPr>
            <a:normAutofit/>
          </a:bodyPr>
          <a:lstStyle/>
          <a:p>
            <a:pPr marL="0" indent="0" algn="ctr">
              <a:buNone/>
            </a:pPr>
            <a:endParaRPr lang="en-US" sz="6600" b="1" dirty="0" smtClean="0"/>
          </a:p>
          <a:p>
            <a:pPr marL="0" indent="0" algn="ctr">
              <a:buNone/>
            </a:pPr>
            <a:endParaRPr lang="en-US" sz="6600" b="1" dirty="0"/>
          </a:p>
          <a:p>
            <a:pPr marL="0" indent="0" algn="ctr">
              <a:buNone/>
            </a:pPr>
            <a:r>
              <a:rPr lang="en-US" sz="6600" b="1" dirty="0" smtClean="0"/>
              <a:t>Thank you!!!</a:t>
            </a:r>
            <a:endParaRPr lang="en-US" sz="6600" b="1" dirty="0"/>
          </a:p>
        </p:txBody>
      </p:sp>
    </p:spTree>
    <p:extLst>
      <p:ext uri="{BB962C8B-B14F-4D97-AF65-F5344CB8AC3E}">
        <p14:creationId xmlns:p14="http://schemas.microsoft.com/office/powerpoint/2010/main" val="2859356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8983" y="624110"/>
            <a:ext cx="9845629" cy="708301"/>
          </a:xfrm>
        </p:spPr>
        <p:txBody>
          <a:bodyPr>
            <a:normAutofit fontScale="90000"/>
          </a:bodyPr>
          <a:lstStyle/>
          <a:p>
            <a:r>
              <a:rPr lang="en-US" sz="4800" b="1" u="sng" dirty="0" smtClean="0"/>
              <a:t>Abstract</a:t>
            </a:r>
            <a:endParaRPr lang="en-US" sz="4800" b="1" u="sng" dirty="0"/>
          </a:p>
        </p:txBody>
      </p:sp>
      <p:sp>
        <p:nvSpPr>
          <p:cNvPr id="3" name="Content Placeholder 2"/>
          <p:cNvSpPr>
            <a:spLocks noGrp="1"/>
          </p:cNvSpPr>
          <p:nvPr>
            <p:ph idx="1"/>
          </p:nvPr>
        </p:nvSpPr>
        <p:spPr>
          <a:xfrm>
            <a:off x="457200" y="1685109"/>
            <a:ext cx="11220994" cy="4859382"/>
          </a:xfrm>
        </p:spPr>
        <p:txBody>
          <a:bodyPr>
            <a:normAutofit/>
          </a:bodyPr>
          <a:lstStyle/>
          <a:p>
            <a:r>
              <a:rPr lang="en-US" sz="2600" dirty="0" smtClean="0">
                <a:latin typeface="Calibri" panose="020F0502020204030204" pitchFamily="34" charset="0"/>
                <a:cs typeface="Calibri" panose="020F0502020204030204" pitchFamily="34" charset="0"/>
              </a:rPr>
              <a:t>Attendance of the student is very important for every college, universities and school. Conventional method for taking attendance is by calling the name or roll number of the student and the attendance is recorded. Time consumption for this purpose is an important point of concern. Assume that the duration for one subject is around 60 minutes &amp; to record attendance takes 5 to 10 minutes. For every tutor this is waste of time. To stay away from these losses, an automatic process is used in this project which is based on image processing. In this project face detection and face recognition is used. The database of all the students in the class is stored and when the face of the individual student matches with one of the faces stored in the database then the attendance is recorded.</a:t>
            </a: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7623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8983" y="679268"/>
            <a:ext cx="9845629" cy="1225731"/>
          </a:xfrm>
        </p:spPr>
        <p:txBody>
          <a:bodyPr/>
          <a:lstStyle/>
          <a:p>
            <a:r>
              <a:rPr lang="en-US" b="1" u="sng" dirty="0" smtClean="0">
                <a:latin typeface="+mn-lt"/>
              </a:rPr>
              <a:t>Architecture of Project</a:t>
            </a:r>
            <a:endParaRPr lang="en-US" b="1" u="sng" dirty="0">
              <a:latin typeface="+mn-lt"/>
            </a:endParaRPr>
          </a:p>
        </p:txBody>
      </p:sp>
      <p:sp>
        <p:nvSpPr>
          <p:cNvPr id="3" name="Content Placeholder 2"/>
          <p:cNvSpPr>
            <a:spLocks noGrp="1"/>
          </p:cNvSpPr>
          <p:nvPr>
            <p:ph idx="1"/>
          </p:nvPr>
        </p:nvSpPr>
        <p:spPr>
          <a:xfrm>
            <a:off x="838200" y="1554480"/>
            <a:ext cx="10515600" cy="4622483"/>
          </a:xfrm>
        </p:spPr>
        <p:txBody>
          <a:bodyPr>
            <a:normAutofit fontScale="92500" lnSpcReduction="20000"/>
          </a:bodyPr>
          <a:lstStyle/>
          <a:p>
            <a:r>
              <a:rPr lang="en-US" sz="2000" dirty="0" smtClean="0"/>
              <a:t>The architecture of this face recognition based attendance system is shown in the below mentioned diagram. The working of this smart attendance system is very simple and easy to understand. To bring this system into work, we will need some hardware devices for our project. Firstly, we will need a high definition camera which has to be fixed in the classroom at a suitable location from where the whole class can be covered in the camera.</a:t>
            </a:r>
          </a:p>
          <a:p>
            <a:r>
              <a:rPr lang="en-US" sz="2000" dirty="0" smtClean="0"/>
              <a:t>When the camera takes the picture of all students, that picture is enhanced for further processing. In the enhancement, the picture is first transformed in grayscale image, and then it will be equalized using histogram technique.</a:t>
            </a:r>
          </a:p>
          <a:p>
            <a:r>
              <a:rPr lang="en-US" sz="2000" dirty="0" smtClean="0"/>
              <a:t>After enhancement, the picture will be given for detecting the faces of students which will be done by face detection algorithm. </a:t>
            </a:r>
          </a:p>
          <a:p>
            <a:r>
              <a:rPr lang="en-US" sz="2000" dirty="0"/>
              <a:t>Then after detection of faces, each student's face will be cropped from that image, and all those cropped faces will be compared with the database of faces. In that database, all students' information will be already maintained with their image. By comparing the faces one by one, the attendance of students will be marked on server.</a:t>
            </a:r>
          </a:p>
          <a:p>
            <a:endParaRPr lang="en-US" sz="2000" dirty="0" smtClean="0"/>
          </a:p>
          <a:p>
            <a:endParaRPr lang="en-US" dirty="0"/>
          </a:p>
        </p:txBody>
      </p:sp>
    </p:spTree>
    <p:extLst>
      <p:ext uri="{BB962C8B-B14F-4D97-AF65-F5344CB8AC3E}">
        <p14:creationId xmlns:p14="http://schemas.microsoft.com/office/powerpoint/2010/main" val="3270075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endParaRPr lang="en-US" dirty="0"/>
          </a:p>
        </p:txBody>
      </p:sp>
      <p:pic>
        <p:nvPicPr>
          <p:cNvPr id="6" name="Content Placeholder 5"/>
          <p:cNvPicPr>
            <a:picLocks noGrp="1" noChangeAspect="1"/>
          </p:cNvPicPr>
          <p:nvPr>
            <p:ph idx="1"/>
          </p:nvPr>
        </p:nvPicPr>
        <p:blipFill>
          <a:blip r:embed="rId2"/>
          <a:stretch>
            <a:fillRect/>
          </a:stretch>
        </p:blipFill>
        <p:spPr>
          <a:xfrm>
            <a:off x="91440" y="0"/>
            <a:ext cx="12309565" cy="6858000"/>
          </a:xfrm>
          <a:prstGeom prst="rect">
            <a:avLst/>
          </a:prstGeom>
        </p:spPr>
      </p:pic>
    </p:spTree>
    <p:extLst>
      <p:ext uri="{BB962C8B-B14F-4D97-AF65-F5344CB8AC3E}">
        <p14:creationId xmlns:p14="http://schemas.microsoft.com/office/powerpoint/2010/main" val="1643839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410" y="169817"/>
            <a:ext cx="10859590" cy="1920240"/>
          </a:xfrm>
        </p:spPr>
        <p:txBody>
          <a:bodyPr>
            <a:normAutofit fontScale="90000"/>
          </a:bodyPr>
          <a:lstStyle/>
          <a:p>
            <a:r>
              <a:rPr lang="en-US" b="1" dirty="0" smtClean="0">
                <a:latin typeface="+mn-lt"/>
              </a:rPr>
              <a:t/>
            </a:r>
            <a:br>
              <a:rPr lang="en-US" b="1" dirty="0" smtClean="0">
                <a:latin typeface="+mn-lt"/>
              </a:rPr>
            </a:br>
            <a:r>
              <a:rPr lang="en-US" b="1" dirty="0" smtClean="0">
                <a:latin typeface="+mn-lt"/>
              </a:rPr>
              <a:t>   </a:t>
            </a:r>
            <a:r>
              <a:rPr lang="en-US" b="1" u="sng" dirty="0" smtClean="0">
                <a:latin typeface="+mn-lt"/>
              </a:rPr>
              <a:t>Steps for Face Recognition based                           Attendance System</a:t>
            </a:r>
            <a:br>
              <a:rPr lang="en-US" b="1" u="sng" dirty="0" smtClean="0">
                <a:latin typeface="+mn-lt"/>
              </a:rPr>
            </a:br>
            <a:endParaRPr lang="en-US" b="1" u="sng" dirty="0">
              <a:latin typeface="+mn-lt"/>
            </a:endParaRPr>
          </a:p>
        </p:txBody>
      </p:sp>
      <p:sp>
        <p:nvSpPr>
          <p:cNvPr id="3" name="Content Placeholder 2"/>
          <p:cNvSpPr>
            <a:spLocks noGrp="1"/>
          </p:cNvSpPr>
          <p:nvPr>
            <p:ph idx="1"/>
          </p:nvPr>
        </p:nvSpPr>
        <p:spPr>
          <a:xfrm>
            <a:off x="1332410" y="1998616"/>
            <a:ext cx="10021389" cy="4650377"/>
          </a:xfrm>
        </p:spPr>
        <p:txBody>
          <a:bodyPr>
            <a:normAutofit/>
          </a:bodyPr>
          <a:lstStyle/>
          <a:p>
            <a:r>
              <a:rPr lang="en-US" dirty="0" smtClean="0">
                <a:effectLst/>
              </a:rPr>
              <a:t>Enrollment</a:t>
            </a:r>
          </a:p>
          <a:p>
            <a:r>
              <a:rPr lang="en-US" dirty="0" smtClean="0">
                <a:effectLst/>
              </a:rPr>
              <a:t>Image Acquisition.</a:t>
            </a:r>
          </a:p>
          <a:p>
            <a:r>
              <a:rPr lang="en-US" dirty="0" smtClean="0">
                <a:effectLst/>
              </a:rPr>
              <a:t>Converting the image into gray scale image.</a:t>
            </a:r>
          </a:p>
          <a:p>
            <a:r>
              <a:rPr lang="en-US" dirty="0" smtClean="0">
                <a:effectLst/>
              </a:rPr>
              <a:t>Histogram Normalization.</a:t>
            </a:r>
          </a:p>
          <a:p>
            <a:r>
              <a:rPr lang="en-US" dirty="0" smtClean="0">
                <a:effectLst/>
              </a:rPr>
              <a:t>Removing Noise.</a:t>
            </a:r>
          </a:p>
          <a:p>
            <a:r>
              <a:rPr lang="en-US" dirty="0" smtClean="0">
                <a:effectLst/>
              </a:rPr>
              <a:t>Classification of Skin.</a:t>
            </a:r>
          </a:p>
          <a:p>
            <a:r>
              <a:rPr lang="en-US" dirty="0" smtClean="0">
                <a:effectLst/>
              </a:rPr>
              <a:t>Face Detection.</a:t>
            </a:r>
          </a:p>
          <a:p>
            <a:r>
              <a:rPr lang="en-US" dirty="0" smtClean="0">
                <a:effectLst/>
              </a:rPr>
              <a:t>Face Recognition.</a:t>
            </a:r>
          </a:p>
          <a:p>
            <a:r>
              <a:rPr lang="en-US" dirty="0" smtClean="0">
                <a:effectLst/>
              </a:rPr>
              <a:t>Attendance marking</a:t>
            </a:r>
          </a:p>
          <a:p>
            <a:endParaRPr lang="en-US" dirty="0"/>
          </a:p>
        </p:txBody>
      </p:sp>
    </p:spTree>
    <p:extLst>
      <p:ext uri="{BB962C8B-B14F-4D97-AF65-F5344CB8AC3E}">
        <p14:creationId xmlns:p14="http://schemas.microsoft.com/office/powerpoint/2010/main" val="2950141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45718"/>
            <a:ext cx="10515600" cy="45719"/>
          </a:xfrm>
        </p:spPr>
        <p:txBody>
          <a:bodyPr>
            <a:normAutofit fontScale="90000"/>
          </a:bodyPr>
          <a:lstStyle/>
          <a:p>
            <a:endParaRPr lang="en-US" dirty="0"/>
          </a:p>
        </p:txBody>
      </p:sp>
      <p:sp>
        <p:nvSpPr>
          <p:cNvPr id="3" name="Content Placeholder 2"/>
          <p:cNvSpPr>
            <a:spLocks noGrp="1"/>
          </p:cNvSpPr>
          <p:nvPr>
            <p:ph idx="1"/>
          </p:nvPr>
        </p:nvSpPr>
        <p:spPr>
          <a:xfrm>
            <a:off x="1685109" y="679269"/>
            <a:ext cx="9668691" cy="5917474"/>
          </a:xfrm>
        </p:spPr>
        <p:txBody>
          <a:bodyPr>
            <a:normAutofit fontScale="92500" lnSpcReduction="20000"/>
          </a:bodyPr>
          <a:lstStyle/>
          <a:p>
            <a:r>
              <a:rPr lang="en-US" b="1" dirty="0" smtClean="0"/>
              <a:t>Enrollment</a:t>
            </a:r>
          </a:p>
          <a:p>
            <a:r>
              <a:rPr lang="en-US" dirty="0" smtClean="0"/>
              <a:t>The student or person will be enrolled to the database using their general information and unique biometric features. This information will be saved in the form of templates. The enrollment includes:</a:t>
            </a:r>
          </a:p>
          <a:p>
            <a:r>
              <a:rPr lang="en-US" dirty="0" smtClean="0">
                <a:effectLst/>
              </a:rPr>
              <a:t>Taking image by camera</a:t>
            </a:r>
          </a:p>
          <a:p>
            <a:r>
              <a:rPr lang="en-US" dirty="0" smtClean="0">
                <a:effectLst/>
              </a:rPr>
              <a:t>Enhancement of that image</a:t>
            </a:r>
          </a:p>
          <a:p>
            <a:r>
              <a:rPr lang="en-US" dirty="0" smtClean="0">
                <a:effectLst/>
              </a:rPr>
              <a:t>Feature extraction</a:t>
            </a:r>
          </a:p>
          <a:p>
            <a:r>
              <a:rPr lang="en-US" dirty="0" smtClean="0">
                <a:effectLst/>
              </a:rPr>
              <a:t>Maintain Database</a:t>
            </a:r>
          </a:p>
          <a:p>
            <a:r>
              <a:rPr lang="en-US" dirty="0" smtClean="0"/>
              <a:t>The image of person will be captured from the camera and then it will be enhanced using histogram equalization and noise filtering. Then after this process, the features are extracted from the image. The unique features will be stored in the face database and a particular id will be assigned to that person.</a:t>
            </a:r>
          </a:p>
          <a:p>
            <a:r>
              <a:rPr lang="en-US" b="1" dirty="0" smtClean="0"/>
              <a:t>Image Acquisition</a:t>
            </a:r>
          </a:p>
          <a:p>
            <a:r>
              <a:rPr lang="en-US" dirty="0" smtClean="0"/>
              <a:t>A high definition camera device will be installed in front of the classroom. The camera device will capture the image of whole classroom. This captured image is given as an input to the system.</a:t>
            </a:r>
          </a:p>
          <a:p>
            <a:r>
              <a:rPr lang="en-US" b="1" dirty="0" smtClean="0"/>
              <a:t>Grayscale Conversion of Image</a:t>
            </a:r>
          </a:p>
          <a:p>
            <a:r>
              <a:rPr lang="en-US" dirty="0" smtClean="0"/>
              <a:t>The image which is captured from the camera device sometimes may have the brightness in it which needs to be removed for the appropriate result. Therefore the Captured image is converted to grayscale image for the enhancement</a:t>
            </a:r>
          </a:p>
          <a:p>
            <a:endParaRPr lang="en-US" dirty="0"/>
          </a:p>
        </p:txBody>
      </p:sp>
    </p:spTree>
    <p:extLst>
      <p:ext uri="{BB962C8B-B14F-4D97-AF65-F5344CB8AC3E}">
        <p14:creationId xmlns:p14="http://schemas.microsoft.com/office/powerpoint/2010/main" val="3649725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012"/>
          </a:xfrm>
        </p:spPr>
        <p:txBody>
          <a:bodyPr>
            <a:normAutofit fontScale="90000"/>
          </a:bodyPr>
          <a:lstStyle/>
          <a:p>
            <a:endParaRPr lang="en-US" dirty="0"/>
          </a:p>
        </p:txBody>
      </p:sp>
      <p:sp>
        <p:nvSpPr>
          <p:cNvPr id="3" name="Content Placeholder 2"/>
          <p:cNvSpPr>
            <a:spLocks noGrp="1"/>
          </p:cNvSpPr>
          <p:nvPr>
            <p:ph idx="1"/>
          </p:nvPr>
        </p:nvSpPr>
        <p:spPr>
          <a:xfrm>
            <a:off x="1724296" y="731519"/>
            <a:ext cx="9629503" cy="5812971"/>
          </a:xfrm>
        </p:spPr>
        <p:txBody>
          <a:bodyPr>
            <a:normAutofit/>
          </a:bodyPr>
          <a:lstStyle/>
          <a:p>
            <a:r>
              <a:rPr lang="en-US" b="1" dirty="0" smtClean="0"/>
              <a:t>Histogram Normalization</a:t>
            </a:r>
          </a:p>
          <a:p>
            <a:r>
              <a:rPr lang="en-US" dirty="0" smtClean="0"/>
              <a:t>Histogram Normalization is a technique used for contrast enhancement. After this the image will be equalized for removing the contrast so that the students sitting on the back rows can be clearly seen and it will be easy to recognize them. Then it generates the histogram of the equalized image.</a:t>
            </a:r>
          </a:p>
          <a:p>
            <a:r>
              <a:rPr lang="en-US" b="1" dirty="0" smtClean="0"/>
              <a:t>Noise Removal</a:t>
            </a:r>
          </a:p>
          <a:p>
            <a:r>
              <a:rPr lang="en-US" dirty="0" smtClean="0"/>
              <a:t>When the input image is captured by camera, it may contain the noise which has to be filtered from image. The median filtering is one of efficient techniques for removing the noise.</a:t>
            </a:r>
          </a:p>
          <a:p>
            <a:r>
              <a:rPr lang="en-US" b="1" dirty="0" smtClean="0"/>
              <a:t>Skin Classification</a:t>
            </a:r>
          </a:p>
          <a:p>
            <a:r>
              <a:rPr lang="en-US" dirty="0" smtClean="0"/>
              <a:t>In the skin classification technique, all the pixels are made black except the pixels which are closely related to the skin. Those pixels become white. The accuracy of face detection algorithm is improved after skin classification.</a:t>
            </a:r>
            <a:endParaRPr lang="en-US" dirty="0"/>
          </a:p>
        </p:txBody>
      </p:sp>
    </p:spTree>
    <p:extLst>
      <p:ext uri="{BB962C8B-B14F-4D97-AF65-F5344CB8AC3E}">
        <p14:creationId xmlns:p14="http://schemas.microsoft.com/office/powerpoint/2010/main" val="899161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886"/>
          </a:xfrm>
        </p:spPr>
        <p:txBody>
          <a:bodyPr>
            <a:normAutofit fontScale="90000"/>
          </a:bodyPr>
          <a:lstStyle/>
          <a:p>
            <a:endParaRPr lang="en-US" dirty="0"/>
          </a:p>
        </p:txBody>
      </p:sp>
      <p:sp>
        <p:nvSpPr>
          <p:cNvPr id="3" name="Content Placeholder 2"/>
          <p:cNvSpPr>
            <a:spLocks noGrp="1"/>
          </p:cNvSpPr>
          <p:nvPr>
            <p:ph idx="1"/>
          </p:nvPr>
        </p:nvSpPr>
        <p:spPr>
          <a:xfrm>
            <a:off x="1685108" y="653142"/>
            <a:ext cx="9668691" cy="5865223"/>
          </a:xfrm>
        </p:spPr>
        <p:txBody>
          <a:bodyPr>
            <a:normAutofit/>
          </a:bodyPr>
          <a:lstStyle/>
          <a:p>
            <a:r>
              <a:rPr lang="en-US" b="1" dirty="0" smtClean="0"/>
              <a:t>Face Detection</a:t>
            </a:r>
          </a:p>
          <a:p>
            <a:r>
              <a:rPr lang="en-US" dirty="0" smtClean="0"/>
              <a:t>After the enhancement of image, the image comes to face detection module. This module will detect the faces of students from image. The Viola and Jones Algorithm is used for the purpose of face detection. It is also known as the Ada-Boost algorithm for face detection which is created by Viola P. and M. J. Jones.</a:t>
            </a:r>
          </a:p>
          <a:p>
            <a:r>
              <a:rPr lang="en-US" b="1" dirty="0" smtClean="0"/>
              <a:t>Face Recognition</a:t>
            </a:r>
          </a:p>
          <a:p>
            <a:r>
              <a:rPr lang="en-US" dirty="0" smtClean="0"/>
              <a:t>Face recognition is the next step after face detection. The face recognition can be achieved by cropping the faces from the image and comparing them with the enrolled images in the face database. For the face recognition, the concept of selection of region of interest is used, and the faces are verified one by one using the EigenFace method.</a:t>
            </a:r>
          </a:p>
          <a:p>
            <a:r>
              <a:rPr lang="en-US" b="1" dirty="0" smtClean="0"/>
              <a:t>Attendance</a:t>
            </a:r>
          </a:p>
          <a:p>
            <a:r>
              <a:rPr lang="en-US" dirty="0" smtClean="0"/>
              <a:t>After the verification of faces and successful recognition is done, the attendance will be marked on the server. </a:t>
            </a:r>
          </a:p>
          <a:p>
            <a:endParaRPr lang="en-US" dirty="0"/>
          </a:p>
        </p:txBody>
      </p:sp>
    </p:spTree>
    <p:extLst>
      <p:ext uri="{BB962C8B-B14F-4D97-AF65-F5344CB8AC3E}">
        <p14:creationId xmlns:p14="http://schemas.microsoft.com/office/powerpoint/2010/main" val="2156795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 y="117566"/>
            <a:ext cx="12004766" cy="6648994"/>
          </a:xfrm>
        </p:spPr>
      </p:pic>
    </p:spTree>
    <p:extLst>
      <p:ext uri="{BB962C8B-B14F-4D97-AF65-F5344CB8AC3E}">
        <p14:creationId xmlns:p14="http://schemas.microsoft.com/office/powerpoint/2010/main" val="696890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105</TotalTime>
  <Words>1099</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Wisp</vt:lpstr>
      <vt:lpstr> </vt:lpstr>
      <vt:lpstr>Abstract</vt:lpstr>
      <vt:lpstr>Architecture of Project</vt:lpstr>
      <vt:lpstr>s</vt:lpstr>
      <vt:lpstr>    Steps for Face Recognition based                           Attendance System </vt:lpstr>
      <vt:lpstr>PowerPoint Presentation</vt:lpstr>
      <vt:lpstr>PowerPoint Presentation</vt:lpstr>
      <vt:lpstr>PowerPoint Presentation</vt:lpstr>
      <vt:lpstr>PowerPoint Presentation</vt:lpstr>
      <vt:lpstr>Algorithm</vt:lpstr>
      <vt:lpstr>Conclusion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QAZ</dc:creator>
  <cp:lastModifiedBy>AnkitKJS</cp:lastModifiedBy>
  <cp:revision>86</cp:revision>
  <dcterms:created xsi:type="dcterms:W3CDTF">2018-08-20T16:07:33Z</dcterms:created>
  <dcterms:modified xsi:type="dcterms:W3CDTF">2019-05-08T04:34:21Z</dcterms:modified>
</cp:coreProperties>
</file>