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300" r:id="rId3"/>
    <p:sldId id="301" r:id="rId4"/>
    <p:sldId id="302" r:id="rId5"/>
    <p:sldId id="257" r:id="rId6"/>
    <p:sldId id="258" r:id="rId7"/>
    <p:sldId id="259" r:id="rId8"/>
    <p:sldId id="260" r:id="rId9"/>
    <p:sldId id="261" r:id="rId10"/>
    <p:sldId id="263" r:id="rId11"/>
    <p:sldId id="264" r:id="rId12"/>
    <p:sldId id="303" r:id="rId13"/>
    <p:sldId id="265" r:id="rId14"/>
  </p:sldIdLst>
  <p:sldSz cx="9144000" cy="5143500" type="screen16x9"/>
  <p:notesSz cx="6858000" cy="9144000"/>
  <p:embeddedFontLst>
    <p:embeddedFont>
      <p:font typeface="Consolas" panose="020B0609020204030204" pitchFamily="49" charset="0"/>
      <p:regular r:id="rId16"/>
      <p:bold r:id="rId17"/>
      <p:italic r:id="rId18"/>
      <p:boldItalic r:id="rId19"/>
    </p:embeddedFont>
    <p:embeddedFont>
      <p:font typeface="Fira Code" panose="020B0809050000020004" pitchFamily="49"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E672CD-6649-4E39-885F-FE76185F0E8B}">
  <a:tblStyle styleId="{3EE672CD-6649-4E39-885F-FE76185F0E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8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1" r:id="rId9"/>
    <p:sldLayoutId id="2147483662"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214194" y="1176050"/>
            <a:ext cx="6703661" cy="5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C.V. Raman Global University</a:t>
            </a:r>
            <a:br>
              <a:rPr lang="en" dirty="0"/>
            </a:br>
            <a:r>
              <a:rPr lang="en" dirty="0"/>
              <a:t>Bhubaneswar,Odisha</a:t>
            </a:r>
            <a:endParaRPr dirty="0">
              <a:solidFill>
                <a:schemeClr val="accent3"/>
              </a:solidFill>
            </a:endParaRPr>
          </a:p>
        </p:txBody>
      </p:sp>
      <p:sp>
        <p:nvSpPr>
          <p:cNvPr id="459" name="Google Shape;459;p27"/>
          <p:cNvSpPr txBox="1">
            <a:spLocks noGrp="1"/>
          </p:cNvSpPr>
          <p:nvPr>
            <p:ph type="subTitle" idx="1"/>
          </p:nvPr>
        </p:nvSpPr>
        <p:spPr>
          <a:xfrm>
            <a:off x="1919625" y="2364895"/>
            <a:ext cx="6202800" cy="20378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6">
                    <a:lumMod val="75000"/>
                  </a:schemeClr>
                </a:solidFill>
              </a:rPr>
              <a:t>#include&lt;stdio.h&gt;</a:t>
            </a:r>
          </a:p>
          <a:p>
            <a:pPr marL="0" lvl="0" indent="0" algn="l" rtl="0">
              <a:spcBef>
                <a:spcPts val="0"/>
              </a:spcBef>
              <a:spcAft>
                <a:spcPts val="0"/>
              </a:spcAft>
              <a:buNone/>
            </a:pPr>
            <a:r>
              <a:rPr lang="en-IN" dirty="0">
                <a:solidFill>
                  <a:schemeClr val="accent6">
                    <a:lumMod val="75000"/>
                  </a:schemeClr>
                </a:solidFill>
              </a:rPr>
              <a:t>int main()</a:t>
            </a:r>
          </a:p>
          <a:p>
            <a:pPr marL="0" lvl="0" indent="0" algn="l" rtl="0">
              <a:spcBef>
                <a:spcPts val="0"/>
              </a:spcBef>
              <a:spcAft>
                <a:spcPts val="0"/>
              </a:spcAft>
              <a:buNone/>
            </a:pPr>
            <a:r>
              <a:rPr lang="en-IN" dirty="0">
                <a:solidFill>
                  <a:schemeClr val="accent6">
                    <a:lumMod val="75000"/>
                  </a:schemeClr>
                </a:solidFill>
              </a:rPr>
              <a:t>{</a:t>
            </a:r>
          </a:p>
          <a:p>
            <a:pPr marL="0" lvl="0" indent="0" algn="l" rtl="0">
              <a:spcBef>
                <a:spcPts val="0"/>
              </a:spcBef>
              <a:spcAft>
                <a:spcPts val="0"/>
              </a:spcAft>
              <a:buNone/>
            </a:pPr>
            <a:r>
              <a:rPr lang="en-IN" dirty="0">
                <a:solidFill>
                  <a:schemeClr val="accent6">
                    <a:lumMod val="75000"/>
                  </a:schemeClr>
                </a:solidFill>
              </a:rPr>
              <a:t>	printf(“Group: 6B,Team: 14 \n”);</a:t>
            </a:r>
          </a:p>
          <a:p>
            <a:pPr marL="0" lvl="0" indent="0" algn="l" rtl="0">
              <a:spcBef>
                <a:spcPts val="0"/>
              </a:spcBef>
              <a:spcAft>
                <a:spcPts val="0"/>
              </a:spcAft>
              <a:buNone/>
            </a:pPr>
            <a:r>
              <a:rPr lang="en-IN" dirty="0">
                <a:solidFill>
                  <a:schemeClr val="accent6">
                    <a:lumMod val="75000"/>
                  </a:schemeClr>
                </a:solidFill>
              </a:rPr>
              <a:t>	printf(“Topic: Bank Management 	system”);	</a:t>
            </a:r>
          </a:p>
          <a:p>
            <a:pPr marL="0" lvl="0" indent="0" algn="l" rtl="0">
              <a:spcBef>
                <a:spcPts val="0"/>
              </a:spcBef>
              <a:spcAft>
                <a:spcPts val="0"/>
              </a:spcAft>
              <a:buNone/>
            </a:pPr>
            <a:endParaRPr dirty="0">
              <a:solidFill>
                <a:schemeClr val="accent6">
                  <a:lumMod val="75000"/>
                </a:schemeClr>
              </a:solidFill>
            </a:endParaRPr>
          </a:p>
        </p:txBody>
      </p:sp>
      <p:sp>
        <p:nvSpPr>
          <p:cNvPr id="460" name="Google Shape;460;p27"/>
          <p:cNvSpPr txBox="1">
            <a:spLocks noGrp="1"/>
          </p:cNvSpPr>
          <p:nvPr>
            <p:ph type="subTitle" idx="1"/>
          </p:nvPr>
        </p:nvSpPr>
        <p:spPr>
          <a:xfrm>
            <a:off x="2286000" y="4694675"/>
            <a:ext cx="45720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Dr. </a:t>
            </a:r>
            <a:r>
              <a:rPr lang="en-US" sz="1400" dirty="0" err="1">
                <a:solidFill>
                  <a:schemeClr val="accent3"/>
                </a:solidFill>
              </a:rPr>
              <a:t>Adyasha</a:t>
            </a:r>
            <a:r>
              <a:rPr lang="en-US" sz="1400" dirty="0">
                <a:solidFill>
                  <a:schemeClr val="accent3"/>
                </a:solidFill>
              </a:rPr>
              <a:t> Rath &amp; Mr. Jyoti Ranjan Swain</a:t>
            </a:r>
            <a:endParaRPr lang="en-IN" sz="1400" dirty="0">
              <a:solidFill>
                <a:schemeClr val="accent3"/>
              </a:solidFill>
            </a:endParaRPr>
          </a:p>
        </p:txBody>
      </p:sp>
      <p:sp>
        <p:nvSpPr>
          <p:cNvPr id="461" name="Google Shape;461;p27"/>
          <p:cNvSpPr txBox="1">
            <a:spLocks noGrp="1"/>
          </p:cNvSpPr>
          <p:nvPr>
            <p:ph type="subTitle" idx="2"/>
          </p:nvPr>
        </p:nvSpPr>
        <p:spPr>
          <a:xfrm>
            <a:off x="973053" y="1852225"/>
            <a:ext cx="7185942" cy="4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chemeClr val="tx2">
                    <a:lumMod val="60000"/>
                    <a:lumOff val="40000"/>
                  </a:schemeClr>
                </a:solidFill>
              </a:rPr>
              <a:t>Department Of Computer Science</a:t>
            </a:r>
            <a:endParaRPr sz="2000" dirty="0">
              <a:solidFill>
                <a:schemeClr val="tx2">
                  <a:lumMod val="60000"/>
                  <a:lumOff val="40000"/>
                </a:schemeClr>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t>d</a:t>
            </a:r>
            <a:r>
              <a:rPr lang="en" sz="1400" dirty="0"/>
              <a:t>s_lab_case_study.c</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b</a:t>
            </a:r>
            <a:r>
              <a:rPr lang="en" sz="1400" dirty="0">
                <a:solidFill>
                  <a:schemeClr val="accent3"/>
                </a:solidFill>
              </a:rPr>
              <a:t>ank_data.txt</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r>
              <a:rPr lang="en" dirty="0"/>
              <a:t>Main Function()</a:t>
            </a:r>
            <a:endParaRPr lang="en-IN" b="0" dirty="0">
              <a:solidFill>
                <a:srgbClr val="FFFFFF"/>
              </a:solidFill>
              <a:effectLst/>
              <a:latin typeface="Consolas" panose="020B0609020204030204" pitchFamily="49" charset="0"/>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marR="0" indent="0" algn="ctr" rtl="0">
              <a:spcBef>
                <a:spcPts val="0"/>
              </a:spcBef>
              <a:spcAft>
                <a:spcPts val="0"/>
              </a:spcAft>
              <a:buNone/>
            </a:pPr>
            <a:r>
              <a:rPr lang="en-IN" sz="1800" b="0" i="0" dirty="0">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r>
              <a:rPr lang="en-US" sz="1800"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ase_</a:t>
            </a:r>
            <a:r>
              <a:rPr lang="en-US"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study</a:t>
            </a:r>
            <a:r>
              <a:rPr lang="en-US" sz="1800"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endParaRPr lang="en-IN" dirty="0">
              <a:effectLst/>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bank_data.txt</a:t>
            </a:r>
            <a:endParaRPr lang="en-IN" sz="1400" dirty="0">
              <a:solidFill>
                <a:schemeClr val="accent3"/>
              </a:solidFill>
            </a:endParaRPr>
          </a:p>
        </p:txBody>
      </p: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528C854-C8DE-DAFB-4E92-B843E9B9749F}"/>
              </a:ext>
            </a:extLst>
          </p:cNvPr>
          <p:cNvPicPr>
            <a:picLocks noChangeAspect="1"/>
          </p:cNvPicPr>
          <p:nvPr/>
        </p:nvPicPr>
        <p:blipFill>
          <a:blip r:embed="rId3"/>
          <a:stretch>
            <a:fillRect/>
          </a:stretch>
        </p:blipFill>
        <p:spPr>
          <a:xfrm>
            <a:off x="-650240" y="1021875"/>
            <a:ext cx="5153675" cy="1953138"/>
          </a:xfrm>
          <a:prstGeom prst="rect">
            <a:avLst/>
          </a:prstGeom>
        </p:spPr>
      </p:pic>
      <p:sp>
        <p:nvSpPr>
          <p:cNvPr id="3" name="TextBox 2">
            <a:extLst>
              <a:ext uri="{FF2B5EF4-FFF2-40B4-BE49-F238E27FC236}">
                <a16:creationId xmlns:a16="http://schemas.microsoft.com/office/drawing/2014/main" id="{3F85D735-D275-E10C-C48E-278D1FD2E85E}"/>
              </a:ext>
            </a:extLst>
          </p:cNvPr>
          <p:cNvSpPr txBox="1"/>
          <p:nvPr/>
        </p:nvSpPr>
        <p:spPr>
          <a:xfrm>
            <a:off x="3142675" y="2333946"/>
            <a:ext cx="5781501" cy="1815882"/>
          </a:xfrm>
          <a:prstGeom prst="rect">
            <a:avLst/>
          </a:prstGeom>
          <a:noFill/>
        </p:spPr>
        <p:txBody>
          <a:bodyPr wrap="square" rtlCol="0">
            <a:spAutoFit/>
          </a:bodyPr>
          <a:lstStyle/>
          <a:p>
            <a:pPr algn="just"/>
            <a:r>
              <a:rPr lang="en-US" dirty="0">
                <a:solidFill>
                  <a:schemeClr val="tx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This code defines the main function of a Bank Management System. It presents a menu to the user with options like creating accounts, updating information, conducting transactions, checking details, removing accounts, viewing customer list, and exiting. The program continues to prompt the user for choices in a loop until they choose to exit.</a:t>
            </a:r>
            <a:endParaRPr lang="en-IN" dirty="0">
              <a:solidFill>
                <a:schemeClr val="tx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marR="0" indent="0" algn="ctr" rtl="0">
              <a:spcBef>
                <a:spcPts val="0"/>
              </a:spcBef>
              <a:spcAft>
                <a:spcPts val="0"/>
              </a:spcAft>
            </a:pPr>
            <a:r>
              <a:rPr lang="en-IN" b="0" i="0" dirty="0">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r>
              <a:rPr lang="en-US"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ase_study.c</a:t>
            </a:r>
            <a:endParaRPr lang="en-IN" sz="1100" dirty="0">
              <a:effectLst/>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a:t>
            </a:r>
            <a:r>
              <a:rPr lang="en-IN" dirty="0">
                <a:solidFill>
                  <a:schemeClr val="accent3"/>
                </a:solidFill>
              </a:rPr>
              <a:t>ank_data.txt</a:t>
            </a:r>
            <a:endParaRPr lang="en-IN" sz="1400" dirty="0">
              <a:solidFill>
                <a:schemeClr val="accent3"/>
              </a:solidFill>
            </a:endParaRPr>
          </a:p>
        </p:txBody>
      </p:sp>
      <p:sp>
        <p:nvSpPr>
          <p:cNvPr id="13" name="Subtitle 12">
            <a:extLst>
              <a:ext uri="{FF2B5EF4-FFF2-40B4-BE49-F238E27FC236}">
                <a16:creationId xmlns:a16="http://schemas.microsoft.com/office/drawing/2014/main" id="{689C6514-FA6A-2FB3-C318-3FD7650F416D}"/>
              </a:ext>
            </a:extLst>
          </p:cNvPr>
          <p:cNvSpPr>
            <a:spLocks noGrp="1"/>
          </p:cNvSpPr>
          <p:nvPr>
            <p:ph type="subTitle" idx="5"/>
          </p:nvPr>
        </p:nvSpPr>
        <p:spPr>
          <a:xfrm>
            <a:off x="2060875" y="636325"/>
            <a:ext cx="5010300" cy="338400"/>
          </a:xfrm>
        </p:spPr>
        <p:txBody>
          <a:bodyPr/>
          <a:lstStyle/>
          <a:p>
            <a:pPr algn="ctr"/>
            <a:r>
              <a:rPr lang="en-IN" dirty="0"/>
              <a:t>OUTPUT!!</a:t>
            </a:r>
          </a:p>
        </p:txBody>
      </p:sp>
      <p:pic>
        <p:nvPicPr>
          <p:cNvPr id="3" name="Picture 2">
            <a:extLst>
              <a:ext uri="{FF2B5EF4-FFF2-40B4-BE49-F238E27FC236}">
                <a16:creationId xmlns:a16="http://schemas.microsoft.com/office/drawing/2014/main" id="{12C04DFE-8987-E72A-0BCC-536746D905B9}"/>
              </a:ext>
            </a:extLst>
          </p:cNvPr>
          <p:cNvPicPr>
            <a:picLocks noChangeAspect="1"/>
          </p:cNvPicPr>
          <p:nvPr/>
        </p:nvPicPr>
        <p:blipFill>
          <a:blip r:embed="rId3"/>
          <a:stretch>
            <a:fillRect/>
          </a:stretch>
        </p:blipFill>
        <p:spPr>
          <a:xfrm>
            <a:off x="1191416" y="974725"/>
            <a:ext cx="2177217" cy="3599180"/>
          </a:xfrm>
          <a:prstGeom prst="rect">
            <a:avLst/>
          </a:prstGeom>
        </p:spPr>
      </p:pic>
      <p:pic>
        <p:nvPicPr>
          <p:cNvPr id="5" name="Picture 4">
            <a:extLst>
              <a:ext uri="{FF2B5EF4-FFF2-40B4-BE49-F238E27FC236}">
                <a16:creationId xmlns:a16="http://schemas.microsoft.com/office/drawing/2014/main" id="{B48280DE-BA10-DF0E-7413-4472B056D7B3}"/>
              </a:ext>
            </a:extLst>
          </p:cNvPr>
          <p:cNvPicPr>
            <a:picLocks noChangeAspect="1"/>
          </p:cNvPicPr>
          <p:nvPr/>
        </p:nvPicPr>
        <p:blipFill>
          <a:blip r:embed="rId4"/>
          <a:stretch>
            <a:fillRect/>
          </a:stretch>
        </p:blipFill>
        <p:spPr>
          <a:xfrm>
            <a:off x="3596076" y="974725"/>
            <a:ext cx="2159508" cy="3599180"/>
          </a:xfrm>
          <a:prstGeom prst="rect">
            <a:avLst/>
          </a:prstGeom>
        </p:spPr>
      </p:pic>
      <p:pic>
        <p:nvPicPr>
          <p:cNvPr id="7" name="Picture 6">
            <a:extLst>
              <a:ext uri="{FF2B5EF4-FFF2-40B4-BE49-F238E27FC236}">
                <a16:creationId xmlns:a16="http://schemas.microsoft.com/office/drawing/2014/main" id="{96DA9ED1-4B40-D658-7F66-5E4EE0CD1170}"/>
              </a:ext>
            </a:extLst>
          </p:cNvPr>
          <p:cNvPicPr>
            <a:picLocks noChangeAspect="1"/>
          </p:cNvPicPr>
          <p:nvPr/>
        </p:nvPicPr>
        <p:blipFill>
          <a:blip r:embed="rId5"/>
          <a:stretch>
            <a:fillRect/>
          </a:stretch>
        </p:blipFill>
        <p:spPr>
          <a:xfrm>
            <a:off x="5906060" y="974725"/>
            <a:ext cx="2580418" cy="3599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705" name="Google Shape;705;p35"/>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p>
        </p:txBody>
      </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marR="0" indent="0" algn="ctr" rtl="0">
              <a:spcBef>
                <a:spcPts val="0"/>
              </a:spcBef>
              <a:spcAft>
                <a:spcPts val="0"/>
              </a:spcAft>
            </a:pPr>
            <a:r>
              <a:rPr lang="en-IN" b="0" i="0" dirty="0">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r>
              <a:rPr lang="en-US"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ase_study.c</a:t>
            </a:r>
            <a:endParaRPr lang="en-IN" sz="1100" dirty="0">
              <a:effectLst/>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a:t>
            </a:r>
            <a:r>
              <a:rPr lang="en-IN" dirty="0">
                <a:solidFill>
                  <a:schemeClr val="accent3"/>
                </a:solidFill>
              </a:rPr>
              <a:t>ank_data.txt</a:t>
            </a:r>
            <a:endParaRPr lang="en-IN" sz="1400" dirty="0">
              <a:solidFill>
                <a:schemeClr val="accent3"/>
              </a:solidFill>
            </a:endParaRPr>
          </a:p>
        </p:txBody>
      </p:sp>
      <p:sp>
        <p:nvSpPr>
          <p:cNvPr id="13" name="Subtitle 12">
            <a:extLst>
              <a:ext uri="{FF2B5EF4-FFF2-40B4-BE49-F238E27FC236}">
                <a16:creationId xmlns:a16="http://schemas.microsoft.com/office/drawing/2014/main" id="{689C6514-FA6A-2FB3-C318-3FD7650F416D}"/>
              </a:ext>
            </a:extLst>
          </p:cNvPr>
          <p:cNvSpPr>
            <a:spLocks noGrp="1"/>
          </p:cNvSpPr>
          <p:nvPr>
            <p:ph type="subTitle" idx="5"/>
          </p:nvPr>
        </p:nvSpPr>
        <p:spPr>
          <a:xfrm>
            <a:off x="2060875" y="636325"/>
            <a:ext cx="5010300" cy="338400"/>
          </a:xfrm>
        </p:spPr>
        <p:txBody>
          <a:bodyPr/>
          <a:lstStyle/>
          <a:p>
            <a:pPr algn="ctr"/>
            <a:r>
              <a:rPr lang="en-IN" dirty="0"/>
              <a:t>OUTPUT!!</a:t>
            </a:r>
          </a:p>
        </p:txBody>
      </p:sp>
      <p:pic>
        <p:nvPicPr>
          <p:cNvPr id="4" name="Picture 3">
            <a:extLst>
              <a:ext uri="{FF2B5EF4-FFF2-40B4-BE49-F238E27FC236}">
                <a16:creationId xmlns:a16="http://schemas.microsoft.com/office/drawing/2014/main" id="{56BF0DFB-96DC-538A-0519-A592150ABB13}"/>
              </a:ext>
            </a:extLst>
          </p:cNvPr>
          <p:cNvPicPr>
            <a:picLocks noChangeAspect="1"/>
          </p:cNvPicPr>
          <p:nvPr/>
        </p:nvPicPr>
        <p:blipFill>
          <a:blip r:embed="rId3"/>
          <a:stretch>
            <a:fillRect/>
          </a:stretch>
        </p:blipFill>
        <p:spPr>
          <a:xfrm>
            <a:off x="1019682" y="974725"/>
            <a:ext cx="2547505" cy="3567790"/>
          </a:xfrm>
          <a:prstGeom prst="rect">
            <a:avLst/>
          </a:prstGeom>
        </p:spPr>
      </p:pic>
      <p:pic>
        <p:nvPicPr>
          <p:cNvPr id="8" name="Picture 7">
            <a:extLst>
              <a:ext uri="{FF2B5EF4-FFF2-40B4-BE49-F238E27FC236}">
                <a16:creationId xmlns:a16="http://schemas.microsoft.com/office/drawing/2014/main" id="{8EA81F2C-60FE-61DD-11CC-D9CFB561C822}"/>
              </a:ext>
            </a:extLst>
          </p:cNvPr>
          <p:cNvPicPr>
            <a:picLocks noChangeAspect="1"/>
          </p:cNvPicPr>
          <p:nvPr/>
        </p:nvPicPr>
        <p:blipFill>
          <a:blip r:embed="rId4"/>
          <a:stretch>
            <a:fillRect/>
          </a:stretch>
        </p:blipFill>
        <p:spPr>
          <a:xfrm>
            <a:off x="6173923" y="980853"/>
            <a:ext cx="2880476" cy="2161975"/>
          </a:xfrm>
          <a:prstGeom prst="rect">
            <a:avLst/>
          </a:prstGeom>
        </p:spPr>
      </p:pic>
      <p:pic>
        <p:nvPicPr>
          <p:cNvPr id="10" name="Picture 9">
            <a:extLst>
              <a:ext uri="{FF2B5EF4-FFF2-40B4-BE49-F238E27FC236}">
                <a16:creationId xmlns:a16="http://schemas.microsoft.com/office/drawing/2014/main" id="{E028246B-E33B-4BD8-ED22-9A129F0D4CAC}"/>
              </a:ext>
            </a:extLst>
          </p:cNvPr>
          <p:cNvPicPr>
            <a:picLocks noChangeAspect="1"/>
          </p:cNvPicPr>
          <p:nvPr/>
        </p:nvPicPr>
        <p:blipFill>
          <a:blip r:embed="rId5"/>
          <a:stretch>
            <a:fillRect/>
          </a:stretch>
        </p:blipFill>
        <p:spPr>
          <a:xfrm>
            <a:off x="3652169" y="974726"/>
            <a:ext cx="2436772" cy="2168102"/>
          </a:xfrm>
          <a:prstGeom prst="rect">
            <a:avLst/>
          </a:prstGeom>
        </p:spPr>
      </p:pic>
    </p:spTree>
    <p:extLst>
      <p:ext uri="{BB962C8B-B14F-4D97-AF65-F5344CB8AC3E}">
        <p14:creationId xmlns:p14="http://schemas.microsoft.com/office/powerpoint/2010/main" val="221458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case_study.c</a:t>
            </a:r>
            <a:endParaRPr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bank_data.txt</a:t>
            </a:r>
            <a:endParaRPr dirty="0">
              <a:solidFill>
                <a:schemeClr val="accent3"/>
              </a:solidFill>
            </a:endParaRPr>
          </a:p>
        </p:txBody>
      </p:sp>
      <p:sp>
        <p:nvSpPr>
          <p:cNvPr id="18" name="Rectangle 17">
            <a:extLst>
              <a:ext uri="{FF2B5EF4-FFF2-40B4-BE49-F238E27FC236}">
                <a16:creationId xmlns:a16="http://schemas.microsoft.com/office/drawing/2014/main" id="{4997F3E9-C47E-83B6-C456-486AD9CAEDE7}"/>
              </a:ext>
            </a:extLst>
          </p:cNvPr>
          <p:cNvSpPr/>
          <p:nvPr/>
        </p:nvSpPr>
        <p:spPr>
          <a:xfrm>
            <a:off x="844861" y="2110085"/>
            <a:ext cx="7669219" cy="830997"/>
          </a:xfrm>
          <a:prstGeom prst="rect">
            <a:avLst/>
          </a:prstGeom>
          <a:noFill/>
        </p:spPr>
        <p:txBody>
          <a:bodyPr wrap="square" lIns="91440" tIns="45720" rIns="91440" bIns="45720">
            <a:spAutoFit/>
          </a:bodyPr>
          <a:lstStyle/>
          <a:p>
            <a:pPr algn="ctr"/>
            <a:r>
              <a:rPr lang="en-US" sz="4800" b="1" cap="none" spc="50" dirty="0">
                <a:ln w="0"/>
                <a:solidFill>
                  <a:schemeClr val="bg2"/>
                </a:solidFill>
                <a:effectLst>
                  <a:innerShdw blurRad="63500" dist="50800" dir="13500000">
                    <a:srgbClr val="000000">
                      <a:alpha val="50000"/>
                    </a:srgbClr>
                  </a:innerShdw>
                </a:effectLst>
              </a:rPr>
              <a:t>Printf(“Thank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CA87F-8C80-69CC-C179-A193935D0EC5}"/>
              </a:ext>
            </a:extLst>
          </p:cNvPr>
          <p:cNvSpPr>
            <a:spLocks noGrp="1"/>
          </p:cNvSpPr>
          <p:nvPr>
            <p:ph type="title" idx="2"/>
          </p:nvPr>
        </p:nvSpPr>
        <p:spPr>
          <a:xfrm>
            <a:off x="0" y="84702"/>
            <a:ext cx="5377200" cy="535500"/>
          </a:xfrm>
        </p:spPr>
        <p:txBody>
          <a:bodyPr/>
          <a:lstStyle/>
          <a:p>
            <a:r>
              <a:rPr lang="en-IN" dirty="0"/>
              <a:t>Team Members</a:t>
            </a:r>
          </a:p>
        </p:txBody>
      </p:sp>
      <p:graphicFrame>
        <p:nvGraphicFramePr>
          <p:cNvPr id="6" name="Table 6">
            <a:extLst>
              <a:ext uri="{FF2B5EF4-FFF2-40B4-BE49-F238E27FC236}">
                <a16:creationId xmlns:a16="http://schemas.microsoft.com/office/drawing/2014/main" id="{BADB2370-B6B5-7ABE-97B3-5CAC0DF9B9B5}"/>
              </a:ext>
            </a:extLst>
          </p:cNvPr>
          <p:cNvGraphicFramePr>
            <a:graphicFrameLocks noGrp="1"/>
          </p:cNvGraphicFramePr>
          <p:nvPr>
            <p:extLst>
              <p:ext uri="{D42A27DB-BD31-4B8C-83A1-F6EECF244321}">
                <p14:modId xmlns:p14="http://schemas.microsoft.com/office/powerpoint/2010/main" val="2616612183"/>
              </p:ext>
            </p:extLst>
          </p:nvPr>
        </p:nvGraphicFramePr>
        <p:xfrm>
          <a:off x="1524000" y="1345776"/>
          <a:ext cx="6096000" cy="2225040"/>
        </p:xfrm>
        <a:graphic>
          <a:graphicData uri="http://schemas.openxmlformats.org/drawingml/2006/table">
            <a:tbl>
              <a:tblPr firstRow="1" bandRow="1">
                <a:tableStyleId>{3EE672CD-6649-4E39-885F-FE76185F0E8B}</a:tableStyleId>
              </a:tblPr>
              <a:tblGrid>
                <a:gridCol w="3048000">
                  <a:extLst>
                    <a:ext uri="{9D8B030D-6E8A-4147-A177-3AD203B41FA5}">
                      <a16:colId xmlns:a16="http://schemas.microsoft.com/office/drawing/2014/main" val="770734942"/>
                    </a:ext>
                  </a:extLst>
                </a:gridCol>
                <a:gridCol w="3048000">
                  <a:extLst>
                    <a:ext uri="{9D8B030D-6E8A-4147-A177-3AD203B41FA5}">
                      <a16:colId xmlns:a16="http://schemas.microsoft.com/office/drawing/2014/main" val="740163483"/>
                    </a:ext>
                  </a:extLst>
                </a:gridCol>
              </a:tblGrid>
              <a:tr h="370840">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Samar Kumar Singh</a:t>
                      </a: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2201020575</a:t>
                      </a:r>
                    </a:p>
                  </a:txBody>
                  <a:tcPr/>
                </a:tc>
                <a:extLst>
                  <a:ext uri="{0D108BD9-81ED-4DB2-BD59-A6C34878D82A}">
                    <a16:rowId xmlns:a16="http://schemas.microsoft.com/office/drawing/2014/main" val="894246343"/>
                  </a:ext>
                </a:extLst>
              </a:tr>
              <a:tr h="370840">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Soumya Ranjan Biswal</a:t>
                      </a: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2201020576</a:t>
                      </a:r>
                    </a:p>
                  </a:txBody>
                  <a:tcPr/>
                </a:tc>
                <a:extLst>
                  <a:ext uri="{0D108BD9-81ED-4DB2-BD59-A6C34878D82A}">
                    <a16:rowId xmlns:a16="http://schemas.microsoft.com/office/drawing/2014/main" val="2136431229"/>
                  </a:ext>
                </a:extLst>
              </a:tr>
              <a:tr h="370840">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Ankit Kumar</a:t>
                      </a: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2201020577</a:t>
                      </a:r>
                    </a:p>
                  </a:txBody>
                  <a:tcPr/>
                </a:tc>
                <a:extLst>
                  <a:ext uri="{0D108BD9-81ED-4DB2-BD59-A6C34878D82A}">
                    <a16:rowId xmlns:a16="http://schemas.microsoft.com/office/drawing/2014/main" val="419470748"/>
                  </a:ext>
                </a:extLst>
              </a:tr>
              <a:tr h="370840">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Sanjib </a:t>
                      </a:r>
                      <a:r>
                        <a:rPr lang="en-IN" sz="1600" b="0" i="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Harichandan</a:t>
                      </a:r>
                      <a:endPar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2201020578</a:t>
                      </a:r>
                    </a:p>
                  </a:txBody>
                  <a:tcPr/>
                </a:tc>
                <a:extLst>
                  <a:ext uri="{0D108BD9-81ED-4DB2-BD59-A6C34878D82A}">
                    <a16:rowId xmlns:a16="http://schemas.microsoft.com/office/drawing/2014/main" val="764592054"/>
                  </a:ext>
                </a:extLst>
              </a:tr>
              <a:tr h="370840">
                <a:tc>
                  <a:txBody>
                    <a:bodyPr/>
                    <a:lstStyle/>
                    <a:p>
                      <a:pPr algn="ctr"/>
                      <a:r>
                        <a:rPr lang="en-IN" sz="1600" b="0" i="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Warisha</a:t>
                      </a: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Mazhar</a:t>
                      </a: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2201020579</a:t>
                      </a:r>
                    </a:p>
                  </a:txBody>
                  <a:tcPr/>
                </a:tc>
                <a:extLst>
                  <a:ext uri="{0D108BD9-81ED-4DB2-BD59-A6C34878D82A}">
                    <a16:rowId xmlns:a16="http://schemas.microsoft.com/office/drawing/2014/main" val="1281929315"/>
                  </a:ext>
                </a:extLst>
              </a:tr>
              <a:tr h="370840">
                <a:tc>
                  <a:txBody>
                    <a:bodyPr/>
                    <a:lstStyle/>
                    <a:p>
                      <a:pPr algn="ctr"/>
                      <a:r>
                        <a:rPr lang="en-IN" sz="1600" b="0" i="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Ramit</a:t>
                      </a: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Kumar Sahoo</a:t>
                      </a:r>
                    </a:p>
                  </a:txBody>
                  <a:tcPr/>
                </a:tc>
                <a:tc>
                  <a:txBody>
                    <a:bodyPr/>
                    <a:lstStyle/>
                    <a:p>
                      <a:pPr algn="ctr"/>
                      <a:r>
                        <a:rPr lang="en-IN" sz="1600" b="0" i="0" dirty="0">
                          <a:solidFill>
                            <a:schemeClr val="accent6"/>
                          </a:solidFill>
                          <a:latin typeface="Fira Code" panose="020B0809050000020004" pitchFamily="49" charset="0"/>
                          <a:ea typeface="Fira Code" panose="020B0809050000020004" pitchFamily="49" charset="0"/>
                          <a:cs typeface="Fira Code" panose="020B0809050000020004" pitchFamily="49" charset="0"/>
                        </a:rPr>
                        <a:t>2201020580</a:t>
                      </a:r>
                    </a:p>
                  </a:txBody>
                  <a:tcPr/>
                </a:tc>
                <a:extLst>
                  <a:ext uri="{0D108BD9-81ED-4DB2-BD59-A6C34878D82A}">
                    <a16:rowId xmlns:a16="http://schemas.microsoft.com/office/drawing/2014/main" val="2653379559"/>
                  </a:ext>
                </a:extLst>
              </a:tr>
            </a:tbl>
          </a:graphicData>
        </a:graphic>
      </p:graphicFrame>
      <p:sp>
        <p:nvSpPr>
          <p:cNvPr id="7" name="Google Shape;460;p27">
            <a:extLst>
              <a:ext uri="{FF2B5EF4-FFF2-40B4-BE49-F238E27FC236}">
                <a16:creationId xmlns:a16="http://schemas.microsoft.com/office/drawing/2014/main" id="{75829391-6801-DBDE-BA79-4143B0365FFE}"/>
              </a:ext>
            </a:extLst>
          </p:cNvPr>
          <p:cNvSpPr txBox="1">
            <a:spLocks noGrp="1"/>
          </p:cNvSpPr>
          <p:nvPr>
            <p:ph type="subTitle" idx="1"/>
          </p:nvPr>
        </p:nvSpPr>
        <p:spPr>
          <a:xfrm>
            <a:off x="710124" y="4694725"/>
            <a:ext cx="5650035"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endParaRPr sz="1400" dirty="0">
              <a:solidFill>
                <a:schemeClr val="accent3"/>
              </a:solidFill>
            </a:endParaRPr>
          </a:p>
        </p:txBody>
      </p:sp>
    </p:spTree>
    <p:extLst>
      <p:ext uri="{BB962C8B-B14F-4D97-AF65-F5344CB8AC3E}">
        <p14:creationId xmlns:p14="http://schemas.microsoft.com/office/powerpoint/2010/main" val="1551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EEC3AE-18BA-47B2-E5DC-3989F73FAD6B}"/>
              </a:ext>
            </a:extLst>
          </p:cNvPr>
          <p:cNvSpPr>
            <a:spLocks noGrp="1"/>
          </p:cNvSpPr>
          <p:nvPr>
            <p:ph type="title" idx="2"/>
          </p:nvPr>
        </p:nvSpPr>
        <p:spPr>
          <a:xfrm>
            <a:off x="3766800" y="111795"/>
            <a:ext cx="5377200" cy="535500"/>
          </a:xfrm>
        </p:spPr>
        <p:txBody>
          <a:bodyPr/>
          <a:lstStyle/>
          <a:p>
            <a:pPr algn="r"/>
            <a:r>
              <a:rPr lang="en-IN" dirty="0">
                <a:solidFill>
                  <a:srgbClr val="FFC000"/>
                </a:solidFill>
              </a:rPr>
              <a:t>Introduction</a:t>
            </a:r>
          </a:p>
        </p:txBody>
      </p:sp>
      <p:sp>
        <p:nvSpPr>
          <p:cNvPr id="4" name="Subtitle 3">
            <a:extLst>
              <a:ext uri="{FF2B5EF4-FFF2-40B4-BE49-F238E27FC236}">
                <a16:creationId xmlns:a16="http://schemas.microsoft.com/office/drawing/2014/main" id="{B5897419-4BC1-EB0F-64B9-12B8B87552B3}"/>
              </a:ext>
            </a:extLst>
          </p:cNvPr>
          <p:cNvSpPr>
            <a:spLocks noGrp="1"/>
          </p:cNvSpPr>
          <p:nvPr>
            <p:ph type="subTitle" idx="1"/>
          </p:nvPr>
        </p:nvSpPr>
        <p:spPr>
          <a:xfrm>
            <a:off x="1466426" y="1278043"/>
            <a:ext cx="6211147" cy="2587414"/>
          </a:xfrm>
        </p:spPr>
        <p:txBody>
          <a:bodyPr/>
          <a:lstStyle/>
          <a:p>
            <a:pPr algn="just"/>
            <a:r>
              <a:rPr lang="en-US" sz="1400" dirty="0"/>
              <a:t>The Bank Management System is a software application developed in the C programming language to facilitate the management of bank accounts. It provides functionalities such as creating new accounts, updating existing account information, conducting transactions (deposits and withdrawals), checking account details, removing accounts, and viewing a list of customer accounts.</a:t>
            </a:r>
          </a:p>
          <a:p>
            <a:pPr algn="just"/>
            <a:endParaRPr lang="en-IN" sz="1400" dirty="0"/>
          </a:p>
        </p:txBody>
      </p:sp>
      <p:sp>
        <p:nvSpPr>
          <p:cNvPr id="7" name="Google Shape;460;p27">
            <a:extLst>
              <a:ext uri="{FF2B5EF4-FFF2-40B4-BE49-F238E27FC236}">
                <a16:creationId xmlns:a16="http://schemas.microsoft.com/office/drawing/2014/main" id="{35D5784D-DB56-EF26-32EB-87F23AE2EDAD}"/>
              </a:ext>
            </a:extLst>
          </p:cNvPr>
          <p:cNvSpPr txBox="1">
            <a:spLocks/>
          </p:cNvSpPr>
          <p:nvPr/>
        </p:nvSpPr>
        <p:spPr>
          <a:xfrm>
            <a:off x="710124" y="4694725"/>
            <a:ext cx="5650035"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IN" sz="1400"/>
              <a:t>Data Structure</a:t>
            </a:r>
            <a:endParaRPr lang="en-IN" sz="1400" dirty="0"/>
          </a:p>
        </p:txBody>
      </p:sp>
    </p:spTree>
    <p:extLst>
      <p:ext uri="{BB962C8B-B14F-4D97-AF65-F5344CB8AC3E}">
        <p14:creationId xmlns:p14="http://schemas.microsoft.com/office/powerpoint/2010/main" val="11986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7DB2E415-1DCE-5178-C4BC-EA72780A2950}"/>
              </a:ext>
            </a:extLst>
          </p:cNvPr>
          <p:cNvSpPr>
            <a:spLocks noGrp="1"/>
          </p:cNvSpPr>
          <p:nvPr>
            <p:ph type="subTitle" idx="7"/>
          </p:nvPr>
        </p:nvSpPr>
        <p:spPr>
          <a:xfrm>
            <a:off x="825625" y="704523"/>
            <a:ext cx="8250642" cy="3734454"/>
          </a:xfrm>
        </p:spPr>
        <p:txBody>
          <a:bodyPr/>
          <a:lstStyle/>
          <a:p>
            <a:pPr algn="just"/>
            <a:endParaRPr lang="en-US" dirty="0"/>
          </a:p>
          <a:p>
            <a:pPr algn="just"/>
            <a:r>
              <a:rPr lang="en-US" dirty="0"/>
              <a:t>In C, a binary file is a file that contains data in a format that is not human-readable. </a:t>
            </a:r>
          </a:p>
          <a:p>
            <a:pPr algn="just"/>
            <a:endParaRPr lang="en-US" dirty="0"/>
          </a:p>
          <a:p>
            <a:pPr algn="just"/>
            <a:r>
              <a:rPr lang="en-US" dirty="0"/>
              <a:t>Here are some characteristics and key points about binary files in C:</a:t>
            </a:r>
          </a:p>
          <a:p>
            <a:pPr algn="just"/>
            <a:endParaRPr lang="en-US" dirty="0">
              <a:solidFill>
                <a:schemeClr val="tx2">
                  <a:lumMod val="60000"/>
                  <a:lumOff val="40000"/>
                </a:schemeClr>
              </a:solidFill>
            </a:endParaRPr>
          </a:p>
          <a:p>
            <a:pPr algn="just"/>
            <a:r>
              <a:rPr lang="en-US" b="1" dirty="0">
                <a:solidFill>
                  <a:schemeClr val="tx2">
                    <a:lumMod val="60000"/>
                    <a:lumOff val="40000"/>
                  </a:schemeClr>
                </a:solidFill>
              </a:rPr>
              <a:t>No Text Formatting: </a:t>
            </a:r>
            <a:r>
              <a:rPr lang="en-US" dirty="0"/>
              <a:t>Unlike text files, which store data in a human-readable format (like characters and strings), binary files store data in its raw, binary form.</a:t>
            </a:r>
          </a:p>
          <a:p>
            <a:pPr algn="just"/>
            <a:endParaRPr lang="en-US" dirty="0"/>
          </a:p>
          <a:p>
            <a:pPr algn="just"/>
            <a:r>
              <a:rPr lang="en-US" b="1" dirty="0">
                <a:solidFill>
                  <a:schemeClr val="tx2">
                    <a:lumMod val="60000"/>
                    <a:lumOff val="40000"/>
                  </a:schemeClr>
                </a:solidFill>
              </a:rPr>
              <a:t>Read and Write Operations: </a:t>
            </a:r>
            <a:r>
              <a:rPr lang="en-US" dirty="0"/>
              <a:t>Binary files are typically opened in binary mode using functions like </a:t>
            </a:r>
            <a:r>
              <a:rPr lang="en-US" dirty="0" err="1"/>
              <a:t>fopen</a:t>
            </a:r>
            <a:r>
              <a:rPr lang="en-US" dirty="0"/>
              <a:t>, </a:t>
            </a:r>
            <a:r>
              <a:rPr lang="en-US" dirty="0" err="1"/>
              <a:t>fread</a:t>
            </a:r>
            <a:r>
              <a:rPr lang="en-US" dirty="0"/>
              <a:t>, </a:t>
            </a:r>
            <a:r>
              <a:rPr lang="en-US" dirty="0" err="1"/>
              <a:t>fwrite</a:t>
            </a:r>
            <a:r>
              <a:rPr lang="en-US" dirty="0"/>
              <a:t>, </a:t>
            </a:r>
            <a:r>
              <a:rPr lang="en-US" dirty="0" err="1"/>
              <a:t>fclose</a:t>
            </a:r>
            <a:r>
              <a:rPr lang="en-US" dirty="0"/>
              <a:t>, etc. The binary mode ("</a:t>
            </a:r>
            <a:r>
              <a:rPr lang="en-US" dirty="0" err="1"/>
              <a:t>rb</a:t>
            </a:r>
            <a:r>
              <a:rPr lang="en-US" dirty="0"/>
              <a:t>" for reading and "</a:t>
            </a:r>
            <a:r>
              <a:rPr lang="en-US" dirty="0" err="1"/>
              <a:t>wb</a:t>
            </a:r>
            <a:r>
              <a:rPr lang="en-US" dirty="0"/>
              <a:t>" for writing) ensures that data is read or written as raw bytes without any character encoding.</a:t>
            </a:r>
            <a:endParaRPr lang="en-IN" dirty="0"/>
          </a:p>
        </p:txBody>
      </p:sp>
      <p:sp>
        <p:nvSpPr>
          <p:cNvPr id="11" name="Title 10">
            <a:extLst>
              <a:ext uri="{FF2B5EF4-FFF2-40B4-BE49-F238E27FC236}">
                <a16:creationId xmlns:a16="http://schemas.microsoft.com/office/drawing/2014/main" id="{1512DB2C-FBA3-151A-7CC6-A4C9AE8DFA12}"/>
              </a:ext>
            </a:extLst>
          </p:cNvPr>
          <p:cNvSpPr>
            <a:spLocks noGrp="1"/>
          </p:cNvSpPr>
          <p:nvPr>
            <p:ph type="title" idx="9"/>
          </p:nvPr>
        </p:nvSpPr>
        <p:spPr>
          <a:xfrm>
            <a:off x="1853400" y="0"/>
            <a:ext cx="7290600" cy="541200"/>
          </a:xfrm>
        </p:spPr>
        <p:txBody>
          <a:bodyPr/>
          <a:lstStyle/>
          <a:p>
            <a:pPr algn="r"/>
            <a:r>
              <a:rPr lang="en-IN" dirty="0"/>
              <a:t>File Handling</a:t>
            </a:r>
          </a:p>
        </p:txBody>
      </p:sp>
      <p:sp>
        <p:nvSpPr>
          <p:cNvPr id="13" name="Google Shape;493;p29">
            <a:extLst>
              <a:ext uri="{FF2B5EF4-FFF2-40B4-BE49-F238E27FC236}">
                <a16:creationId xmlns:a16="http://schemas.microsoft.com/office/drawing/2014/main" id="{2184B161-6D37-B7DC-F22F-9BAE903ECA4D}"/>
              </a:ext>
            </a:extLst>
          </p:cNvPr>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Data Structure</a:t>
            </a:r>
            <a:endParaRPr sz="1400" dirty="0">
              <a:solidFill>
                <a:schemeClr val="accent3"/>
              </a:solidFill>
            </a:endParaRPr>
          </a:p>
        </p:txBody>
      </p:sp>
    </p:spTree>
    <p:extLst>
      <p:ext uri="{BB962C8B-B14F-4D97-AF65-F5344CB8AC3E}">
        <p14:creationId xmlns:p14="http://schemas.microsoft.com/office/powerpoint/2010/main" val="4393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Header File’s &amp; Structure Defining</a:t>
            </a:r>
            <a:endParaRPr sz="2400" dirty="0">
              <a:solidFill>
                <a:schemeClr val="accent2"/>
              </a:solidFill>
            </a:endParaRPr>
          </a:p>
        </p:txBody>
      </p:sp>
      <p:sp>
        <p:nvSpPr>
          <p:cNvPr id="472" name="Google Shape;472;p28"/>
          <p:cNvSpPr txBox="1">
            <a:spLocks noGrp="1"/>
          </p:cNvSpPr>
          <p:nvPr>
            <p:ph type="body" idx="1"/>
          </p:nvPr>
        </p:nvSpPr>
        <p:spPr>
          <a:xfrm>
            <a:off x="1143251" y="1123901"/>
            <a:ext cx="3110402" cy="3436899"/>
          </a:xfrm>
          <a:prstGeom prst="rect">
            <a:avLst/>
          </a:prstGeom>
        </p:spPr>
        <p:txBody>
          <a:bodyPr spcFirstLastPara="1" wrap="square" lIns="91425" tIns="91425" rIns="91425" bIns="91425" anchor="ctr" anchorCtr="0">
            <a:noAutofit/>
          </a:bodyPr>
          <a:lstStyle/>
          <a:p>
            <a:pPr marL="139700" indent="0">
              <a:buNone/>
            </a:pPr>
            <a:r>
              <a:rPr lang="en-IN" sz="1200" b="0" dirty="0">
                <a:solidFill>
                  <a:srgbClr val="E1EFFF"/>
                </a:solidFill>
                <a:effectLst/>
                <a:latin typeface="Consolas" panose="020B0609020204030204" pitchFamily="49" charset="0"/>
              </a:rPr>
              <a:t>#</a:t>
            </a:r>
            <a:r>
              <a:rPr lang="en-IN" sz="1200" b="0" dirty="0">
                <a:solidFill>
                  <a:srgbClr val="FF9D00"/>
                </a:solidFill>
                <a:effectLst/>
                <a:latin typeface="Consolas" panose="020B0609020204030204" pitchFamily="49" charset="0"/>
              </a:rPr>
              <a:t>include</a:t>
            </a:r>
            <a:r>
              <a:rPr lang="en-IN" sz="1200" b="0" dirty="0">
                <a:solidFill>
                  <a:srgbClr val="9EFFFF"/>
                </a:solidFill>
                <a:effectLst/>
                <a:latin typeface="Consolas" panose="020B0609020204030204" pitchFamily="49" charset="0"/>
              </a:rPr>
              <a:t> </a:t>
            </a:r>
            <a:r>
              <a:rPr lang="en-IN" sz="1200" b="0" dirty="0">
                <a:solidFill>
                  <a:srgbClr val="92FC79"/>
                </a:solidFill>
                <a:effectLst/>
                <a:latin typeface="Consolas" panose="020B0609020204030204" pitchFamily="49" charset="0"/>
              </a:rPr>
              <a:t>&lt;</a:t>
            </a:r>
            <a:r>
              <a:rPr lang="en-IN" sz="1200" b="0" dirty="0" err="1">
                <a:solidFill>
                  <a:srgbClr val="A5FF90"/>
                </a:solidFill>
                <a:effectLst/>
                <a:latin typeface="Consolas" panose="020B0609020204030204" pitchFamily="49" charset="0"/>
              </a:rPr>
              <a:t>stdio.h</a:t>
            </a:r>
            <a:r>
              <a:rPr lang="en-IN" sz="1200" b="0" dirty="0">
                <a:solidFill>
                  <a:srgbClr val="92FC79"/>
                </a:solidFill>
                <a:effectLst/>
                <a:latin typeface="Consolas" panose="020B0609020204030204" pitchFamily="49" charset="0"/>
              </a:rPr>
              <a:t>&gt;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E1EFFF"/>
                </a:solidFill>
                <a:effectLst/>
                <a:latin typeface="Consolas" panose="020B0609020204030204" pitchFamily="49" charset="0"/>
              </a:rPr>
              <a:t>#</a:t>
            </a:r>
            <a:r>
              <a:rPr lang="en-IN" sz="1200" b="0" dirty="0">
                <a:solidFill>
                  <a:srgbClr val="FF9D00"/>
                </a:solidFill>
                <a:effectLst/>
                <a:latin typeface="Consolas" panose="020B0609020204030204" pitchFamily="49" charset="0"/>
              </a:rPr>
              <a:t>include</a:t>
            </a:r>
            <a:r>
              <a:rPr lang="en-IN" sz="1200" b="0" dirty="0">
                <a:solidFill>
                  <a:srgbClr val="9EFFFF"/>
                </a:solidFill>
                <a:effectLst/>
                <a:latin typeface="Consolas" panose="020B0609020204030204" pitchFamily="49" charset="0"/>
              </a:rPr>
              <a:t> </a:t>
            </a:r>
            <a:r>
              <a:rPr lang="en-IN" sz="1200" b="0" dirty="0">
                <a:solidFill>
                  <a:srgbClr val="92FC79"/>
                </a:solidFill>
                <a:effectLst/>
                <a:latin typeface="Consolas" panose="020B0609020204030204" pitchFamily="49" charset="0"/>
              </a:rPr>
              <a:t>&lt;</a:t>
            </a:r>
            <a:r>
              <a:rPr lang="en-IN" sz="1200" b="0" dirty="0" err="1">
                <a:solidFill>
                  <a:srgbClr val="A5FF90"/>
                </a:solidFill>
                <a:effectLst/>
                <a:latin typeface="Consolas" panose="020B0609020204030204" pitchFamily="49" charset="0"/>
              </a:rPr>
              <a:t>stdlib.h</a:t>
            </a:r>
            <a:r>
              <a:rPr lang="en-IN" sz="1200" b="0" dirty="0">
                <a:solidFill>
                  <a:srgbClr val="92FC79"/>
                </a:solidFill>
                <a:effectLst/>
                <a:latin typeface="Consolas" panose="020B0609020204030204" pitchFamily="49" charset="0"/>
              </a:rPr>
              <a:t>&gt;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E1EFFF"/>
                </a:solidFill>
                <a:effectLst/>
                <a:latin typeface="Consolas" panose="020B0609020204030204" pitchFamily="49" charset="0"/>
              </a:rPr>
              <a:t>#</a:t>
            </a:r>
            <a:r>
              <a:rPr lang="en-IN" sz="1200" b="0" dirty="0">
                <a:solidFill>
                  <a:srgbClr val="FF9D00"/>
                </a:solidFill>
                <a:effectLst/>
                <a:latin typeface="Consolas" panose="020B0609020204030204" pitchFamily="49" charset="0"/>
              </a:rPr>
              <a:t>include</a:t>
            </a:r>
            <a:r>
              <a:rPr lang="en-IN" sz="1200" b="0" dirty="0">
                <a:solidFill>
                  <a:srgbClr val="9EFFFF"/>
                </a:solidFill>
                <a:effectLst/>
                <a:latin typeface="Consolas" panose="020B0609020204030204" pitchFamily="49" charset="0"/>
              </a:rPr>
              <a:t> </a:t>
            </a:r>
            <a:r>
              <a:rPr lang="en-IN" sz="1200" b="0" dirty="0">
                <a:solidFill>
                  <a:srgbClr val="92FC79"/>
                </a:solidFill>
                <a:effectLst/>
                <a:latin typeface="Consolas" panose="020B0609020204030204" pitchFamily="49" charset="0"/>
              </a:rPr>
              <a:t>&lt;</a:t>
            </a:r>
            <a:r>
              <a:rPr lang="en-IN" sz="1200" b="0" dirty="0" err="1">
                <a:solidFill>
                  <a:srgbClr val="A5FF90"/>
                </a:solidFill>
                <a:effectLst/>
                <a:latin typeface="Consolas" panose="020B0609020204030204" pitchFamily="49" charset="0"/>
              </a:rPr>
              <a:t>string.h</a:t>
            </a:r>
            <a:r>
              <a:rPr lang="en-IN" sz="1200" b="0" dirty="0">
                <a:solidFill>
                  <a:srgbClr val="92FC79"/>
                </a:solidFill>
                <a:effectLst/>
                <a:latin typeface="Consolas" panose="020B0609020204030204" pitchFamily="49" charset="0"/>
              </a:rPr>
              <a:t>&gt;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E1EFFF"/>
                </a:solidFill>
                <a:effectLst/>
                <a:latin typeface="Consolas" panose="020B0609020204030204" pitchFamily="49" charset="0"/>
              </a:rPr>
              <a:t>#</a:t>
            </a:r>
            <a:r>
              <a:rPr lang="en-IN" sz="1200" b="0" dirty="0">
                <a:solidFill>
                  <a:srgbClr val="FF9D00"/>
                </a:solidFill>
                <a:effectLst/>
                <a:latin typeface="Consolas" panose="020B0609020204030204" pitchFamily="49" charset="0"/>
              </a:rPr>
              <a:t>define</a:t>
            </a: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FILE_NAME</a:t>
            </a:r>
            <a:r>
              <a:rPr lang="en-IN" sz="1200" b="0" dirty="0">
                <a:solidFill>
                  <a:srgbClr val="9EFFFF"/>
                </a:solidFill>
                <a:effectLst/>
                <a:latin typeface="Consolas" panose="020B0609020204030204" pitchFamily="49" charset="0"/>
              </a:rPr>
              <a:t> </a:t>
            </a:r>
            <a:r>
              <a:rPr lang="en-IN" sz="1200" b="0" dirty="0">
                <a:solidFill>
                  <a:srgbClr val="92FC79"/>
                </a:solidFill>
                <a:effectLst/>
                <a:latin typeface="Consolas" panose="020B0609020204030204" pitchFamily="49" charset="0"/>
              </a:rPr>
              <a:t>"</a:t>
            </a:r>
            <a:r>
              <a:rPr lang="en-IN" sz="1200" b="0" dirty="0">
                <a:solidFill>
                  <a:srgbClr val="A5FF90"/>
                </a:solidFill>
                <a:effectLst/>
                <a:latin typeface="Consolas" panose="020B0609020204030204" pitchFamily="49" charset="0"/>
              </a:rPr>
              <a:t>bank_data.txt</a:t>
            </a:r>
            <a:r>
              <a:rPr lang="en-IN" sz="1200" b="0" dirty="0">
                <a:solidFill>
                  <a:srgbClr val="92FC79"/>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FF9D00"/>
                </a:solidFill>
                <a:effectLst/>
                <a:latin typeface="Consolas" panose="020B0609020204030204" pitchFamily="49" charset="0"/>
              </a:rPr>
              <a:t>typedef</a:t>
            </a:r>
            <a:r>
              <a:rPr lang="en-IN" sz="1200" b="0" dirty="0">
                <a:solidFill>
                  <a:srgbClr val="FF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struct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name</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50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email</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50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phone</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15</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a:t>
            </a:r>
            <a:r>
              <a:rPr lang="en-IN" sz="1200" b="0" dirty="0" err="1">
                <a:solidFill>
                  <a:srgbClr val="9EFFFF"/>
                </a:solidFill>
                <a:effectLst/>
                <a:latin typeface="Consolas" panose="020B0609020204030204" pitchFamily="49" charset="0"/>
              </a:rPr>
              <a:t>account_type</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address</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100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dob</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11</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a:t>
            </a:r>
            <a:r>
              <a:rPr lang="en-IN" sz="1200" b="0" dirty="0" err="1">
                <a:solidFill>
                  <a:srgbClr val="9EFFFF"/>
                </a:solidFill>
                <a:effectLst/>
                <a:latin typeface="Consolas" panose="020B0609020204030204" pitchFamily="49" charset="0"/>
              </a:rPr>
              <a:t>aadhar_no</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13</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char</a:t>
            </a:r>
            <a:r>
              <a:rPr lang="en-IN" sz="1200" b="0" dirty="0">
                <a:solidFill>
                  <a:srgbClr val="9EFFFF"/>
                </a:solidFill>
                <a:effectLst/>
                <a:latin typeface="Consolas" panose="020B0609020204030204" pitchFamily="49" charset="0"/>
              </a:rPr>
              <a:t> </a:t>
            </a:r>
            <a:r>
              <a:rPr lang="en-IN" sz="1200" b="0" dirty="0" err="1">
                <a:solidFill>
                  <a:srgbClr val="9EFFFF"/>
                </a:solidFill>
                <a:effectLst/>
                <a:latin typeface="Consolas" panose="020B0609020204030204" pitchFamily="49" charset="0"/>
              </a:rPr>
              <a:t>pan_no</a:t>
            </a:r>
            <a:r>
              <a:rPr lang="en-IN" sz="1200" b="0" dirty="0">
                <a:solidFill>
                  <a:srgbClr val="E1EFFF"/>
                </a:solidFill>
                <a:effectLst/>
                <a:latin typeface="Consolas" panose="020B0609020204030204" pitchFamily="49" charset="0"/>
              </a:rPr>
              <a:t>[</a:t>
            </a:r>
            <a:r>
              <a:rPr lang="en-IN" sz="1200" b="0" dirty="0">
                <a:solidFill>
                  <a:srgbClr val="FF628C"/>
                </a:solidFill>
                <a:effectLst/>
                <a:latin typeface="Consolas" panose="020B0609020204030204" pitchFamily="49" charset="0"/>
              </a:rPr>
              <a:t>11</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int</a:t>
            </a:r>
            <a:r>
              <a:rPr lang="en-IN" sz="1200" b="0" dirty="0">
                <a:solidFill>
                  <a:srgbClr val="9EFFFF"/>
                </a:solidFill>
                <a:effectLst/>
                <a:latin typeface="Consolas" panose="020B0609020204030204" pitchFamily="49" charset="0"/>
              </a:rPr>
              <a:t> </a:t>
            </a:r>
            <a:r>
              <a:rPr lang="en-IN" sz="1200" b="0" dirty="0" err="1">
                <a:solidFill>
                  <a:srgbClr val="9EFFFF"/>
                </a:solidFill>
                <a:effectLst/>
                <a:latin typeface="Consolas" panose="020B0609020204030204" pitchFamily="49" charset="0"/>
              </a:rPr>
              <a:t>account_no</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float</a:t>
            </a:r>
            <a:r>
              <a:rPr lang="en-IN" sz="1200" b="0" dirty="0">
                <a:solidFill>
                  <a:srgbClr val="9EFFFF"/>
                </a:solidFill>
                <a:effectLst/>
                <a:latin typeface="Consolas" panose="020B0609020204030204" pitchFamily="49" charset="0"/>
              </a:rPr>
              <a:t> balance</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139700" indent="0">
              <a:buNone/>
            </a:pPr>
            <a:r>
              <a:rPr lang="en-IN" sz="1200" b="0" dirty="0">
                <a:solidFill>
                  <a:srgbClr val="E1EFFF"/>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i="1" dirty="0">
                <a:solidFill>
                  <a:srgbClr val="FF68B8"/>
                </a:solidFill>
                <a:effectLst/>
                <a:latin typeface="Consolas" panose="020B0609020204030204" pitchFamily="49" charset="0"/>
              </a:rPr>
              <a:t>Account</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pPr marL="0" lvl="0" indent="0" algn="l" rtl="0">
              <a:spcBef>
                <a:spcPts val="0"/>
              </a:spcBef>
              <a:spcAft>
                <a:spcPts val="0"/>
              </a:spcAft>
              <a:buNone/>
            </a:pPr>
            <a:endParaRPr lang="en-IN" sz="1200"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Data Structure</a:t>
            </a:r>
            <a:endParaRPr sz="14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case_study.c</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bank_data.txt</a:t>
            </a:r>
            <a:endParaRPr sz="1400" dirty="0">
              <a:solidFill>
                <a:schemeClr val="accent3"/>
              </a:solidFill>
            </a:endParaRPr>
          </a:p>
        </p:txBody>
      </p:sp>
      <p:sp>
        <p:nvSpPr>
          <p:cNvPr id="7" name="TextBox 6">
            <a:extLst>
              <a:ext uri="{FF2B5EF4-FFF2-40B4-BE49-F238E27FC236}">
                <a16:creationId xmlns:a16="http://schemas.microsoft.com/office/drawing/2014/main" id="{0A1CDAF7-36A5-79D1-7782-AD3ACD26AF63}"/>
              </a:ext>
            </a:extLst>
          </p:cNvPr>
          <p:cNvSpPr txBox="1"/>
          <p:nvPr/>
        </p:nvSpPr>
        <p:spPr>
          <a:xfrm>
            <a:off x="4653280" y="1266613"/>
            <a:ext cx="4260427" cy="2123658"/>
          </a:xfrm>
          <a:prstGeom prst="rect">
            <a:avLst/>
          </a:prstGeom>
          <a:noFill/>
        </p:spPr>
        <p:txBody>
          <a:bodyPr wrap="square" rtlCol="0">
            <a:spAutoFit/>
          </a:bodyPr>
          <a:lstStyle/>
          <a:p>
            <a:pPr algn="just"/>
            <a:r>
              <a:rPr lang="en-US" sz="1200" dirty="0">
                <a:solidFill>
                  <a:schemeClr val="accent6">
                    <a:lumMod val="95000"/>
                  </a:schemeClr>
                </a:solidFill>
              </a:rPr>
              <a:t>The code includes three standard libraries: `</a:t>
            </a:r>
            <a:r>
              <a:rPr lang="en-US" sz="1200" dirty="0" err="1">
                <a:solidFill>
                  <a:schemeClr val="accent6">
                    <a:lumMod val="95000"/>
                  </a:schemeClr>
                </a:solidFill>
              </a:rPr>
              <a:t>stdio.h</a:t>
            </a:r>
            <a:r>
              <a:rPr lang="en-US" sz="1200" dirty="0">
                <a:solidFill>
                  <a:schemeClr val="accent6">
                    <a:lumMod val="95000"/>
                  </a:schemeClr>
                </a:solidFill>
              </a:rPr>
              <a:t>` for input/output, `</a:t>
            </a:r>
            <a:r>
              <a:rPr lang="en-US" sz="1200" dirty="0" err="1">
                <a:solidFill>
                  <a:schemeClr val="accent6">
                    <a:lumMod val="95000"/>
                  </a:schemeClr>
                </a:solidFill>
              </a:rPr>
              <a:t>stdlib.h</a:t>
            </a:r>
            <a:r>
              <a:rPr lang="en-US" sz="1200" dirty="0">
                <a:solidFill>
                  <a:schemeClr val="accent6">
                    <a:lumMod val="95000"/>
                  </a:schemeClr>
                </a:solidFill>
              </a:rPr>
              <a:t>` for memory allocation, and `</a:t>
            </a:r>
            <a:r>
              <a:rPr lang="en-US" sz="1200" dirty="0" err="1">
                <a:solidFill>
                  <a:schemeClr val="accent6">
                    <a:lumMod val="95000"/>
                  </a:schemeClr>
                </a:solidFill>
              </a:rPr>
              <a:t>string.h</a:t>
            </a:r>
            <a:r>
              <a:rPr lang="en-US" sz="1200" dirty="0">
                <a:solidFill>
                  <a:schemeClr val="accent6">
                    <a:lumMod val="95000"/>
                  </a:schemeClr>
                </a:solidFill>
              </a:rPr>
              <a:t>` for string manipulation. It defines `FILE_NAME` as "bank_data.txt", likely for specifying a file to store bank account data.</a:t>
            </a:r>
          </a:p>
          <a:p>
            <a:pPr algn="just"/>
            <a:endParaRPr lang="en-US" sz="1200" dirty="0">
              <a:solidFill>
                <a:schemeClr val="accent6">
                  <a:lumMod val="95000"/>
                </a:schemeClr>
              </a:solidFill>
            </a:endParaRPr>
          </a:p>
          <a:p>
            <a:pPr algn="just"/>
            <a:r>
              <a:rPr lang="en-US" sz="1200" dirty="0">
                <a:solidFill>
                  <a:schemeClr val="accent6">
                    <a:lumMod val="95000"/>
                  </a:schemeClr>
                </a:solidFill>
              </a:rPr>
              <a:t>Additionally, the code defines a structure called `Account`, which encompasses various fields (e.g., name, email, phone) to represent bank account holder information. This structure covers personal details, account specifics, and unique identifiers like Aadhar and PAN numbers.</a:t>
            </a:r>
            <a:endParaRPr lang="en-IN" sz="1200" dirty="0">
              <a:solidFill>
                <a:schemeClr val="accent6">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9" name="Google Shape;489;p29"/>
          <p:cNvSpPr txBox="1">
            <a:spLocks noGrp="1"/>
          </p:cNvSpPr>
          <p:nvPr>
            <p:ph type="title" idx="9"/>
          </p:nvPr>
        </p:nvSpPr>
        <p:spPr>
          <a:xfrm>
            <a:off x="3819110" y="400953"/>
            <a:ext cx="5324889"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2"/>
                </a:solidFill>
              </a:rPr>
              <a:t>Account Number Generator</a:t>
            </a:r>
            <a:endParaRPr dirty="0">
              <a:solidFill>
                <a:schemeClr val="accent2"/>
              </a:solidFill>
            </a:endParaRPr>
          </a:p>
        </p:txBody>
      </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Data Structure</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case_study.c</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bank_data.txt</a:t>
            </a:r>
            <a:endParaRPr sz="1400" dirty="0">
              <a:solidFill>
                <a:schemeClr val="accent3"/>
              </a:solidFill>
            </a:endParaRPr>
          </a:p>
        </p:txBody>
      </p:sp>
      <p:sp>
        <p:nvSpPr>
          <p:cNvPr id="20" name="TextBox 19">
            <a:extLst>
              <a:ext uri="{FF2B5EF4-FFF2-40B4-BE49-F238E27FC236}">
                <a16:creationId xmlns:a16="http://schemas.microsoft.com/office/drawing/2014/main" id="{88090D67-8CD1-2C8D-AF57-E632E808B7F5}"/>
              </a:ext>
            </a:extLst>
          </p:cNvPr>
          <p:cNvSpPr txBox="1"/>
          <p:nvPr/>
        </p:nvSpPr>
        <p:spPr>
          <a:xfrm>
            <a:off x="979661" y="650700"/>
            <a:ext cx="4595564" cy="3970318"/>
          </a:xfrm>
          <a:prstGeom prst="rect">
            <a:avLst/>
          </a:prstGeom>
          <a:noFill/>
        </p:spPr>
        <p:txBody>
          <a:bodyPr wrap="square" rtlCol="0">
            <a:spAutoFit/>
          </a:bodyPr>
          <a:lstStyle/>
          <a:p>
            <a:r>
              <a:rPr lang="en-IN" sz="1200" b="0" dirty="0">
                <a:solidFill>
                  <a:srgbClr val="FFC600"/>
                </a:solidFill>
                <a:effectLst/>
                <a:latin typeface="Consolas" panose="020B0609020204030204" pitchFamily="49" charset="0"/>
              </a:rPr>
              <a:t>int</a:t>
            </a:r>
            <a:r>
              <a:rPr lang="en-IN" sz="1200" b="0" dirty="0">
                <a:solidFill>
                  <a:srgbClr val="FFFFFF"/>
                </a:solidFill>
                <a:effectLst/>
                <a:latin typeface="Consolas" panose="020B0609020204030204" pitchFamily="49" charset="0"/>
              </a:rPr>
              <a:t> </a:t>
            </a:r>
            <a:r>
              <a:rPr lang="en-IN" sz="1200" b="0" dirty="0" err="1">
                <a:solidFill>
                  <a:srgbClr val="FFC600"/>
                </a:solidFill>
                <a:effectLst/>
                <a:latin typeface="Consolas" panose="020B0609020204030204" pitchFamily="49" charset="0"/>
              </a:rPr>
              <a:t>accountNumber</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i="1" dirty="0">
                <a:solidFill>
                  <a:srgbClr val="FF68B8"/>
                </a:solidFill>
                <a:effectLst/>
                <a:latin typeface="Consolas" panose="020B0609020204030204" pitchFamily="49" charset="0"/>
              </a:rPr>
              <a:t>FILE</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err="1">
                <a:solidFill>
                  <a:srgbClr val="FFFFFF"/>
                </a:solidFill>
                <a:effectLst/>
                <a:latin typeface="Consolas" panose="020B0609020204030204" pitchFamily="49" charset="0"/>
              </a:rPr>
              <a:t>fp</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fp</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err="1">
                <a:solidFill>
                  <a:srgbClr val="FFC600"/>
                </a:solidFill>
                <a:effectLst/>
                <a:latin typeface="Consolas" panose="020B0609020204030204" pitchFamily="49" charset="0"/>
              </a:rPr>
              <a:t>fopen</a:t>
            </a:r>
            <a:r>
              <a:rPr lang="en-IN" sz="1200" b="0" dirty="0">
                <a:solidFill>
                  <a:srgbClr val="E1EFFF"/>
                </a:solidFill>
                <a:effectLst/>
                <a:latin typeface="Consolas" panose="020B0609020204030204" pitchFamily="49" charset="0"/>
              </a:rPr>
              <a:t>(</a:t>
            </a:r>
            <a:r>
              <a:rPr lang="en-IN" sz="1200" b="0" dirty="0">
                <a:solidFill>
                  <a:srgbClr val="FFC600"/>
                </a:solidFill>
                <a:effectLst/>
                <a:latin typeface="Consolas" panose="020B0609020204030204" pitchFamily="49" charset="0"/>
              </a:rPr>
              <a:t>FILE_NAME</a:t>
            </a:r>
            <a:r>
              <a:rPr lang="en-IN" sz="1200" b="0" dirty="0">
                <a:solidFill>
                  <a:srgbClr val="E1EFFF"/>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a:solidFill>
                  <a:srgbClr val="92FC79"/>
                </a:solidFill>
                <a:effectLst/>
                <a:latin typeface="Consolas" panose="020B0609020204030204" pitchFamily="49" charset="0"/>
              </a:rPr>
              <a:t>"</a:t>
            </a:r>
            <a:r>
              <a:rPr lang="en-IN" sz="1200" b="0" dirty="0" err="1">
                <a:solidFill>
                  <a:srgbClr val="A5FF90"/>
                </a:solidFill>
                <a:effectLst/>
                <a:latin typeface="Consolas" panose="020B0609020204030204" pitchFamily="49" charset="0"/>
              </a:rPr>
              <a:t>rb</a:t>
            </a:r>
            <a:r>
              <a:rPr lang="en-IN" sz="1200" b="0" dirty="0">
                <a:solidFill>
                  <a:srgbClr val="92FC79"/>
                </a:solidFill>
                <a:effectLst/>
                <a:latin typeface="Consolas" panose="020B0609020204030204" pitchFamily="49" charset="0"/>
              </a:rPr>
              <a:t>"</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if</a:t>
            </a:r>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r>
              <a:rPr lang="en-IN" sz="1200" b="0" dirty="0" err="1">
                <a:solidFill>
                  <a:srgbClr val="FFFFFF"/>
                </a:solidFill>
                <a:effectLst/>
                <a:latin typeface="Consolas" panose="020B0609020204030204" pitchFamily="49" charset="0"/>
              </a:rPr>
              <a:t>fp</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NULL</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printf</a:t>
            </a:r>
            <a:r>
              <a:rPr lang="en-IN" sz="1200" b="0" dirty="0">
                <a:solidFill>
                  <a:srgbClr val="E1EFFF"/>
                </a:solidFill>
                <a:effectLst/>
                <a:latin typeface="Consolas" panose="020B0609020204030204" pitchFamily="49" charset="0"/>
              </a:rPr>
              <a:t>(</a:t>
            </a:r>
            <a:r>
              <a:rPr lang="en-IN" sz="1200" b="0" dirty="0">
                <a:solidFill>
                  <a:srgbClr val="92FC79"/>
                </a:solidFill>
                <a:effectLst/>
                <a:latin typeface="Consolas" panose="020B0609020204030204" pitchFamily="49" charset="0"/>
              </a:rPr>
              <a:t>"</a:t>
            </a:r>
            <a:r>
              <a:rPr lang="en-IN" sz="1200" b="0" dirty="0">
                <a:solidFill>
                  <a:srgbClr val="FF628C"/>
                </a:solidFill>
                <a:effectLst/>
                <a:latin typeface="Consolas" panose="020B0609020204030204" pitchFamily="49" charset="0"/>
              </a:rPr>
              <a:t>\n\n\t\t\</a:t>
            </a:r>
            <a:r>
              <a:rPr lang="en-IN" sz="1200" b="0" dirty="0" err="1">
                <a:solidFill>
                  <a:srgbClr val="FF628C"/>
                </a:solidFill>
                <a:effectLst/>
                <a:latin typeface="Consolas" panose="020B0609020204030204" pitchFamily="49" charset="0"/>
              </a:rPr>
              <a:t>t</a:t>
            </a:r>
            <a:r>
              <a:rPr lang="en-IN" sz="1200" b="0" dirty="0" err="1">
                <a:solidFill>
                  <a:srgbClr val="A5FF90"/>
                </a:solidFill>
                <a:effectLst/>
                <a:latin typeface="Consolas" panose="020B0609020204030204" pitchFamily="49" charset="0"/>
              </a:rPr>
              <a:t>Error</a:t>
            </a:r>
            <a:r>
              <a:rPr lang="en-IN" sz="1200" b="0" dirty="0">
                <a:solidFill>
                  <a:srgbClr val="A5FF90"/>
                </a:solidFill>
                <a:effectLst/>
                <a:latin typeface="Consolas" panose="020B0609020204030204" pitchFamily="49" charset="0"/>
              </a:rPr>
              <a:t> in opening file!</a:t>
            </a:r>
            <a:r>
              <a:rPr lang="en-IN" sz="1200" b="0" dirty="0">
                <a:solidFill>
                  <a:srgbClr val="92FC79"/>
                </a:solidFill>
                <a:effectLst/>
                <a:latin typeface="Consolas" panose="020B0609020204030204" pitchFamily="49" charset="0"/>
              </a:rPr>
              <a:t>"</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return</a:t>
            </a:r>
            <a:r>
              <a:rPr lang="en-IN" sz="1200" b="0" dirty="0">
                <a:solidFill>
                  <a:srgbClr val="9EFFFF"/>
                </a:solidFill>
                <a:effectLst/>
                <a:latin typeface="Consolas" panose="020B0609020204030204" pitchFamily="49" charset="0"/>
              </a:rPr>
              <a:t> </a:t>
            </a:r>
            <a:r>
              <a:rPr lang="en-IN" sz="1200" b="0" dirty="0">
                <a:solidFill>
                  <a:srgbClr val="FF628C"/>
                </a:solidFill>
                <a:effectLst/>
                <a:latin typeface="Consolas" panose="020B0609020204030204" pitchFamily="49" charset="0"/>
              </a:rPr>
              <a:t>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C600"/>
                </a:solidFill>
                <a:effectLst/>
                <a:latin typeface="Consolas" panose="020B0609020204030204" pitchFamily="49" charset="0"/>
              </a:rPr>
              <a:t>int</a:t>
            </a:r>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accNo</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a:solidFill>
                  <a:srgbClr val="FF628C"/>
                </a:solidFill>
                <a:effectLst/>
                <a:latin typeface="Consolas" panose="020B0609020204030204" pitchFamily="49" charset="0"/>
              </a:rPr>
              <a:t>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i="1" dirty="0">
                <a:solidFill>
                  <a:srgbClr val="FF68B8"/>
                </a:solidFill>
                <a:effectLst/>
                <a:latin typeface="Consolas" panose="020B0609020204030204" pitchFamily="49" charset="0"/>
              </a:rPr>
              <a:t>Account</a:t>
            </a:r>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account</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while</a:t>
            </a:r>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r>
              <a:rPr lang="en-IN" sz="1200" b="0" dirty="0" err="1">
                <a:solidFill>
                  <a:srgbClr val="FFC600"/>
                </a:solidFill>
                <a:effectLst/>
                <a:latin typeface="Consolas" panose="020B0609020204030204" pitchFamily="49" charset="0"/>
              </a:rPr>
              <a:t>fread</a:t>
            </a:r>
            <a:r>
              <a:rPr lang="en-IN" sz="1200" b="0" dirty="0">
                <a:solidFill>
                  <a:srgbClr val="E1EFFF"/>
                </a:solidFill>
                <a:effectLst/>
                <a:latin typeface="Consolas" panose="020B0609020204030204" pitchFamily="49" charset="0"/>
              </a:rPr>
              <a:t>(</a:t>
            </a:r>
            <a:r>
              <a:rPr lang="en-IN" sz="1200" b="0" dirty="0">
                <a:solidFill>
                  <a:srgbClr val="FF9D00"/>
                </a:solidFill>
                <a:effectLst/>
                <a:latin typeface="Consolas" panose="020B0609020204030204" pitchFamily="49" charset="0"/>
              </a:rPr>
              <a:t>&amp;</a:t>
            </a:r>
            <a:r>
              <a:rPr lang="en-IN" sz="1200" b="0" dirty="0">
                <a:solidFill>
                  <a:srgbClr val="FFFFFF"/>
                </a:solidFill>
                <a:effectLst/>
                <a:latin typeface="Consolas" panose="020B0609020204030204" pitchFamily="49" charset="0"/>
              </a:rPr>
              <a:t>account</a:t>
            </a:r>
            <a:r>
              <a:rPr lang="en-IN" sz="1200" b="0" dirty="0">
                <a:solidFill>
                  <a:srgbClr val="E1EFFF"/>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err="1">
                <a:solidFill>
                  <a:srgbClr val="FF9D00"/>
                </a:solidFill>
                <a:effectLst/>
                <a:latin typeface="Consolas" panose="020B0609020204030204" pitchFamily="49" charset="0"/>
              </a:rPr>
              <a:t>sizeof</a:t>
            </a:r>
            <a:r>
              <a:rPr lang="en-IN" sz="1200" b="0" dirty="0">
                <a:solidFill>
                  <a:srgbClr val="E1EFFF"/>
                </a:solidFill>
                <a:effectLst/>
                <a:latin typeface="Consolas" panose="020B0609020204030204" pitchFamily="49" charset="0"/>
              </a:rPr>
              <a:t>(</a:t>
            </a:r>
            <a:r>
              <a:rPr lang="en-IN" sz="1200" b="0" i="1" dirty="0">
                <a:solidFill>
                  <a:srgbClr val="FF68B8"/>
                </a:solidFill>
                <a:effectLst/>
                <a:latin typeface="Consolas" panose="020B0609020204030204" pitchFamily="49" charset="0"/>
              </a:rPr>
              <a:t>Account</a:t>
            </a:r>
            <a:r>
              <a:rPr lang="en-IN" sz="1200" b="0" dirty="0">
                <a:solidFill>
                  <a:srgbClr val="E1EFFF"/>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a:solidFill>
                  <a:srgbClr val="FF628C"/>
                </a:solidFill>
                <a:effectLst/>
                <a:latin typeface="Consolas" panose="020B0609020204030204" pitchFamily="49" charset="0"/>
              </a:rPr>
              <a:t>1</a:t>
            </a:r>
            <a:r>
              <a:rPr lang="en-IN" sz="1200" b="0" dirty="0">
                <a:solidFill>
                  <a:srgbClr val="E1EFFF"/>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fp</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accNo</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account</a:t>
            </a:r>
            <a:r>
              <a:rPr lang="en-IN" sz="1200" b="0" dirty="0" err="1">
                <a:solidFill>
                  <a:srgbClr val="E1EFFF"/>
                </a:solidFill>
                <a:effectLst/>
                <a:latin typeface="Consolas" panose="020B0609020204030204" pitchFamily="49" charset="0"/>
              </a:rPr>
              <a:t>.</a:t>
            </a:r>
            <a:r>
              <a:rPr lang="en-IN" sz="1200" b="0" dirty="0" err="1">
                <a:solidFill>
                  <a:srgbClr val="9EFFFF"/>
                </a:solidFill>
                <a:effectLst/>
                <a:latin typeface="Consolas" panose="020B0609020204030204" pitchFamily="49" charset="0"/>
              </a:rPr>
              <a:t>account_no</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if</a:t>
            </a:r>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r>
              <a:rPr lang="en-IN" sz="1200" b="0" dirty="0" err="1">
                <a:solidFill>
                  <a:srgbClr val="FFFFFF"/>
                </a:solidFill>
                <a:effectLst/>
                <a:latin typeface="Consolas" panose="020B0609020204030204" pitchFamily="49" charset="0"/>
              </a:rPr>
              <a:t>accNo</a:t>
            </a:r>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a:t>
            </a:r>
            <a:r>
              <a:rPr lang="en-IN" sz="1200" b="0" dirty="0">
                <a:solidFill>
                  <a:srgbClr val="9EFFFF"/>
                </a:solidFill>
                <a:effectLst/>
                <a:latin typeface="Consolas" panose="020B0609020204030204" pitchFamily="49" charset="0"/>
              </a:rPr>
              <a:t> </a:t>
            </a:r>
            <a:r>
              <a:rPr lang="en-IN" sz="1200" b="0" dirty="0">
                <a:solidFill>
                  <a:srgbClr val="FF628C"/>
                </a:solidFill>
                <a:effectLst/>
                <a:latin typeface="Consolas" panose="020B0609020204030204" pitchFamily="49" charset="0"/>
              </a:rPr>
              <a:t>0</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return</a:t>
            </a:r>
            <a:r>
              <a:rPr lang="en-IN" sz="1200" b="0" dirty="0">
                <a:solidFill>
                  <a:srgbClr val="9EFFFF"/>
                </a:solidFill>
                <a:effectLst/>
                <a:latin typeface="Consolas" panose="020B0609020204030204" pitchFamily="49" charset="0"/>
              </a:rPr>
              <a:t> </a:t>
            </a:r>
            <a:r>
              <a:rPr lang="en-IN" sz="1200" b="0" dirty="0">
                <a:solidFill>
                  <a:srgbClr val="FF628C"/>
                </a:solidFill>
                <a:effectLst/>
                <a:latin typeface="Consolas" panose="020B0609020204030204" pitchFamily="49" charset="0"/>
              </a:rPr>
              <a:t>1</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else</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accNo</a:t>
            </a:r>
            <a:r>
              <a:rPr lang="en-IN" sz="1200" b="0" dirty="0">
                <a:solidFill>
                  <a:srgbClr val="FF9D00"/>
                </a:solidFill>
                <a:effectLst/>
                <a:latin typeface="Consolas" panose="020B0609020204030204" pitchFamily="49" charset="0"/>
              </a:rPr>
              <a:t>++</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FF9D00"/>
                </a:solidFill>
                <a:effectLst/>
                <a:latin typeface="Consolas" panose="020B0609020204030204" pitchFamily="49" charset="0"/>
              </a:rPr>
              <a:t>return</a:t>
            </a:r>
            <a:r>
              <a:rPr lang="en-IN" sz="1200" b="0" dirty="0">
                <a:solidFill>
                  <a:srgbClr val="9E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accNo</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9EFFFF"/>
                </a:solidFill>
                <a:effectLst/>
                <a:latin typeface="Consolas" panose="020B0609020204030204" pitchFamily="49" charset="0"/>
              </a:rPr>
              <a:t>    </a:t>
            </a:r>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r>
              <a:rPr lang="en-IN" sz="1200" b="0" dirty="0">
                <a:solidFill>
                  <a:srgbClr val="E1EFFF"/>
                </a:solidFill>
                <a:effectLst/>
                <a:latin typeface="Consolas" panose="020B0609020204030204" pitchFamily="49" charset="0"/>
              </a:rPr>
              <a:t>}</a:t>
            </a:r>
            <a:endParaRPr lang="en-IN" sz="1200" b="0" dirty="0">
              <a:solidFill>
                <a:srgbClr val="FFFFFF"/>
              </a:solidFill>
              <a:effectLst/>
              <a:latin typeface="Consolas" panose="020B0609020204030204" pitchFamily="49" charset="0"/>
            </a:endParaRPr>
          </a:p>
          <a:p>
            <a:endParaRPr lang="en-IN" sz="1200" dirty="0">
              <a:latin typeface="Consolas" panose="020B0609020204030204" pitchFamily="49" charset="0"/>
            </a:endParaRPr>
          </a:p>
        </p:txBody>
      </p:sp>
      <p:sp>
        <p:nvSpPr>
          <p:cNvPr id="25" name="TextBox 24">
            <a:extLst>
              <a:ext uri="{FF2B5EF4-FFF2-40B4-BE49-F238E27FC236}">
                <a16:creationId xmlns:a16="http://schemas.microsoft.com/office/drawing/2014/main" id="{38BF4921-811D-EA73-7EB4-B854B2AAFB20}"/>
              </a:ext>
            </a:extLst>
          </p:cNvPr>
          <p:cNvSpPr txBox="1"/>
          <p:nvPr/>
        </p:nvSpPr>
        <p:spPr>
          <a:xfrm>
            <a:off x="5458186" y="1014925"/>
            <a:ext cx="3685813" cy="3323987"/>
          </a:xfrm>
          <a:prstGeom prst="rect">
            <a:avLst/>
          </a:prstGeom>
          <a:noFill/>
        </p:spPr>
        <p:txBody>
          <a:bodyPr wrap="square" rtlCol="0">
            <a:spAutoFit/>
          </a:bodyPr>
          <a:lstStyle/>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It first tries to open a file named "bank_data.txt" in binary read mode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rb</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If the file opening operation fails (due to some error or if the file doesn't exist), it displays an error message and returns 0 to indicate an error.</a:t>
            </a:r>
          </a:p>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If the file is successfully opened, it initializes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accNo</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(account number) to 0.</a:t>
            </a:r>
          </a:p>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It then reads each existing account's data from the file and updates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accNo</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with the account number of the last account read.</a:t>
            </a:r>
          </a:p>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If no accounts are found (meaning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accNo</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remains 0), it returns 1 as the first account number.</a:t>
            </a:r>
          </a:p>
          <a:p>
            <a:pPr marL="171450" indent="-171450">
              <a:buFont typeface="Wingdings" panose="05000000000000000000" pitchFamily="2" charset="2"/>
              <a:buChar char="§"/>
            </a:pP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If there are existing accounts, it increments </a:t>
            </a:r>
            <a:r>
              <a:rPr lang="en-US" sz="105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accNo</a:t>
            </a:r>
            <a:r>
              <a:rPr lang="en-US" sz="1050" dirty="0">
                <a:solidFill>
                  <a:schemeClr val="accent6"/>
                </a:solidFill>
                <a:latin typeface="Fira Code" panose="020B0809050000020004" pitchFamily="49" charset="0"/>
                <a:ea typeface="Fira Code" panose="020B0809050000020004" pitchFamily="49" charset="0"/>
                <a:cs typeface="Fira Code" panose="020B0809050000020004" pitchFamily="49" charset="0"/>
              </a:rPr>
              <a:t> by one and returns it, providing a unique account number for a new account.</a:t>
            </a:r>
            <a:endParaRPr lang="en-IN" sz="105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30"/>
          <p:cNvSpPr txBox="1">
            <a:spLocks noGrp="1"/>
          </p:cNvSpPr>
          <p:nvPr>
            <p:ph type="title" idx="2"/>
          </p:nvPr>
        </p:nvSpPr>
        <p:spPr>
          <a:xfrm>
            <a:off x="926001" y="478925"/>
            <a:ext cx="5377200" cy="535500"/>
          </a:xfrm>
          <a:prstGeom prst="rect">
            <a:avLst/>
          </a:prstGeom>
        </p:spPr>
        <p:txBody>
          <a:bodyPr spcFirstLastPara="1" wrap="square" lIns="91425" tIns="91425" rIns="91425" bIns="91425" anchor="ctr" anchorCtr="0">
            <a:noAutofit/>
          </a:bodyPr>
          <a:lstStyle/>
          <a:p>
            <a:r>
              <a:rPr lang="en-IN" b="0" dirty="0">
                <a:solidFill>
                  <a:srgbClr val="FFC600"/>
                </a:solidFill>
                <a:effectLst/>
                <a:latin typeface="Consolas" panose="020B0609020204030204" pitchFamily="49" charset="0"/>
              </a:rPr>
              <a:t>void</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create_account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Data Structure</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c</a:t>
            </a:r>
            <a:r>
              <a:rPr lang="en" sz="1400" dirty="0">
                <a:solidFill>
                  <a:schemeClr val="accent3"/>
                </a:solidFill>
              </a:rPr>
              <a:t>ase_study.c</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bank_data.txt</a:t>
            </a:r>
            <a:endParaRPr sz="1400" dirty="0">
              <a:solidFill>
                <a:schemeClr val="accent3"/>
              </a:solidFill>
            </a:endParaRPr>
          </a:p>
        </p:txBody>
      </p:sp>
      <p:sp>
        <p:nvSpPr>
          <p:cNvPr id="22" name="Google Shape;501;p30">
            <a:extLst>
              <a:ext uri="{FF2B5EF4-FFF2-40B4-BE49-F238E27FC236}">
                <a16:creationId xmlns:a16="http://schemas.microsoft.com/office/drawing/2014/main" id="{540B1151-8172-B639-09C5-8AEF7476DF1D}"/>
              </a:ext>
            </a:extLst>
          </p:cNvPr>
          <p:cNvSpPr txBox="1">
            <a:spLocks/>
          </p:cNvSpPr>
          <p:nvPr/>
        </p:nvSpPr>
        <p:spPr>
          <a:xfrm>
            <a:off x="926001" y="2371382"/>
            <a:ext cx="5377200" cy="53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Fira Code"/>
              <a:buNone/>
              <a:defRPr sz="3000" b="0" i="0" u="none" strike="noStrike" cap="none">
                <a:solidFill>
                  <a:schemeClr val="dk2"/>
                </a:solidFill>
                <a:latin typeface="Fira Code"/>
                <a:ea typeface="Fira Code"/>
                <a:cs typeface="Fira Code"/>
                <a:sym typeface="Fira Code"/>
              </a:defRPr>
            </a:lvl1pPr>
            <a:lvl2pPr marR="0" lvl="1"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2pPr>
            <a:lvl3pPr marR="0" lvl="2"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3pPr>
            <a:lvl4pPr marR="0" lvl="3"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4pPr>
            <a:lvl5pPr marR="0" lvl="4"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5pPr>
            <a:lvl6pPr marR="0" lvl="5"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6pPr>
            <a:lvl7pPr marR="0" lvl="6"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7pPr>
            <a:lvl8pPr marR="0" lvl="7"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8pPr>
            <a:lvl9pPr marR="0" lvl="8" algn="ctr" rtl="0">
              <a:lnSpc>
                <a:spcPct val="100000"/>
              </a:lnSpc>
              <a:spcBef>
                <a:spcPts val="0"/>
              </a:spcBef>
              <a:spcAft>
                <a:spcPts val="0"/>
              </a:spcAft>
              <a:buClr>
                <a:schemeClr val="dk1"/>
              </a:buClr>
              <a:buSzPts val="3600"/>
              <a:buFont typeface="Fira Code"/>
              <a:buNone/>
              <a:defRPr sz="3600" b="0" i="0" u="none" strike="noStrike" cap="none">
                <a:solidFill>
                  <a:schemeClr val="dk1"/>
                </a:solidFill>
                <a:latin typeface="Fira Code"/>
                <a:ea typeface="Fira Code"/>
                <a:cs typeface="Fira Code"/>
                <a:sym typeface="Fira Code"/>
              </a:defRPr>
            </a:lvl9pPr>
          </a:lstStyle>
          <a:p>
            <a:r>
              <a:rPr lang="en-IN" b="0" dirty="0">
                <a:solidFill>
                  <a:srgbClr val="FFC600"/>
                </a:solidFill>
                <a:effectLst/>
                <a:latin typeface="Consolas" panose="020B0609020204030204" pitchFamily="49" charset="0"/>
              </a:rPr>
              <a:t>void</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update_account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F28A96E4-00F6-26D0-A7D8-8705E26968FF}"/>
              </a:ext>
            </a:extLst>
          </p:cNvPr>
          <p:cNvSpPr txBox="1"/>
          <p:nvPr/>
        </p:nvSpPr>
        <p:spPr>
          <a:xfrm>
            <a:off x="1192105" y="1014425"/>
            <a:ext cx="7200053" cy="1384995"/>
          </a:xfrm>
          <a:prstGeom prst="rect">
            <a:avLst/>
          </a:prstGeom>
          <a:noFill/>
        </p:spPr>
        <p:txBody>
          <a:bodyPr wrap="square" rtlCol="0">
            <a:spAutoFit/>
          </a:bodyPr>
          <a:lstStyle/>
          <a:p>
            <a:pPr algn="just"/>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The function `</a:t>
            </a:r>
            <a:r>
              <a:rPr lang="en-US"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create_account</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 prompts the user to input details for a new account. It assigns a unique account number, sets initial balance to zero, and writes the account information to a file. If there's an error opening the file, it displays an error message. Finally, it confirms successful account creation with the assigned account number.</a:t>
            </a:r>
            <a:endParaRPr lang="en-IN"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92597A0E-F1F0-B183-3255-E1A5111ADEBA}"/>
              </a:ext>
            </a:extLst>
          </p:cNvPr>
          <p:cNvSpPr txBox="1"/>
          <p:nvPr/>
        </p:nvSpPr>
        <p:spPr>
          <a:xfrm>
            <a:off x="1145463" y="2878843"/>
            <a:ext cx="7200053" cy="1815882"/>
          </a:xfrm>
          <a:prstGeom prst="rect">
            <a:avLst/>
          </a:prstGeom>
          <a:noFill/>
        </p:spPr>
        <p:txBody>
          <a:bodyPr wrap="square" rtlCol="0">
            <a:spAutoFit/>
          </a:bodyPr>
          <a:lstStyle/>
          <a:p>
            <a:pPr algn="just"/>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The "</a:t>
            </a:r>
            <a:r>
              <a:rPr lang="en-US"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update_account</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 function prompts the user to input an account number. It then attempts to open a file for reading and writing. If successful, it searches for the specified account. Upon finding it, the function offers a menu to update various account details. Depending on the choice, it prompts for new information and applies the update. Finally, it saves the changes to the file and notifies the user of the successful update. If the account is not found, it displays a message accordingly.</a:t>
            </a:r>
            <a:endParaRPr lang="en-IN"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143249" y="1134338"/>
            <a:ext cx="7851738" cy="143741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"transaction" function facilitates account transactions. It prompts for an account number and choice (deposit or withdraw). It then reads the account file, locates the specified account, and executes the chosen transaction. If successful, it updates the balance, saves it to the file, and displays the new balance. If the account is not found or there's an error, it provides appropriate feedback.</a:t>
            </a:r>
            <a:endParaRPr dirty="0"/>
          </a:p>
        </p:txBody>
      </p:sp>
      <p:sp>
        <p:nvSpPr>
          <p:cNvPr id="513" name="Google Shape;513;p31"/>
          <p:cNvSpPr txBox="1">
            <a:spLocks noGrp="1"/>
          </p:cNvSpPr>
          <p:nvPr>
            <p:ph type="subTitle" idx="1"/>
          </p:nvPr>
        </p:nvSpPr>
        <p:spPr>
          <a:xfrm>
            <a:off x="1143248" y="3130277"/>
            <a:ext cx="7851739" cy="143741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function "</a:t>
            </a:r>
            <a:r>
              <a:rPr lang="en-US" dirty="0" err="1"/>
              <a:t>check_account_details</a:t>
            </a:r>
            <a:r>
              <a:rPr lang="en-US" dirty="0"/>
              <a:t>" prompts the user to enter an account number. It then searches for that account number in the file. If found, it prints out the associated account details, including name, email, phone, account type, address, date of birth, Aadhar number, PAN number, account number, and current balance. If the account is not found, it displays an error message. Finally, it closes the file.</a:t>
            </a:r>
            <a:endParaRPr dirty="0"/>
          </a:p>
        </p:txBody>
      </p:sp>
      <p:sp>
        <p:nvSpPr>
          <p:cNvPr id="514" name="Google Shape;514;p31"/>
          <p:cNvSpPr txBox="1">
            <a:spLocks noGrp="1"/>
          </p:cNvSpPr>
          <p:nvPr>
            <p:ph type="subTitle" idx="3"/>
          </p:nvPr>
        </p:nvSpPr>
        <p:spPr>
          <a:xfrm>
            <a:off x="1143248" y="2622000"/>
            <a:ext cx="6077123" cy="530700"/>
          </a:xfrm>
          <a:prstGeom prst="rect">
            <a:avLst/>
          </a:prstGeom>
        </p:spPr>
        <p:txBody>
          <a:bodyPr spcFirstLastPara="1" wrap="square" lIns="91425" tIns="91425" rIns="91425" bIns="91425" anchor="ctr" anchorCtr="0">
            <a:noAutofit/>
          </a:bodyPr>
          <a:lstStyle/>
          <a:p>
            <a:r>
              <a:rPr lang="en-IN" b="0" dirty="0">
                <a:solidFill>
                  <a:srgbClr val="FFC600"/>
                </a:solidFill>
                <a:effectLst/>
                <a:latin typeface="Consolas" panose="020B0609020204030204" pitchFamily="49" charset="0"/>
              </a:rPr>
              <a:t>void</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check_account_details</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515" name="Google Shape;515;p31"/>
          <p:cNvSpPr txBox="1">
            <a:spLocks noGrp="1"/>
          </p:cNvSpPr>
          <p:nvPr>
            <p:ph type="title"/>
          </p:nvPr>
        </p:nvSpPr>
        <p:spPr>
          <a:xfrm>
            <a:off x="1143250" y="603638"/>
            <a:ext cx="4431975" cy="530700"/>
          </a:xfrm>
          <a:prstGeom prst="rect">
            <a:avLst/>
          </a:prstGeom>
        </p:spPr>
        <p:txBody>
          <a:bodyPr spcFirstLastPara="1" wrap="square" lIns="91425" tIns="91425" rIns="91425" bIns="91425" anchor="ctr" anchorCtr="0">
            <a:noAutofit/>
          </a:bodyPr>
          <a:lstStyle/>
          <a:p>
            <a:r>
              <a:rPr lang="en-IN" b="0" dirty="0">
                <a:solidFill>
                  <a:srgbClr val="FFC600"/>
                </a:solidFill>
                <a:effectLst/>
                <a:latin typeface="Consolas" panose="020B0609020204030204" pitchFamily="49" charset="0"/>
              </a:rPr>
              <a:t>void</a:t>
            </a: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transaction</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3"/>
                </a:solidFill>
              </a:rPr>
              <a:t>Data Structure</a:t>
            </a:r>
            <a:endParaRPr sz="1400" dirty="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marR="0" indent="0" algn="ctr" rtl="0">
              <a:spcBef>
                <a:spcPts val="0"/>
              </a:spcBef>
              <a:spcAft>
                <a:spcPts val="0"/>
              </a:spcAft>
            </a:pPr>
            <a:r>
              <a:rPr lang="en-IN" b="0" i="0" dirty="0">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r>
              <a:rPr lang="en-US"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ase_study.c</a:t>
            </a:r>
            <a:endParaRPr lang="en-IN" sz="1100" dirty="0">
              <a:effectLst/>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a:t>
            </a:r>
            <a:r>
              <a:rPr lang="en-IN" dirty="0">
                <a:solidFill>
                  <a:schemeClr val="accent3"/>
                </a:solidFill>
              </a:rPr>
              <a:t>ank_data.txt</a:t>
            </a:r>
            <a:endParaRPr lang="en-IN" sz="1400" dirty="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790845" cy="530700"/>
          </a:xfrm>
          <a:prstGeom prst="rect">
            <a:avLst/>
          </a:prstGeom>
        </p:spPr>
        <p:txBody>
          <a:bodyPr spcFirstLastPara="1" wrap="square" lIns="91425" tIns="91425" rIns="91425" bIns="91425" anchor="ctr" anchorCtr="0">
            <a:noAutofit/>
          </a:bodyPr>
          <a:lstStyle/>
          <a:p>
            <a:r>
              <a:rPr lang="en-IN" b="0" dirty="0">
                <a:solidFill>
                  <a:srgbClr val="FFC600"/>
                </a:solidFill>
                <a:effectLst/>
                <a:latin typeface="Consolas" panose="020B0609020204030204" pitchFamily="49" charset="0"/>
              </a:rPr>
              <a:t>void</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remove_account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562" name="Google Shape;562;p32"/>
          <p:cNvSpPr txBox="1">
            <a:spLocks noGrp="1"/>
          </p:cNvSpPr>
          <p:nvPr>
            <p:ph type="subTitle" idx="1"/>
          </p:nvPr>
        </p:nvSpPr>
        <p:spPr>
          <a:xfrm>
            <a:off x="1131498" y="1151950"/>
            <a:ext cx="7880421" cy="17538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solidFill>
                  <a:schemeClr val="accent3"/>
                </a:solidFill>
              </a:rPr>
              <a:t>The function "</a:t>
            </a:r>
            <a:r>
              <a:rPr lang="en-US" dirty="0" err="1">
                <a:solidFill>
                  <a:schemeClr val="accent3"/>
                </a:solidFill>
              </a:rPr>
              <a:t>remove_account</a:t>
            </a:r>
            <a:r>
              <a:rPr lang="en-US" dirty="0">
                <a:solidFill>
                  <a:schemeClr val="accent3"/>
                </a:solidFill>
              </a:rPr>
              <a:t>" prompts the user to input an account number for removal. It then opens the bank data file and a temporary file. It iterates through the accounts, copying all except the specified one to the temporary file. Afterward, it closes both files, replaces the original with the updated version, and notifies the user of successful account removal.</a:t>
            </a:r>
            <a:endParaRPr dirty="0">
              <a:solidFill>
                <a:schemeClr val="accent3"/>
              </a:solidFill>
            </a:endParaRPr>
          </a:p>
        </p:txBody>
      </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solidFill>
                  <a:schemeClr val="accent3"/>
                </a:solidFill>
              </a:rPr>
              <a:t>Data Structure</a:t>
            </a: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marR="0" indent="0" algn="ctr" rtl="0">
              <a:spcBef>
                <a:spcPts val="0"/>
              </a:spcBef>
              <a:spcAft>
                <a:spcPts val="0"/>
              </a:spcAft>
            </a:pPr>
            <a:r>
              <a:rPr lang="en-IN" sz="1800" b="0" i="0" dirty="0">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r>
              <a:rPr lang="en-US" sz="1800"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ase_</a:t>
            </a:r>
            <a:r>
              <a:rPr lang="en-US"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study</a:t>
            </a:r>
            <a:r>
              <a:rPr lang="en-US" sz="1800" b="0" i="0" dirty="0" err="1">
                <a:solidFill>
                  <a:srgbClr val="E7E7E7"/>
                </a:solidFill>
                <a:effectLst/>
                <a:latin typeface="Fira Code" panose="020B0809050000020004" pitchFamily="49" charset="0"/>
                <a:ea typeface="Fira Code" panose="020B0809050000020004" pitchFamily="49" charset="0"/>
                <a:cs typeface="Fira Code" panose="020B0809050000020004" pitchFamily="49" charset="0"/>
              </a:rPr>
              <a:t>.c</a:t>
            </a:r>
            <a:endParaRPr lang="en-IN" dirty="0">
              <a:effectLst/>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bank_data.txt</a:t>
            </a:r>
            <a:endParaRPr lang="en-IN" sz="1400" dirty="0">
              <a:solidFill>
                <a:schemeClr val="accent3"/>
              </a:solidFill>
            </a:endParaRPr>
          </a:p>
        </p:txBody>
      </p:sp>
      <p:sp>
        <p:nvSpPr>
          <p:cNvPr id="7" name="Google Shape;579;p33">
            <a:extLst>
              <a:ext uri="{FF2B5EF4-FFF2-40B4-BE49-F238E27FC236}">
                <a16:creationId xmlns:a16="http://schemas.microsoft.com/office/drawing/2014/main" id="{8B1DB00B-0911-4907-D178-B95A2BEB11D9}"/>
              </a:ext>
            </a:extLst>
          </p:cNvPr>
          <p:cNvSpPr txBox="1">
            <a:spLocks/>
          </p:cNvSpPr>
          <p:nvPr/>
        </p:nvSpPr>
        <p:spPr>
          <a:xfrm>
            <a:off x="1131497" y="2492780"/>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Fira Code"/>
              <a:buNone/>
              <a:defRPr sz="2800" b="0" i="0" u="none" strike="noStrike" cap="none">
                <a:solidFill>
                  <a:schemeClr val="lt1"/>
                </a:solidFill>
                <a:latin typeface="Fira Code"/>
                <a:ea typeface="Fira Code"/>
                <a:cs typeface="Fira Code"/>
                <a:sym typeface="Fira Code"/>
              </a:defRPr>
            </a:lvl1pPr>
            <a:lvl2pPr marR="0" lvl="1"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2pPr>
            <a:lvl3pPr marR="0" lvl="2"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3pPr>
            <a:lvl4pPr marR="0" lvl="3"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4pPr>
            <a:lvl5pPr marR="0" lvl="4"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5pPr>
            <a:lvl6pPr marR="0" lvl="5"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6pPr>
            <a:lvl7pPr marR="0" lvl="6"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7pPr>
            <a:lvl8pPr marR="0" lvl="7"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8pPr>
            <a:lvl9pPr marR="0" lvl="8" algn="ctr" rtl="0">
              <a:lnSpc>
                <a:spcPct val="100000"/>
              </a:lnSpc>
              <a:spcBef>
                <a:spcPts val="0"/>
              </a:spcBef>
              <a:spcAft>
                <a:spcPts val="0"/>
              </a:spcAft>
              <a:buClr>
                <a:schemeClr val="dk1"/>
              </a:buClr>
              <a:buSzPts val="4200"/>
              <a:buFont typeface="Fira Code"/>
              <a:buNone/>
              <a:defRPr sz="4200" b="0" i="0" u="none" strike="noStrike" cap="none">
                <a:solidFill>
                  <a:schemeClr val="dk1"/>
                </a:solidFill>
                <a:latin typeface="Fira Code"/>
                <a:ea typeface="Fira Code"/>
                <a:cs typeface="Fira Code"/>
                <a:sym typeface="Fira Code"/>
              </a:defRPr>
            </a:lvl9pPr>
          </a:lstStyle>
          <a:p>
            <a:r>
              <a:rPr lang="en-IN">
                <a:solidFill>
                  <a:srgbClr val="FFC600"/>
                </a:solidFill>
                <a:latin typeface="Consolas" panose="020B0609020204030204" pitchFamily="49" charset="0"/>
              </a:rPr>
              <a:t>void</a:t>
            </a:r>
            <a:r>
              <a:rPr lang="en-IN">
                <a:solidFill>
                  <a:srgbClr val="FFFFFF"/>
                </a:solidFill>
                <a:latin typeface="Consolas" panose="020B0609020204030204" pitchFamily="49" charset="0"/>
              </a:rPr>
              <a:t> </a:t>
            </a:r>
            <a:r>
              <a:rPr lang="en-IN">
                <a:solidFill>
                  <a:srgbClr val="FFC600"/>
                </a:solidFill>
                <a:latin typeface="Consolas" panose="020B0609020204030204" pitchFamily="49" charset="0"/>
              </a:rPr>
              <a:t>view_customer_list</a:t>
            </a:r>
            <a:r>
              <a:rPr lang="en-IN">
                <a:solidFill>
                  <a:srgbClr val="E1EFFF"/>
                </a:solidFill>
                <a:latin typeface="Consolas" panose="020B0609020204030204" pitchFamily="49" charset="0"/>
              </a:rPr>
              <a:t>()</a:t>
            </a:r>
            <a:endParaRPr lang="en-IN" dirty="0">
              <a:solidFill>
                <a:srgbClr val="FFFFFF"/>
              </a:solidFill>
              <a:latin typeface="Consolas" panose="020B0609020204030204" pitchFamily="49" charset="0"/>
            </a:endParaRPr>
          </a:p>
        </p:txBody>
      </p:sp>
      <p:sp>
        <p:nvSpPr>
          <p:cNvPr id="8" name="Google Shape;562;p32">
            <a:extLst>
              <a:ext uri="{FF2B5EF4-FFF2-40B4-BE49-F238E27FC236}">
                <a16:creationId xmlns:a16="http://schemas.microsoft.com/office/drawing/2014/main" id="{F129765F-06F1-80C1-EDCF-2F92A0DE86DC}"/>
              </a:ext>
            </a:extLst>
          </p:cNvPr>
          <p:cNvSpPr txBox="1">
            <a:spLocks/>
          </p:cNvSpPr>
          <p:nvPr/>
        </p:nvSpPr>
        <p:spPr>
          <a:xfrm>
            <a:off x="1131497" y="2812695"/>
            <a:ext cx="7880422" cy="16270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9pPr>
          </a:lstStyle>
          <a:p>
            <a:pPr marL="0" indent="0" algn="just"/>
            <a:r>
              <a:rPr lang="en-US" dirty="0">
                <a:solidFill>
                  <a:schemeClr val="accent3"/>
                </a:solidFill>
              </a:rPr>
              <a:t>The function "</a:t>
            </a:r>
            <a:r>
              <a:rPr lang="en-US" dirty="0" err="1">
                <a:solidFill>
                  <a:schemeClr val="accent3"/>
                </a:solidFill>
              </a:rPr>
              <a:t>view_customer_list</a:t>
            </a:r>
            <a:r>
              <a:rPr lang="en-US" dirty="0">
                <a:solidFill>
                  <a:schemeClr val="accent3"/>
                </a:solidFill>
              </a:rPr>
              <a:t>" opens the file for reading, checks for errors, then iterates through each account record. It prints a formatted list of customer names, account numbers, and balances. Finally, it closes the file.</a:t>
            </a:r>
          </a:p>
        </p:txBody>
      </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1431</Words>
  <Application>Microsoft Office PowerPoint</Application>
  <PresentationFormat>On-screen Show (16:9)</PresentationFormat>
  <Paragraphs>129</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Wingdings</vt:lpstr>
      <vt:lpstr>Consolas</vt:lpstr>
      <vt:lpstr>Fira Code</vt:lpstr>
      <vt:lpstr>Programming Language Workshop for Beginners by Slidesgo</vt:lpstr>
      <vt:lpstr>C.V. Raman Global University Bhubaneswar,Odisha</vt:lpstr>
      <vt:lpstr>Team Members</vt:lpstr>
      <vt:lpstr>Introduction</vt:lpstr>
      <vt:lpstr>File Handling</vt:lpstr>
      <vt:lpstr>Header File’s &amp; Structure Defining</vt:lpstr>
      <vt:lpstr>Account Number Generator</vt:lpstr>
      <vt:lpstr>void create_account()</vt:lpstr>
      <vt:lpstr>void transaction()</vt:lpstr>
      <vt:lpstr>void remove_account()</vt:lpstr>
      <vt:lpstr>Main Function()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Raman Global University Bhubaneswar,Odisha</dc:title>
  <dc:creator>Ankit Kumar</dc:creator>
  <cp:lastModifiedBy>Ankit Kumar</cp:lastModifiedBy>
  <cp:revision>10</cp:revision>
  <cp:lastPrinted>2023-11-09T06:56:30Z</cp:lastPrinted>
  <dcterms:modified xsi:type="dcterms:W3CDTF">2023-11-09T07:02:50Z</dcterms:modified>
</cp:coreProperties>
</file>