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1ac2936b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1ac2936b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8f0a04e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8f0a04e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f8f0a04e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f8f0a04e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1ac2936b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1ac2936b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8f0a04e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8f0a04e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f8f0a04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f8f0a04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f8f0a04e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f8f0a04e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1ac2936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1ac2936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ac2936b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ac2936b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ac2936b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ac2936b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ac2936b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ac2936b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ac2936b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1ac2936b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ac2936b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ac2936b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ac2936b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ac2936b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ac2936b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ac2936b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s://youtu.be/0UM_J1jE1d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www.dailycal.org/2020/03/21/leap-of-faith-programming-radical-imagination/" TargetMode="External"/><Relationship Id="rId5" Type="http://schemas.openxmlformats.org/officeDocument/2006/relationships/hyperlink" Target="https://www.dailycal.org/2020/03/21/leap-of-faith-programming-radical-imagination/" TargetMode="External"/><Relationship Id="rId6" Type="http://schemas.openxmlformats.org/officeDocument/2006/relationships/hyperlink" Target="https://www.dailycal.org/2020/03/21/leap-of-faith-programming-radical-imagin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youtu.be/0UM_J1jE1d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hyperlink" Target="https://youtu.be/0UM_J1jE1d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hyperlink" Target="https://dotnettutorials.net/lesson/how-recursion-uses-stac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channel/UCGS5ZzcSAymQbWZvNoKOFhQ" TargetMode="External"/><Relationship Id="rId4" Type="http://schemas.openxmlformats.org/officeDocument/2006/relationships/hyperlink" Target="https://youtu.be/nAyKs7pbvTs" TargetMode="External"/><Relationship Id="rId5" Type="http://schemas.openxmlformats.org/officeDocument/2006/relationships/hyperlink" Target="https://youtu.be/XMnaKodGYx8" TargetMode="External"/><Relationship Id="rId6" Type="http://schemas.openxmlformats.org/officeDocument/2006/relationships/hyperlink" Target="https://youtu.be/zUoOxH_XT6A" TargetMode="External"/><Relationship Id="rId7" Type="http://schemas.openxmlformats.org/officeDocument/2006/relationships/hyperlink" Target="https://youtu.be/02Qr-kbzpOM" TargetMode="External"/><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28675" y="1885950"/>
            <a:ext cx="7768800" cy="29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20150" y="857250"/>
            <a:ext cx="8903700" cy="1028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Recursion</a:t>
            </a:r>
            <a:endParaRPr/>
          </a:p>
        </p:txBody>
      </p:sp>
      <p:pic>
        <p:nvPicPr>
          <p:cNvPr id="56" name="Google Shape;56;p13"/>
          <p:cNvPicPr preferRelativeResize="0"/>
          <p:nvPr/>
        </p:nvPicPr>
        <p:blipFill>
          <a:blip r:embed="rId3">
            <a:alphaModFix/>
          </a:blip>
          <a:stretch>
            <a:fillRect/>
          </a:stretch>
        </p:blipFill>
        <p:spPr>
          <a:xfrm>
            <a:off x="850460" y="1955018"/>
            <a:ext cx="7553386" cy="2791176"/>
          </a:xfrm>
          <a:prstGeom prst="rect">
            <a:avLst/>
          </a:prstGeom>
          <a:noFill/>
          <a:ln>
            <a:noFill/>
          </a:ln>
        </p:spPr>
      </p:pic>
      <p:sp>
        <p:nvSpPr>
          <p:cNvPr id="57" name="Google Shape;57;p13"/>
          <p:cNvSpPr txBox="1"/>
          <p:nvPr/>
        </p:nvSpPr>
        <p:spPr>
          <a:xfrm>
            <a:off x="5239950" y="387975"/>
            <a:ext cx="354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6"/>
                </a:solidFill>
              </a:rPr>
              <a:t>Quickest way to THOROUGHLY understand recursion for DSA/CP</a:t>
            </a:r>
            <a:endParaRPr sz="1600">
              <a:solidFill>
                <a:schemeClr val="accent6"/>
              </a:solidFill>
            </a:endParaRPr>
          </a:p>
        </p:txBody>
      </p:sp>
      <p:sp>
        <p:nvSpPr>
          <p:cNvPr id="58" name="Google Shape;58;p13"/>
          <p:cNvSpPr txBox="1"/>
          <p:nvPr/>
        </p:nvSpPr>
        <p:spPr>
          <a:xfrm>
            <a:off x="375050" y="321475"/>
            <a:ext cx="1993200" cy="831300"/>
          </a:xfrm>
          <a:prstGeom prst="rect">
            <a:avLst/>
          </a:prstGeom>
          <a:solidFill>
            <a:srgbClr val="FFFF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LEARN THIS LECTURE FROM MY VIDEO INSTEAD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TRUST YOUR FUNCTION</a:t>
            </a:r>
            <a:endParaRPr/>
          </a:p>
        </p:txBody>
      </p:sp>
      <p:sp>
        <p:nvSpPr>
          <p:cNvPr id="140" name="Google Shape;14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code from last slide, say_hello(n) prints:</a:t>
            </a:r>
            <a:endParaRPr/>
          </a:p>
          <a:p>
            <a:pPr indent="0" lvl="0" marL="0" rtl="0" algn="l">
              <a:spcBef>
                <a:spcPts val="1200"/>
              </a:spcBef>
              <a:spcAft>
                <a:spcPts val="0"/>
              </a:spcAft>
              <a:buNone/>
            </a:pPr>
            <a:r>
              <a:rPr lang="en"/>
              <a:t>hello n</a:t>
            </a:r>
            <a:endParaRPr/>
          </a:p>
          <a:p>
            <a:pPr indent="0" lvl="0" marL="0" rtl="0" algn="l">
              <a:spcBef>
                <a:spcPts val="1200"/>
              </a:spcBef>
              <a:spcAft>
                <a:spcPts val="0"/>
              </a:spcAft>
              <a:buNone/>
            </a:pPr>
            <a:r>
              <a:rPr lang="en"/>
              <a:t>hello n - 1</a:t>
            </a:r>
            <a:endParaRPr/>
          </a:p>
          <a:p>
            <a:pPr indent="0" lvl="0" marL="0" rtl="0" algn="l">
              <a:spcBef>
                <a:spcPts val="1200"/>
              </a:spcBef>
              <a:spcAft>
                <a:spcPts val="0"/>
              </a:spcAft>
              <a:buNone/>
            </a:pPr>
            <a:r>
              <a:rPr lang="en"/>
              <a:t>hello n - 2</a:t>
            </a:r>
            <a:endParaRPr/>
          </a:p>
          <a:p>
            <a:pPr indent="0" lvl="0" marL="0" rtl="0" algn="l">
              <a:spcBef>
                <a:spcPts val="1200"/>
              </a:spcBef>
              <a:spcAft>
                <a:spcPts val="0"/>
              </a:spcAft>
              <a:buNone/>
            </a:pPr>
            <a:r>
              <a:rPr lang="en"/>
              <a:t>hello n - 3</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hello 1</a:t>
            </a:r>
            <a:endParaRPr/>
          </a:p>
        </p:txBody>
      </p:sp>
      <p:sp>
        <p:nvSpPr>
          <p:cNvPr id="141" name="Google Shape;141;p22"/>
          <p:cNvSpPr/>
          <p:nvPr/>
        </p:nvSpPr>
        <p:spPr>
          <a:xfrm>
            <a:off x="192875" y="2164550"/>
            <a:ext cx="1532400" cy="24042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2"/>
          <p:cNvCxnSpPr>
            <a:stCxn id="141" idx="3"/>
            <a:endCxn id="143" idx="1"/>
          </p:cNvCxnSpPr>
          <p:nvPr/>
        </p:nvCxnSpPr>
        <p:spPr>
          <a:xfrm>
            <a:off x="1725275" y="3366650"/>
            <a:ext cx="835800" cy="155400"/>
          </a:xfrm>
          <a:prstGeom prst="straightConnector1">
            <a:avLst/>
          </a:prstGeom>
          <a:noFill/>
          <a:ln cap="flat" cmpd="sng" w="9525">
            <a:solidFill>
              <a:schemeClr val="dk1"/>
            </a:solidFill>
            <a:prstDash val="solid"/>
            <a:round/>
            <a:headEnd len="med" w="med" type="none"/>
            <a:tailEnd len="med" w="med" type="triangle"/>
          </a:ln>
        </p:spPr>
      </p:cxnSp>
      <p:sp>
        <p:nvSpPr>
          <p:cNvPr id="143" name="Google Shape;143;p22"/>
          <p:cNvSpPr txBox="1"/>
          <p:nvPr/>
        </p:nvSpPr>
        <p:spPr>
          <a:xfrm>
            <a:off x="2561075" y="3321850"/>
            <a:ext cx="26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This is exactly say_hello(n - 1)</a:t>
            </a:r>
            <a:endParaRPr>
              <a:solidFill>
                <a:schemeClr val="dk1"/>
              </a:solidFill>
            </a:endParaRPr>
          </a:p>
        </p:txBody>
      </p:sp>
      <p:pic>
        <p:nvPicPr>
          <p:cNvPr id="144" name="Google Shape;144;p22"/>
          <p:cNvPicPr preferRelativeResize="0"/>
          <p:nvPr/>
        </p:nvPicPr>
        <p:blipFill>
          <a:blip r:embed="rId3">
            <a:alphaModFix/>
          </a:blip>
          <a:stretch>
            <a:fillRect/>
          </a:stretch>
        </p:blipFill>
        <p:spPr>
          <a:xfrm>
            <a:off x="3611150" y="2044475"/>
            <a:ext cx="4319600" cy="847550"/>
          </a:xfrm>
          <a:prstGeom prst="rect">
            <a:avLst/>
          </a:prstGeom>
          <a:noFill/>
          <a:ln>
            <a:noFill/>
          </a:ln>
        </p:spPr>
      </p:pic>
      <p:cxnSp>
        <p:nvCxnSpPr>
          <p:cNvPr id="145" name="Google Shape;145;p22"/>
          <p:cNvCxnSpPr/>
          <p:nvPr/>
        </p:nvCxnSpPr>
        <p:spPr>
          <a:xfrm rot="10800000">
            <a:off x="1232425" y="1864475"/>
            <a:ext cx="2346600" cy="385800"/>
          </a:xfrm>
          <a:prstGeom prst="straightConnector1">
            <a:avLst/>
          </a:prstGeom>
          <a:noFill/>
          <a:ln cap="flat" cmpd="sng" w="9525">
            <a:solidFill>
              <a:schemeClr val="dk1"/>
            </a:solidFill>
            <a:prstDash val="solid"/>
            <a:round/>
            <a:headEnd len="med" w="med" type="none"/>
            <a:tailEnd len="med" w="med" type="triangle"/>
          </a:ln>
        </p:spPr>
      </p:cxnSp>
      <p:cxnSp>
        <p:nvCxnSpPr>
          <p:cNvPr id="146" name="Google Shape;146;p22"/>
          <p:cNvCxnSpPr>
            <a:endCxn id="141" idx="3"/>
          </p:cNvCxnSpPr>
          <p:nvPr/>
        </p:nvCxnSpPr>
        <p:spPr>
          <a:xfrm flipH="1">
            <a:off x="1725275" y="2678750"/>
            <a:ext cx="2003700" cy="687900"/>
          </a:xfrm>
          <a:prstGeom prst="straightConnector1">
            <a:avLst/>
          </a:prstGeom>
          <a:noFill/>
          <a:ln cap="flat" cmpd="sng" w="9525">
            <a:solidFill>
              <a:schemeClr val="dk1"/>
            </a:solidFill>
            <a:prstDash val="solid"/>
            <a:round/>
            <a:headEnd len="med" w="med" type="none"/>
            <a:tailEnd len="med" w="med" type="triangle"/>
          </a:ln>
        </p:spPr>
      </p:cxnSp>
      <p:sp>
        <p:nvSpPr>
          <p:cNvPr id="147" name="Google Shape;147;p22"/>
          <p:cNvSpPr txBox="1"/>
          <p:nvPr/>
        </p:nvSpPr>
        <p:spPr>
          <a:xfrm>
            <a:off x="6203300" y="445025"/>
            <a:ext cx="265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Remember slide 5? I talked about TRUSTING your function!</a:t>
            </a:r>
            <a:endParaRPr>
              <a:solidFill>
                <a:schemeClr val="dk1"/>
              </a:solidFill>
            </a:endParaRPr>
          </a:p>
          <a:p>
            <a:pPr indent="0" lvl="0" marL="0" rtl="0" algn="l">
              <a:spcBef>
                <a:spcPts val="0"/>
              </a:spcBef>
              <a:spcAft>
                <a:spcPts val="0"/>
              </a:spcAft>
              <a:buNone/>
            </a:pPr>
            <a:r>
              <a:rPr lang="en">
                <a:solidFill>
                  <a:schemeClr val="dk1"/>
                </a:solidFill>
              </a:rPr>
              <a:t>This is useful here, just trust that say_hello(n-1) will print the green box, instead of doing dry run in your head</a:t>
            </a:r>
            <a:endParaRPr>
              <a:solidFill>
                <a:schemeClr val="dk1"/>
              </a:solidFill>
            </a:endParaRPr>
          </a:p>
        </p:txBody>
      </p:sp>
      <p:sp>
        <p:nvSpPr>
          <p:cNvPr id="148" name="Google Shape;148;p22"/>
          <p:cNvSpPr txBox="1"/>
          <p:nvPr/>
        </p:nvSpPr>
        <p:spPr>
          <a:xfrm>
            <a:off x="5765000" y="3366650"/>
            <a:ext cx="2993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Ok, let’s move to next slide:</a:t>
            </a:r>
            <a:endParaRPr sz="1800">
              <a:solidFill>
                <a:srgbClr val="FF0000"/>
              </a:solidFill>
            </a:endParaRPr>
          </a:p>
          <a:p>
            <a:pPr indent="0" lvl="0" marL="0" rtl="0" algn="l">
              <a:spcBef>
                <a:spcPts val="0"/>
              </a:spcBef>
              <a:spcAft>
                <a:spcPts val="0"/>
              </a:spcAft>
              <a:buNone/>
            </a:pPr>
            <a:r>
              <a:rPr lang="en" sz="1800">
                <a:solidFill>
                  <a:srgbClr val="FF0000"/>
                </a:solidFill>
              </a:rPr>
              <a:t>Try to print:</a:t>
            </a:r>
            <a:endParaRPr sz="1800">
              <a:solidFill>
                <a:srgbClr val="FF0000"/>
              </a:solidFill>
            </a:endParaRPr>
          </a:p>
          <a:p>
            <a:pPr indent="0" lvl="0" marL="0" rtl="0" algn="l">
              <a:spcBef>
                <a:spcPts val="0"/>
              </a:spcBef>
              <a:spcAft>
                <a:spcPts val="0"/>
              </a:spcAft>
              <a:buNone/>
            </a:pPr>
            <a:r>
              <a:rPr lang="en" sz="1800">
                <a:solidFill>
                  <a:srgbClr val="FF0000"/>
                </a:solidFill>
              </a:rPr>
              <a:t>h</a:t>
            </a:r>
            <a:r>
              <a:rPr lang="en" sz="1800">
                <a:solidFill>
                  <a:srgbClr val="FF0000"/>
                </a:solidFill>
              </a:rPr>
              <a:t>ello 1</a:t>
            </a:r>
            <a:endParaRPr sz="1800">
              <a:solidFill>
                <a:srgbClr val="FF0000"/>
              </a:solidFill>
            </a:endParaRPr>
          </a:p>
          <a:p>
            <a:pPr indent="0" lvl="0" marL="0" rtl="0" algn="l">
              <a:spcBef>
                <a:spcPts val="0"/>
              </a:spcBef>
              <a:spcAft>
                <a:spcPts val="0"/>
              </a:spcAft>
              <a:buNone/>
            </a:pPr>
            <a:r>
              <a:rPr lang="en" sz="1800">
                <a:solidFill>
                  <a:srgbClr val="FF0000"/>
                </a:solidFill>
              </a:rPr>
              <a:t>h</a:t>
            </a:r>
            <a:r>
              <a:rPr lang="en" sz="1800">
                <a:solidFill>
                  <a:srgbClr val="FF0000"/>
                </a:solidFill>
              </a:rPr>
              <a:t>ello 2</a:t>
            </a:r>
            <a:endParaRPr sz="1800">
              <a:solidFill>
                <a:srgbClr val="FF0000"/>
              </a:solidFill>
            </a:endParaRPr>
          </a:p>
          <a:p>
            <a:pPr indent="0" lvl="0" marL="0" rtl="0" algn="l">
              <a:spcBef>
                <a:spcPts val="0"/>
              </a:spcBef>
              <a:spcAft>
                <a:spcPts val="0"/>
              </a:spcAft>
              <a:buNone/>
            </a:pPr>
            <a:r>
              <a:rPr lang="en" sz="1800">
                <a:solidFill>
                  <a:srgbClr val="FF0000"/>
                </a:solidFill>
              </a:rPr>
              <a:t>…</a:t>
            </a:r>
            <a:endParaRPr sz="1800">
              <a:solidFill>
                <a:srgbClr val="FF0000"/>
              </a:solidFill>
            </a:endParaRPr>
          </a:p>
          <a:p>
            <a:pPr indent="0" lvl="0" marL="0" rtl="0" algn="l">
              <a:spcBef>
                <a:spcPts val="0"/>
              </a:spcBef>
              <a:spcAft>
                <a:spcPts val="0"/>
              </a:spcAft>
              <a:buNone/>
            </a:pPr>
            <a:r>
              <a:rPr lang="en" sz="1800">
                <a:solidFill>
                  <a:srgbClr val="FF0000"/>
                </a:solidFill>
              </a:rPr>
              <a:t>h</a:t>
            </a:r>
            <a:r>
              <a:rPr lang="en" sz="1800">
                <a:solidFill>
                  <a:srgbClr val="FF0000"/>
                </a:solidFill>
              </a:rPr>
              <a:t>ello n</a:t>
            </a:r>
            <a:endParaRPr sz="1800">
              <a:solidFill>
                <a:srgbClr val="FF0000"/>
              </a:solidFill>
            </a:endParaRPr>
          </a:p>
        </p:txBody>
      </p:sp>
      <p:sp>
        <p:nvSpPr>
          <p:cNvPr id="149" name="Google Shape;149;p22"/>
          <p:cNvSpPr txBox="1"/>
          <p:nvPr/>
        </p:nvSpPr>
        <p:spPr>
          <a:xfrm>
            <a:off x="6035300" y="68625"/>
            <a:ext cx="299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VERY VERY IMPORTANT</a:t>
            </a:r>
            <a:endParaRPr sz="18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Print the numbers in increasing order instead of decreasing</a:t>
            </a:r>
            <a:endParaRPr sz="2420"/>
          </a:p>
        </p:txBody>
      </p:sp>
      <p:sp>
        <p:nvSpPr>
          <p:cNvPr id="155" name="Google Shape;15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hello 1</a:t>
            </a:r>
            <a:endParaRPr/>
          </a:p>
          <a:p>
            <a:pPr indent="0" lvl="0" marL="0" rtl="0" algn="l">
              <a:lnSpc>
                <a:spcPct val="100000"/>
              </a:lnSpc>
              <a:spcBef>
                <a:spcPts val="1200"/>
              </a:spcBef>
              <a:spcAft>
                <a:spcPts val="0"/>
              </a:spcAft>
              <a:buNone/>
            </a:pPr>
            <a:r>
              <a:rPr lang="en"/>
              <a:t>hello 2</a:t>
            </a:r>
            <a:endParaRPr/>
          </a:p>
          <a:p>
            <a:pPr indent="0" lvl="0" marL="0" rtl="0" algn="l">
              <a:lnSpc>
                <a:spcPct val="100000"/>
              </a:lnSpc>
              <a:spcBef>
                <a:spcPts val="1200"/>
              </a:spcBef>
              <a:spcAft>
                <a:spcPts val="0"/>
              </a:spcAft>
              <a:buNone/>
            </a:pPr>
            <a:r>
              <a:rPr lang="en"/>
              <a:t>hello 3</a:t>
            </a:r>
            <a:endParaRPr/>
          </a:p>
          <a:p>
            <a:pPr indent="0" lvl="0" marL="0" rtl="0" algn="l">
              <a:lnSpc>
                <a:spcPct val="100000"/>
              </a:lnSpc>
              <a:spcBef>
                <a:spcPts val="1200"/>
              </a:spcBef>
              <a:spcAft>
                <a:spcPts val="0"/>
              </a:spcAft>
              <a:buNone/>
            </a:pPr>
            <a:r>
              <a:rPr lang="en"/>
              <a:t>hello 4</a:t>
            </a:r>
            <a:endParaRPr/>
          </a:p>
          <a:p>
            <a:pPr indent="0" lvl="0" marL="0" rtl="0" algn="l">
              <a:lnSpc>
                <a:spcPct val="100000"/>
              </a:lnSpc>
              <a:spcBef>
                <a:spcPts val="1200"/>
              </a:spcBef>
              <a:spcAft>
                <a:spcPts val="0"/>
              </a:spcAft>
              <a:buNone/>
            </a:pPr>
            <a:r>
              <a:rPr lang="en"/>
              <a:t>.</a:t>
            </a:r>
            <a:endParaRPr/>
          </a:p>
          <a:p>
            <a:pPr indent="0" lvl="0" marL="0" rtl="0" algn="l">
              <a:lnSpc>
                <a:spcPct val="100000"/>
              </a:lnSpc>
              <a:spcBef>
                <a:spcPts val="1200"/>
              </a:spcBef>
              <a:spcAft>
                <a:spcPts val="0"/>
              </a:spcAft>
              <a:buNone/>
            </a:pPr>
            <a:r>
              <a:rPr lang="en"/>
              <a:t>.</a:t>
            </a:r>
            <a:endParaRPr/>
          </a:p>
          <a:p>
            <a:pPr indent="0" lvl="0" marL="0" rtl="0" algn="l">
              <a:lnSpc>
                <a:spcPct val="100000"/>
              </a:lnSpc>
              <a:spcBef>
                <a:spcPts val="1200"/>
              </a:spcBef>
              <a:spcAft>
                <a:spcPts val="0"/>
              </a:spcAft>
              <a:buNone/>
            </a:pPr>
            <a:r>
              <a:rPr lang="en"/>
              <a:t>hello (n-1)</a:t>
            </a:r>
            <a:endParaRPr/>
          </a:p>
          <a:p>
            <a:pPr indent="0" lvl="0" marL="0" rtl="0" algn="l">
              <a:lnSpc>
                <a:spcPct val="100000"/>
              </a:lnSpc>
              <a:spcBef>
                <a:spcPts val="1200"/>
              </a:spcBef>
              <a:spcAft>
                <a:spcPts val="1200"/>
              </a:spcAft>
              <a:buNone/>
            </a:pPr>
            <a:r>
              <a:rPr lang="en"/>
              <a:t>hello n</a:t>
            </a:r>
            <a:endParaRPr/>
          </a:p>
        </p:txBody>
      </p:sp>
      <p:sp>
        <p:nvSpPr>
          <p:cNvPr id="156" name="Google Shape;156;p23"/>
          <p:cNvSpPr/>
          <p:nvPr/>
        </p:nvSpPr>
        <p:spPr>
          <a:xfrm>
            <a:off x="267900" y="1210875"/>
            <a:ext cx="1446600" cy="27645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3"/>
          <p:cNvCxnSpPr>
            <a:stCxn id="156" idx="3"/>
            <a:endCxn id="158" idx="1"/>
          </p:cNvCxnSpPr>
          <p:nvPr/>
        </p:nvCxnSpPr>
        <p:spPr>
          <a:xfrm flipH="1" rot="10800000">
            <a:off x="1714500" y="2044425"/>
            <a:ext cx="1446600" cy="548700"/>
          </a:xfrm>
          <a:prstGeom prst="straightConnector1">
            <a:avLst/>
          </a:prstGeom>
          <a:noFill/>
          <a:ln cap="flat" cmpd="sng" w="9525">
            <a:solidFill>
              <a:schemeClr val="dk1"/>
            </a:solidFill>
            <a:prstDash val="solid"/>
            <a:round/>
            <a:headEnd len="med" w="med" type="none"/>
            <a:tailEnd len="med" w="med" type="triangle"/>
          </a:ln>
        </p:spPr>
      </p:cxnSp>
      <p:sp>
        <p:nvSpPr>
          <p:cNvPr id="158" name="Google Shape;158;p23"/>
          <p:cNvSpPr txBox="1"/>
          <p:nvPr/>
        </p:nvSpPr>
        <p:spPr>
          <a:xfrm>
            <a:off x="3161100" y="1628775"/>
            <a:ext cx="22611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Sub-Problem, just TRUST the function to solve it</a:t>
            </a:r>
            <a:endParaRPr>
              <a:solidFill>
                <a:schemeClr val="dk1"/>
              </a:solidFill>
            </a:endParaRPr>
          </a:p>
          <a:p>
            <a:pPr indent="0" lvl="0" marL="0" rtl="0" algn="l">
              <a:spcBef>
                <a:spcPts val="0"/>
              </a:spcBef>
              <a:spcAft>
                <a:spcPts val="0"/>
              </a:spcAft>
              <a:buNone/>
            </a:pPr>
            <a:r>
              <a:rPr lang="en">
                <a:solidFill>
                  <a:schemeClr val="dk1"/>
                </a:solidFill>
              </a:rPr>
              <a:t>say_hello(n-1)</a:t>
            </a:r>
            <a:endParaRPr>
              <a:solidFill>
                <a:schemeClr val="dk1"/>
              </a:solidFill>
            </a:endParaRPr>
          </a:p>
        </p:txBody>
      </p:sp>
      <p:cxnSp>
        <p:nvCxnSpPr>
          <p:cNvPr id="159" name="Google Shape;159;p23"/>
          <p:cNvCxnSpPr/>
          <p:nvPr/>
        </p:nvCxnSpPr>
        <p:spPr>
          <a:xfrm flipH="1" rot="10800000">
            <a:off x="1210875" y="4168300"/>
            <a:ext cx="996600" cy="10800"/>
          </a:xfrm>
          <a:prstGeom prst="straightConnector1">
            <a:avLst/>
          </a:prstGeom>
          <a:noFill/>
          <a:ln cap="flat" cmpd="sng" w="9525">
            <a:solidFill>
              <a:schemeClr val="dk1"/>
            </a:solidFill>
            <a:prstDash val="solid"/>
            <a:round/>
            <a:headEnd len="med" w="med" type="none"/>
            <a:tailEnd len="med" w="med" type="triangle"/>
          </a:ln>
        </p:spPr>
      </p:cxnSp>
      <p:sp>
        <p:nvSpPr>
          <p:cNvPr id="160" name="Google Shape;160;p23"/>
          <p:cNvSpPr txBox="1"/>
          <p:nvPr/>
        </p:nvSpPr>
        <p:spPr>
          <a:xfrm>
            <a:off x="2216363" y="3964763"/>
            <a:ext cx="26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a:t>
            </a:r>
            <a:r>
              <a:rPr lang="en">
                <a:solidFill>
                  <a:schemeClr val="dk1"/>
                </a:solidFill>
              </a:rPr>
              <a:t>out &lt;&lt; “hello “ &lt;&lt; n &lt;&lt; “\n”;</a:t>
            </a:r>
            <a:endParaRPr>
              <a:solidFill>
                <a:schemeClr val="dk1"/>
              </a:solidFill>
            </a:endParaRPr>
          </a:p>
        </p:txBody>
      </p:sp>
      <p:pic>
        <p:nvPicPr>
          <p:cNvPr id="161" name="Google Shape;161;p23"/>
          <p:cNvPicPr preferRelativeResize="0"/>
          <p:nvPr/>
        </p:nvPicPr>
        <p:blipFill>
          <a:blip r:embed="rId3">
            <a:alphaModFix/>
          </a:blip>
          <a:stretch>
            <a:fillRect/>
          </a:stretch>
        </p:blipFill>
        <p:spPr>
          <a:xfrm>
            <a:off x="4734525" y="3168825"/>
            <a:ext cx="4247649" cy="1628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TRUSTING your function works?</a:t>
            </a:r>
            <a:endParaRPr/>
          </a:p>
        </p:txBody>
      </p:sp>
      <p:sp>
        <p:nvSpPr>
          <p:cNvPr id="167" name="Google Shape;167;p24"/>
          <p:cNvSpPr txBox="1"/>
          <p:nvPr>
            <p:ph idx="1" type="body"/>
          </p:nvPr>
        </p:nvSpPr>
        <p:spPr>
          <a:xfrm>
            <a:off x="311700" y="1152475"/>
            <a:ext cx="8520600" cy="388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a more rigorous proof, think of </a:t>
            </a:r>
            <a:r>
              <a:rPr lang="en">
                <a:solidFill>
                  <a:srgbClr val="00FF00"/>
                </a:solidFill>
              </a:rPr>
              <a:t>mathematical induction</a:t>
            </a:r>
            <a:r>
              <a:rPr lang="en"/>
              <a:t>, we know that the base case is correct, if we assume (or TRUST) the subproblem to be correct, and based on that if our bigger problem is correct, then it’ll be always correct.</a:t>
            </a:r>
            <a:endParaRPr/>
          </a:p>
          <a:p>
            <a:pPr indent="0" lvl="0" marL="0" rtl="0" algn="l">
              <a:spcBef>
                <a:spcPts val="1200"/>
              </a:spcBef>
              <a:spcAft>
                <a:spcPts val="0"/>
              </a:spcAft>
              <a:buNone/>
            </a:pPr>
            <a:r>
              <a:rPr lang="en"/>
              <a:t>For example, 0 is correct because base case, 1 is correct if 0 is correct, 2 is correct if 1 is correct and so on, hence it is always correct.</a:t>
            </a:r>
            <a:endParaRPr/>
          </a:p>
          <a:p>
            <a:pPr indent="0" lvl="0" marL="0" rtl="0" algn="l">
              <a:spcBef>
                <a:spcPts val="1200"/>
              </a:spcBef>
              <a:spcAft>
                <a:spcPts val="1200"/>
              </a:spcAft>
              <a:buNone/>
            </a:pPr>
            <a:r>
              <a:rPr lang="en"/>
              <a:t>This Leap of Faith or Trust on your function is essential for recursion, because </a:t>
            </a:r>
            <a:r>
              <a:rPr lang="en">
                <a:solidFill>
                  <a:srgbClr val="FFFF00"/>
                </a:solidFill>
              </a:rPr>
              <a:t>it is impossible to dry run a recursive code while writing it</a:t>
            </a:r>
            <a:r>
              <a:rPr lang="en"/>
              <a:t>.</a:t>
            </a:r>
            <a:endParaRPr/>
          </a:p>
        </p:txBody>
      </p:sp>
      <p:pic>
        <p:nvPicPr>
          <p:cNvPr id="168" name="Google Shape;168;p24"/>
          <p:cNvPicPr preferRelativeResize="0"/>
          <p:nvPr/>
        </p:nvPicPr>
        <p:blipFill>
          <a:blip r:embed="rId3">
            <a:alphaModFix/>
          </a:blip>
          <a:stretch>
            <a:fillRect/>
          </a:stretch>
        </p:blipFill>
        <p:spPr>
          <a:xfrm>
            <a:off x="311700" y="1152475"/>
            <a:ext cx="8520600" cy="965092"/>
          </a:xfrm>
          <a:prstGeom prst="rect">
            <a:avLst/>
          </a:prstGeom>
          <a:noFill/>
          <a:ln>
            <a:noFill/>
          </a:ln>
        </p:spPr>
      </p:pic>
      <p:sp>
        <p:nvSpPr>
          <p:cNvPr id="169" name="Google Shape;169;p24"/>
          <p:cNvSpPr txBox="1"/>
          <p:nvPr/>
        </p:nvSpPr>
        <p:spPr>
          <a:xfrm>
            <a:off x="8026000" y="1794475"/>
            <a:ext cx="85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4"/>
              </a:rPr>
              <a:t>(</a:t>
            </a:r>
            <a:r>
              <a:rPr lang="en" sz="1100" u="sng">
                <a:solidFill>
                  <a:schemeClr val="hlink"/>
                </a:solidFill>
                <a:hlinkClick r:id="rId5"/>
              </a:rPr>
              <a:t>source</a:t>
            </a:r>
            <a:r>
              <a:rPr lang="en" sz="900" u="sng">
                <a:solidFill>
                  <a:schemeClr val="hlink"/>
                </a:solidFill>
                <a:hlinkClick r:id="rId6"/>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Use Recursion to-</a:t>
            </a:r>
            <a:endParaRPr/>
          </a:p>
        </p:txBody>
      </p:sp>
      <p:sp>
        <p:nvSpPr>
          <p:cNvPr id="175" name="Google Shape;17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Sum of numbers from 1 to n</a:t>
            </a:r>
            <a:endParaRPr/>
          </a:p>
          <a:p>
            <a:pPr indent="-342900" lvl="0" marL="457200" rtl="0" algn="l">
              <a:spcBef>
                <a:spcPts val="0"/>
              </a:spcBef>
              <a:spcAft>
                <a:spcPts val="0"/>
              </a:spcAft>
              <a:buSzPts val="1800"/>
              <a:buChar char="●"/>
            </a:pPr>
            <a:r>
              <a:rPr lang="en"/>
              <a:t>Sum of digits of a number</a:t>
            </a:r>
            <a:endParaRPr/>
          </a:p>
          <a:p>
            <a:pPr indent="-342900" lvl="0" marL="457200" rtl="0" algn="l">
              <a:spcBef>
                <a:spcPts val="0"/>
              </a:spcBef>
              <a:spcAft>
                <a:spcPts val="0"/>
              </a:spcAft>
              <a:buSzPts val="1800"/>
              <a:buChar char="●"/>
            </a:pPr>
            <a:r>
              <a:rPr lang="en"/>
              <a:t>Factorial of a number n</a:t>
            </a:r>
            <a:endParaRPr/>
          </a:p>
          <a:p>
            <a:pPr indent="-342900" lvl="0" marL="457200" rtl="0" algn="l">
              <a:spcBef>
                <a:spcPts val="0"/>
              </a:spcBef>
              <a:spcAft>
                <a:spcPts val="0"/>
              </a:spcAft>
              <a:buSzPts val="1800"/>
              <a:buChar char="●"/>
            </a:pPr>
            <a:r>
              <a:rPr lang="en"/>
              <a:t>Pattern Printing:</a:t>
            </a:r>
            <a:endParaRPr/>
          </a:p>
          <a:p>
            <a:pPr indent="-317500" lvl="1" marL="914400" rtl="0" algn="l">
              <a:spcBef>
                <a:spcPts val="0"/>
              </a:spcBef>
              <a:spcAft>
                <a:spcPts val="0"/>
              </a:spcAft>
              <a:buSzPts val="1400"/>
              <a:buChar char="○"/>
            </a:pPr>
            <a:r>
              <a:rPr lang="en"/>
              <a:t>1</a:t>
            </a:r>
            <a:br>
              <a:rPr lang="en"/>
            </a:br>
            <a:r>
              <a:rPr lang="en"/>
              <a:t>1 2</a:t>
            </a:r>
            <a:br>
              <a:rPr lang="en"/>
            </a:br>
            <a:r>
              <a:rPr lang="en"/>
              <a:t>1 2 3</a:t>
            </a:r>
            <a:br>
              <a:rPr lang="en"/>
            </a:br>
            <a:r>
              <a:rPr lang="en"/>
              <a:t>1 2 3 … n</a:t>
            </a:r>
            <a:endParaRPr/>
          </a:p>
          <a:p>
            <a:pPr indent="-342900" lvl="0" marL="457200" rtl="0" algn="l">
              <a:spcBef>
                <a:spcPts val="0"/>
              </a:spcBef>
              <a:spcAft>
                <a:spcPts val="0"/>
              </a:spcAft>
              <a:buSzPts val="1800"/>
              <a:buChar char="●"/>
            </a:pPr>
            <a:r>
              <a:rPr lang="en"/>
              <a:t>Fibonacci Sequence</a:t>
            </a:r>
            <a:endParaRPr/>
          </a:p>
          <a:p>
            <a:pPr indent="-342900" lvl="0" marL="457200" rtl="0" algn="l">
              <a:spcBef>
                <a:spcPts val="0"/>
              </a:spcBef>
              <a:spcAft>
                <a:spcPts val="0"/>
              </a:spcAft>
              <a:buSzPts val="1800"/>
              <a:buChar char="●"/>
            </a:pPr>
            <a:r>
              <a:rPr lang="en"/>
              <a:t>Check if a string is palindrome</a:t>
            </a:r>
            <a:endParaRPr/>
          </a:p>
          <a:p>
            <a:pPr indent="-342900" lvl="0" marL="457200" rtl="0" algn="l">
              <a:spcBef>
                <a:spcPts val="0"/>
              </a:spcBef>
              <a:spcAft>
                <a:spcPts val="0"/>
              </a:spcAft>
              <a:buSzPts val="1800"/>
              <a:buChar char="●"/>
            </a:pPr>
            <a:r>
              <a:rPr lang="en"/>
              <a:t>(Math based)Find nCr.  [hint: nCr = (n-1)Cr + (n-1)C(r-1)]</a:t>
            </a:r>
            <a:endParaRPr/>
          </a:p>
        </p:txBody>
      </p:sp>
      <p:sp>
        <p:nvSpPr>
          <p:cNvPr id="176" name="Google Shape;176;p25"/>
          <p:cNvSpPr txBox="1"/>
          <p:nvPr/>
        </p:nvSpPr>
        <p:spPr>
          <a:xfrm>
            <a:off x="2968225" y="2421725"/>
            <a:ext cx="2336100" cy="11436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lt2"/>
              </a:buClr>
              <a:buSzPts val="1400"/>
              <a:buChar char="○"/>
            </a:pPr>
            <a:r>
              <a:rPr lang="en">
                <a:solidFill>
                  <a:schemeClr val="lt2"/>
                </a:solidFill>
              </a:rPr>
              <a:t>1 2 3 … n</a:t>
            </a:r>
            <a:br>
              <a:rPr lang="en">
                <a:solidFill>
                  <a:schemeClr val="lt2"/>
                </a:solidFill>
              </a:rPr>
            </a:br>
            <a:r>
              <a:rPr lang="en">
                <a:solidFill>
                  <a:schemeClr val="lt2"/>
                </a:solidFill>
              </a:rPr>
              <a:t>1 2 3</a:t>
            </a:r>
            <a:br>
              <a:rPr lang="en">
                <a:solidFill>
                  <a:schemeClr val="lt2"/>
                </a:solidFill>
              </a:rPr>
            </a:br>
            <a:r>
              <a:rPr lang="en">
                <a:solidFill>
                  <a:schemeClr val="lt2"/>
                </a:solidFill>
              </a:rPr>
              <a:t>1 2</a:t>
            </a:r>
            <a:br>
              <a:rPr lang="en">
                <a:solidFill>
                  <a:schemeClr val="lt2"/>
                </a:solidFill>
              </a:rPr>
            </a:br>
            <a:r>
              <a:rPr lang="en">
                <a:solidFill>
                  <a:schemeClr val="lt2"/>
                </a:solidFill>
              </a:rPr>
              <a:t>1</a:t>
            </a:r>
            <a:endParaRPr>
              <a:solidFill>
                <a:schemeClr val="lt2"/>
              </a:solidFill>
            </a:endParaRPr>
          </a:p>
        </p:txBody>
      </p:sp>
      <p:sp>
        <p:nvSpPr>
          <p:cNvPr id="177" name="Google Shape;177;p25"/>
          <p:cNvSpPr txBox="1"/>
          <p:nvPr/>
        </p:nvSpPr>
        <p:spPr>
          <a:xfrm>
            <a:off x="6013875" y="1917175"/>
            <a:ext cx="2336100" cy="18870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lt2"/>
              </a:buClr>
              <a:buSzPts val="1400"/>
              <a:buChar char="○"/>
            </a:pPr>
            <a:r>
              <a:rPr lang="en">
                <a:solidFill>
                  <a:schemeClr val="lt2"/>
                </a:solidFill>
              </a:rPr>
              <a:t>1 2 3 … n</a:t>
            </a:r>
            <a:br>
              <a:rPr lang="en">
                <a:solidFill>
                  <a:schemeClr val="lt2"/>
                </a:solidFill>
              </a:rPr>
            </a:br>
            <a:r>
              <a:rPr lang="en">
                <a:solidFill>
                  <a:schemeClr val="lt2"/>
                </a:solidFill>
              </a:rPr>
              <a:t>1 2 3</a:t>
            </a:r>
            <a:br>
              <a:rPr lang="en">
                <a:solidFill>
                  <a:schemeClr val="lt2"/>
                </a:solidFill>
              </a:rPr>
            </a:br>
            <a:r>
              <a:rPr lang="en">
                <a:solidFill>
                  <a:schemeClr val="lt2"/>
                </a:solidFill>
              </a:rPr>
              <a:t>1 2</a:t>
            </a:r>
            <a:br>
              <a:rPr lang="en">
                <a:solidFill>
                  <a:schemeClr val="lt2"/>
                </a:solidFill>
              </a:rPr>
            </a:br>
            <a:r>
              <a:rPr lang="en">
                <a:solidFill>
                  <a:schemeClr val="lt2"/>
                </a:solidFill>
              </a:rPr>
              <a:t>1</a:t>
            </a:r>
            <a:br>
              <a:rPr lang="en">
                <a:solidFill>
                  <a:schemeClr val="lt2"/>
                </a:solidFill>
              </a:rPr>
            </a:br>
            <a:r>
              <a:rPr lang="en">
                <a:solidFill>
                  <a:schemeClr val="lt2"/>
                </a:solidFill>
              </a:rPr>
              <a:t>1 2</a:t>
            </a:r>
            <a:br>
              <a:rPr lang="en">
                <a:solidFill>
                  <a:schemeClr val="lt2"/>
                </a:solidFill>
              </a:rPr>
            </a:br>
            <a:r>
              <a:rPr lang="en">
                <a:solidFill>
                  <a:schemeClr val="lt2"/>
                </a:solidFill>
              </a:rPr>
              <a:t>1 2 3 </a:t>
            </a:r>
            <a:br>
              <a:rPr lang="en">
                <a:solidFill>
                  <a:schemeClr val="lt2"/>
                </a:solidFill>
              </a:rPr>
            </a:br>
            <a:r>
              <a:rPr lang="en">
                <a:solidFill>
                  <a:schemeClr val="lt2"/>
                </a:solidFill>
              </a:rPr>
              <a:t>1 2 3 … n</a:t>
            </a:r>
            <a:endParaRPr>
              <a:solidFill>
                <a:schemeClr val="lt2"/>
              </a:solidFill>
            </a:endParaRPr>
          </a:p>
        </p:txBody>
      </p:sp>
      <p:sp>
        <p:nvSpPr>
          <p:cNvPr id="178" name="Google Shape;178;p25"/>
          <p:cNvSpPr txBox="1"/>
          <p:nvPr/>
        </p:nvSpPr>
        <p:spPr>
          <a:xfrm>
            <a:off x="6215075" y="278625"/>
            <a:ext cx="23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Solutions and approach discussed in the </a:t>
            </a:r>
            <a:r>
              <a:rPr lang="en" u="sng">
                <a:solidFill>
                  <a:schemeClr val="hlink"/>
                </a:solidFill>
                <a:hlinkClick r:id="rId3"/>
              </a:rPr>
              <a:t>video</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a:t>
            </a:r>
            <a:endParaRPr/>
          </a:p>
        </p:txBody>
      </p:sp>
      <p:sp>
        <p:nvSpPr>
          <p:cNvPr id="184" name="Google Shape;18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tree-like structure of the </a:t>
            </a:r>
            <a:r>
              <a:rPr lang="en"/>
              <a:t>recursive calls to estimate the time complexity (harder techniques like Recurrence Relations, Master Theorem etc are usually not needed)</a:t>
            </a:r>
            <a:endParaRPr/>
          </a:p>
          <a:p>
            <a:pPr indent="0" lvl="0" marL="0" rtl="0" algn="l">
              <a:spcBef>
                <a:spcPts val="1200"/>
              </a:spcBef>
              <a:spcAft>
                <a:spcPts val="0"/>
              </a:spcAft>
              <a:buNone/>
            </a:pPr>
            <a:r>
              <a:rPr lang="en"/>
              <a:t>Fibonacci:</a:t>
            </a:r>
            <a:endParaRPr/>
          </a:p>
          <a:p>
            <a:pPr indent="0" lvl="0" marL="0" rtl="0" algn="l">
              <a:spcBef>
                <a:spcPts val="1200"/>
              </a:spcBef>
              <a:spcAft>
                <a:spcPts val="1200"/>
              </a:spcAft>
              <a:buNone/>
            </a:pPr>
            <a:r>
              <a:rPr lang="en" sz="1300"/>
              <a:t>(for example)</a:t>
            </a:r>
            <a:endParaRPr sz="1300"/>
          </a:p>
        </p:txBody>
      </p:sp>
      <p:sp>
        <p:nvSpPr>
          <p:cNvPr id="185" name="Google Shape;185;p26"/>
          <p:cNvSpPr/>
          <p:nvPr/>
        </p:nvSpPr>
        <p:spPr>
          <a:xfrm>
            <a:off x="1668000" y="2475300"/>
            <a:ext cx="2904000" cy="24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6"/>
          <p:cNvPicPr preferRelativeResize="0"/>
          <p:nvPr/>
        </p:nvPicPr>
        <p:blipFill>
          <a:blip r:embed="rId3">
            <a:alphaModFix/>
          </a:blip>
          <a:stretch>
            <a:fillRect/>
          </a:stretch>
        </p:blipFill>
        <p:spPr>
          <a:xfrm>
            <a:off x="1857200" y="2571750"/>
            <a:ext cx="2490000" cy="2490000"/>
          </a:xfrm>
          <a:prstGeom prst="rect">
            <a:avLst/>
          </a:prstGeom>
          <a:noFill/>
          <a:ln>
            <a:noFill/>
          </a:ln>
        </p:spPr>
      </p:pic>
      <p:cxnSp>
        <p:nvCxnSpPr>
          <p:cNvPr id="187" name="Google Shape;187;p26"/>
          <p:cNvCxnSpPr>
            <a:stCxn id="186" idx="3"/>
          </p:cNvCxnSpPr>
          <p:nvPr/>
        </p:nvCxnSpPr>
        <p:spPr>
          <a:xfrm flipH="1" rot="10800000">
            <a:off x="4347200" y="3161250"/>
            <a:ext cx="1096500" cy="655500"/>
          </a:xfrm>
          <a:prstGeom prst="straightConnector1">
            <a:avLst/>
          </a:prstGeom>
          <a:noFill/>
          <a:ln cap="flat" cmpd="sng" w="9525">
            <a:solidFill>
              <a:schemeClr val="dk1"/>
            </a:solidFill>
            <a:prstDash val="solid"/>
            <a:round/>
            <a:headEnd len="med" w="med" type="none"/>
            <a:tailEnd len="med" w="med" type="triangle"/>
          </a:ln>
        </p:spPr>
      </p:cxnSp>
      <p:sp>
        <p:nvSpPr>
          <p:cNvPr id="188" name="Google Shape;188;p26"/>
          <p:cNvSpPr txBox="1"/>
          <p:nvPr/>
        </p:nvSpPr>
        <p:spPr>
          <a:xfrm>
            <a:off x="5379250" y="2989650"/>
            <a:ext cx="2046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Upon </a:t>
            </a:r>
            <a:r>
              <a:rPr lang="en">
                <a:solidFill>
                  <a:schemeClr val="dk1"/>
                </a:solidFill>
              </a:rPr>
              <a:t>counting</a:t>
            </a:r>
            <a:r>
              <a:rPr lang="en">
                <a:solidFill>
                  <a:schemeClr val="dk1"/>
                </a:solidFill>
              </a:rPr>
              <a:t> the elements, it can be estimated that it is exponential and loosely bounded by 2</a:t>
            </a:r>
            <a:r>
              <a:rPr baseline="30000" lang="en">
                <a:solidFill>
                  <a:schemeClr val="dk1"/>
                </a:solidFill>
              </a:rPr>
              <a:t>n</a:t>
            </a:r>
            <a:endParaRPr baseline="30000">
              <a:solidFill>
                <a:schemeClr val="dk1"/>
              </a:solidFill>
            </a:endParaRPr>
          </a:p>
          <a:p>
            <a:pPr indent="0" lvl="0" marL="0" rtl="0" algn="l">
              <a:spcBef>
                <a:spcPts val="0"/>
              </a:spcBef>
              <a:spcAft>
                <a:spcPts val="0"/>
              </a:spcAft>
              <a:buNone/>
            </a:pPr>
            <a:r>
              <a:rPr lang="en">
                <a:solidFill>
                  <a:schemeClr val="dk1"/>
                </a:solidFill>
              </a:rPr>
              <a:t>Watch </a:t>
            </a:r>
            <a:r>
              <a:rPr lang="en" u="sng">
                <a:solidFill>
                  <a:schemeClr val="hlink"/>
                </a:solidFill>
                <a:hlinkClick r:id="rId4"/>
              </a:rPr>
              <a:t>video</a:t>
            </a:r>
            <a:r>
              <a:rPr lang="en">
                <a:solidFill>
                  <a:schemeClr val="dk1"/>
                </a:solidFill>
              </a:rPr>
              <a:t> for more explanation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90250" y="450150"/>
            <a:ext cx="8071500" cy="1039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800"/>
              <a:t>NOT NECESSARY FOR DSA:</a:t>
            </a:r>
            <a:endParaRPr sz="3800"/>
          </a:p>
          <a:p>
            <a:pPr indent="0" lvl="0" marL="0" rtl="0" algn="l">
              <a:spcBef>
                <a:spcPts val="0"/>
              </a:spcBef>
              <a:spcAft>
                <a:spcPts val="0"/>
              </a:spcAft>
              <a:buNone/>
            </a:pPr>
            <a:r>
              <a:rPr lang="en" sz="3800"/>
              <a:t>Internal working of Recursion</a:t>
            </a:r>
            <a:endParaRPr sz="3800"/>
          </a:p>
        </p:txBody>
      </p:sp>
      <p:sp>
        <p:nvSpPr>
          <p:cNvPr id="194" name="Google Shape;194;p27"/>
          <p:cNvSpPr txBox="1"/>
          <p:nvPr/>
        </p:nvSpPr>
        <p:spPr>
          <a:xfrm>
            <a:off x="803675" y="1853800"/>
            <a:ext cx="67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5" name="Google Shape;195;p27"/>
          <p:cNvPicPr preferRelativeResize="0"/>
          <p:nvPr/>
        </p:nvPicPr>
        <p:blipFill>
          <a:blip r:embed="rId3">
            <a:alphaModFix/>
          </a:blip>
          <a:stretch>
            <a:fillRect/>
          </a:stretch>
        </p:blipFill>
        <p:spPr>
          <a:xfrm>
            <a:off x="623900" y="1489350"/>
            <a:ext cx="4983531" cy="3501750"/>
          </a:xfrm>
          <a:prstGeom prst="rect">
            <a:avLst/>
          </a:prstGeom>
          <a:noFill/>
          <a:ln>
            <a:noFill/>
          </a:ln>
        </p:spPr>
      </p:pic>
      <p:sp>
        <p:nvSpPr>
          <p:cNvPr id="196" name="Google Shape;196;p27"/>
          <p:cNvSpPr txBox="1"/>
          <p:nvPr/>
        </p:nvSpPr>
        <p:spPr>
          <a:xfrm>
            <a:off x="6665125" y="18752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7" name="Google Shape;197;p27"/>
          <p:cNvSpPr txBox="1"/>
          <p:nvPr/>
        </p:nvSpPr>
        <p:spPr>
          <a:xfrm>
            <a:off x="5743575" y="19561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Read in more detail</a:t>
            </a:r>
            <a:endParaRPr>
              <a:solidFill>
                <a:schemeClr val="dk1"/>
              </a:solidFill>
            </a:endParaRPr>
          </a:p>
          <a:p>
            <a:pPr indent="0" lvl="0" marL="0" rtl="0" algn="l">
              <a:spcBef>
                <a:spcPts val="0"/>
              </a:spcBef>
              <a:spcAft>
                <a:spcPts val="0"/>
              </a:spcAft>
              <a:buNone/>
            </a:pPr>
            <a:r>
              <a:rPr lang="en" u="sng">
                <a:solidFill>
                  <a:schemeClr val="hlink"/>
                </a:solidFill>
                <a:hlinkClick r:id="rId4"/>
              </a:rPr>
              <a:t>https://dotnettutorials.net/lesson/how-recursion-uses-stack/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Study</a:t>
            </a:r>
            <a:endParaRPr/>
          </a:p>
        </p:txBody>
      </p:sp>
      <p:sp>
        <p:nvSpPr>
          <p:cNvPr id="203" name="Google Shape;20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you know recursion, you can learn topics like Backtracking, Trees, Graphs, etc. (Will add links as soon as I teach those, subscribe to YT channel to stay updated)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2303775" y="257175"/>
            <a:ext cx="4200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5" name="Google Shape;65;p14"/>
          <p:cNvSpPr txBox="1"/>
          <p:nvPr>
            <p:ph idx="1" type="body"/>
          </p:nvPr>
        </p:nvSpPr>
        <p:spPr>
          <a:xfrm>
            <a:off x="311700" y="1152475"/>
            <a:ext cx="7028400" cy="389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Hi, I am Utkarsh Gupta.</a:t>
            </a:r>
            <a:endParaRPr/>
          </a:p>
          <a:p>
            <a:pPr indent="0" lvl="0" marL="0" rtl="0" algn="l">
              <a:spcBef>
                <a:spcPts val="1200"/>
              </a:spcBef>
              <a:spcAft>
                <a:spcPts val="0"/>
              </a:spcAft>
              <a:buNone/>
            </a:pPr>
            <a:r>
              <a:rPr lang="en"/>
              <a:t>Upcoming Google Software Engineer. (Offcampus, Google contacted me)</a:t>
            </a:r>
            <a:endParaRPr/>
          </a:p>
          <a:p>
            <a:pPr indent="0" lvl="0" marL="0" rtl="0" algn="l">
              <a:spcBef>
                <a:spcPts val="1200"/>
              </a:spcBef>
              <a:spcAft>
                <a:spcPts val="0"/>
              </a:spcAft>
              <a:buNone/>
            </a:pPr>
            <a:r>
              <a:rPr b="1" lang="en">
                <a:solidFill>
                  <a:srgbClr val="FF0000"/>
                </a:solidFill>
              </a:rPr>
              <a:t>I am one of the best Competitive Programmers in India.</a:t>
            </a:r>
            <a:endParaRPr b="1">
              <a:solidFill>
                <a:srgbClr val="FF0000"/>
              </a:solidFill>
            </a:endParaRPr>
          </a:p>
          <a:p>
            <a:pPr indent="0" lvl="0" marL="0" rtl="0" algn="l">
              <a:spcBef>
                <a:spcPts val="1200"/>
              </a:spcBef>
              <a:spcAft>
                <a:spcPts val="0"/>
              </a:spcAft>
              <a:buNone/>
            </a:pPr>
            <a:r>
              <a:rPr lang="en" u="sng">
                <a:solidFill>
                  <a:schemeClr val="hlink"/>
                </a:solidFill>
                <a:hlinkClick r:id="rId3"/>
              </a:rPr>
              <a:t>Subscribe to my YT Channel for more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Achievements:</a:t>
            </a:r>
            <a:endParaRPr u="sng"/>
          </a:p>
          <a:p>
            <a:pPr indent="0" lvl="0" marL="0" rtl="0" algn="l">
              <a:spcBef>
                <a:spcPts val="1200"/>
              </a:spcBef>
              <a:spcAft>
                <a:spcPts val="0"/>
              </a:spcAft>
              <a:buNone/>
            </a:pPr>
            <a:r>
              <a:rPr lang="en"/>
              <a:t>India Ranks </a:t>
            </a:r>
            <a:r>
              <a:rPr lang="en" u="sng">
                <a:solidFill>
                  <a:schemeClr val="hlink"/>
                </a:solidFill>
                <a:hlinkClick r:id="rId4"/>
              </a:rPr>
              <a:t>2</a:t>
            </a:r>
            <a:r>
              <a:rPr lang="en"/>
              <a:t>, </a:t>
            </a:r>
            <a:r>
              <a:rPr lang="en" u="sng">
                <a:solidFill>
                  <a:schemeClr val="hlink"/>
                </a:solidFill>
                <a:hlinkClick r:id="rId5"/>
              </a:rPr>
              <a:t>2</a:t>
            </a:r>
            <a:r>
              <a:rPr lang="en"/>
              <a:t>, </a:t>
            </a:r>
            <a:r>
              <a:rPr lang="en" u="sng">
                <a:solidFill>
                  <a:schemeClr val="hlink"/>
                </a:solidFill>
                <a:hlinkClick r:id="rId6"/>
              </a:rPr>
              <a:t>2</a:t>
            </a:r>
            <a:r>
              <a:rPr lang="en"/>
              <a:t>, 3 in Google Kickstart Round A,B,C,D respectively.</a:t>
            </a:r>
            <a:endParaRPr/>
          </a:p>
          <a:p>
            <a:pPr indent="0" lvl="0" marL="0" rtl="0" algn="l">
              <a:spcBef>
                <a:spcPts val="1200"/>
              </a:spcBef>
              <a:spcAft>
                <a:spcPts val="0"/>
              </a:spcAft>
              <a:buNone/>
            </a:pPr>
            <a:r>
              <a:rPr lang="en">
                <a:solidFill>
                  <a:srgbClr val="FF0000"/>
                </a:solidFill>
              </a:rPr>
              <a:t>Grandmaster</a:t>
            </a:r>
            <a:r>
              <a:rPr lang="en"/>
              <a:t> on Codeforces (India Rank 2)</a:t>
            </a:r>
            <a:endParaRPr/>
          </a:p>
          <a:p>
            <a:pPr indent="0" lvl="0" marL="0" rtl="0" algn="l">
              <a:spcBef>
                <a:spcPts val="1200"/>
              </a:spcBef>
              <a:spcAft>
                <a:spcPts val="0"/>
              </a:spcAft>
              <a:buNone/>
            </a:pPr>
            <a:r>
              <a:rPr lang="en">
                <a:solidFill>
                  <a:srgbClr val="FF0000"/>
                </a:solidFill>
              </a:rPr>
              <a:t>7 star</a:t>
            </a:r>
            <a:r>
              <a:rPr lang="en"/>
              <a:t> coder on Codechef</a:t>
            </a:r>
            <a:endParaRPr/>
          </a:p>
          <a:p>
            <a:pPr indent="0" lvl="0" marL="0" rtl="0" algn="l">
              <a:spcBef>
                <a:spcPts val="1200"/>
              </a:spcBef>
              <a:spcAft>
                <a:spcPts val="1200"/>
              </a:spcAft>
              <a:buNone/>
            </a:pPr>
            <a:r>
              <a:rPr lang="en" u="sng">
                <a:solidFill>
                  <a:schemeClr val="hlink"/>
                </a:solidFill>
                <a:hlinkClick r:id="rId7"/>
              </a:rPr>
              <a:t>Watch me do Leetcode Weekly Contest in less than half time</a:t>
            </a:r>
            <a:endParaRPr/>
          </a:p>
        </p:txBody>
      </p:sp>
      <p:pic>
        <p:nvPicPr>
          <p:cNvPr id="66" name="Google Shape;66;p14"/>
          <p:cNvPicPr preferRelativeResize="0"/>
          <p:nvPr/>
        </p:nvPicPr>
        <p:blipFill>
          <a:blip r:embed="rId8">
            <a:alphaModFix/>
          </a:blip>
          <a:stretch>
            <a:fillRect/>
          </a:stretch>
        </p:blipFill>
        <p:spPr>
          <a:xfrm>
            <a:off x="5538775" y="140100"/>
            <a:ext cx="5143500" cy="5143500"/>
          </a:xfrm>
          <a:prstGeom prst="rect">
            <a:avLst/>
          </a:prstGeom>
          <a:noFill/>
          <a:ln>
            <a:noFill/>
          </a:ln>
        </p:spPr>
      </p:pic>
      <p:sp>
        <p:nvSpPr>
          <p:cNvPr id="67" name="Google Shape;67;p14"/>
          <p:cNvSpPr txBox="1"/>
          <p:nvPr/>
        </p:nvSpPr>
        <p:spPr>
          <a:xfrm>
            <a:off x="2303775" y="257175"/>
            <a:ext cx="42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Not Bragging, just telling it to learners so that they learn confidently with faith in the teacher.</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THIS SLIDE DECK</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prerequisites: just basic if-else, loop, function etc knowledge needed.</a:t>
            </a:r>
            <a:endParaRPr/>
          </a:p>
          <a:p>
            <a:pPr indent="-342900" lvl="0" marL="457200" rtl="0" algn="l">
              <a:spcBef>
                <a:spcPts val="0"/>
              </a:spcBef>
              <a:spcAft>
                <a:spcPts val="0"/>
              </a:spcAft>
              <a:buSzPts val="1800"/>
              <a:buChar char="●"/>
            </a:pPr>
            <a:r>
              <a:rPr lang="en"/>
              <a:t>Recursion is a very important concept, used in the harder DSA concepts like Trees, Graphs, DP, etc also</a:t>
            </a:r>
            <a:endParaRPr/>
          </a:p>
          <a:p>
            <a:pPr indent="-342900" lvl="0" marL="457200" rtl="0" algn="l">
              <a:spcBef>
                <a:spcPts val="0"/>
              </a:spcBef>
              <a:spcAft>
                <a:spcPts val="0"/>
              </a:spcAft>
              <a:buSzPts val="1800"/>
              <a:buChar char="●"/>
            </a:pPr>
            <a:r>
              <a:rPr lang="en"/>
              <a:t>Both C++ and Java users can understand (just try to read the codes)</a:t>
            </a:r>
            <a:endParaRPr/>
          </a:p>
          <a:p>
            <a:pPr indent="-342900" lvl="0" marL="457200" rtl="0" algn="l">
              <a:spcBef>
                <a:spcPts val="0"/>
              </a:spcBef>
              <a:spcAft>
                <a:spcPts val="0"/>
              </a:spcAft>
              <a:buSzPts val="1800"/>
              <a:buChar char="●"/>
            </a:pPr>
            <a:r>
              <a:rPr lang="en"/>
              <a:t>A </a:t>
            </a:r>
            <a:r>
              <a:rPr lang="en">
                <a:highlight>
                  <a:srgbClr val="38761D"/>
                </a:highlight>
              </a:rPr>
              <a:t>2*</a:t>
            </a:r>
            <a:r>
              <a:rPr lang="en"/>
              <a:t> coder and a </a:t>
            </a:r>
            <a:r>
              <a:rPr lang="en">
                <a:highlight>
                  <a:srgbClr val="FF0000"/>
                </a:highlight>
              </a:rPr>
              <a:t>7*</a:t>
            </a:r>
            <a:r>
              <a:rPr lang="en"/>
              <a:t> coder both know recursion, but the difference is in the way of thinking! This lecture is different from most other recursion lectures because I’ll teach how to THINK RECURSIVELY like a </a:t>
            </a:r>
            <a:r>
              <a:rPr lang="en">
                <a:solidFill>
                  <a:srgbClr val="FF0000"/>
                </a:solidFill>
              </a:rPr>
              <a:t>grandmaster</a:t>
            </a:r>
            <a:r>
              <a:rPr lang="en"/>
              <a:t>.</a:t>
            </a:r>
            <a:endParaRPr/>
          </a:p>
          <a:p>
            <a:pPr indent="-342900" lvl="0" marL="457200" rtl="0" algn="l">
              <a:spcBef>
                <a:spcPts val="0"/>
              </a:spcBef>
              <a:spcAft>
                <a:spcPts val="0"/>
              </a:spcAft>
              <a:buSzPts val="1800"/>
              <a:buChar char="●"/>
            </a:pPr>
            <a:r>
              <a:rPr lang="en"/>
              <a:t>Koi pooche ki itna accha recursion kaise aata hai? Bolna ki “Utkarsh bhaiyya se seekha hai.”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Simplest Program: Say Hello</a:t>
            </a:r>
            <a:endParaRPr/>
          </a:p>
        </p:txBody>
      </p:sp>
      <p:pic>
        <p:nvPicPr>
          <p:cNvPr id="79" name="Google Shape;79;p16"/>
          <p:cNvPicPr preferRelativeResize="0"/>
          <p:nvPr/>
        </p:nvPicPr>
        <p:blipFill>
          <a:blip r:embed="rId3">
            <a:alphaModFix/>
          </a:blip>
          <a:stretch>
            <a:fillRect/>
          </a:stretch>
        </p:blipFill>
        <p:spPr>
          <a:xfrm>
            <a:off x="311688" y="1152475"/>
            <a:ext cx="4791075" cy="2590800"/>
          </a:xfrm>
          <a:prstGeom prst="rect">
            <a:avLst/>
          </a:prstGeom>
          <a:noFill/>
          <a:ln>
            <a:noFill/>
          </a:ln>
        </p:spPr>
      </p:pic>
      <p:sp>
        <p:nvSpPr>
          <p:cNvPr id="80" name="Google Shape;80;p16"/>
          <p:cNvSpPr txBox="1"/>
          <p:nvPr/>
        </p:nvSpPr>
        <p:spPr>
          <a:xfrm>
            <a:off x="610800" y="4425550"/>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 </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Program with Function: Say Hello</a:t>
            </a:r>
            <a:endParaRPr/>
          </a:p>
        </p:txBody>
      </p:sp>
      <p:sp>
        <p:nvSpPr>
          <p:cNvPr id="86" name="Google Shape;86;p17"/>
          <p:cNvSpPr txBox="1"/>
          <p:nvPr/>
        </p:nvSpPr>
        <p:spPr>
          <a:xfrm>
            <a:off x="610800" y="4425550"/>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 </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p:txBody>
      </p:sp>
      <p:pic>
        <p:nvPicPr>
          <p:cNvPr id="87" name="Google Shape;87;p17"/>
          <p:cNvPicPr preferRelativeResize="0"/>
          <p:nvPr/>
        </p:nvPicPr>
        <p:blipFill>
          <a:blip r:embed="rId3">
            <a:alphaModFix/>
          </a:blip>
          <a:stretch>
            <a:fillRect/>
          </a:stretch>
        </p:blipFill>
        <p:spPr>
          <a:xfrm>
            <a:off x="411725" y="1017725"/>
            <a:ext cx="4620384" cy="3407825"/>
          </a:xfrm>
          <a:prstGeom prst="rect">
            <a:avLst/>
          </a:prstGeom>
          <a:noFill/>
          <a:ln>
            <a:noFill/>
          </a:ln>
        </p:spPr>
      </p:pic>
      <p:sp>
        <p:nvSpPr>
          <p:cNvPr id="88" name="Google Shape;88;p17"/>
          <p:cNvSpPr txBox="1"/>
          <p:nvPr/>
        </p:nvSpPr>
        <p:spPr>
          <a:xfrm>
            <a:off x="5314950" y="2100250"/>
            <a:ext cx="32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a:t>
            </a:r>
            <a:r>
              <a:rPr lang="en">
                <a:solidFill>
                  <a:schemeClr val="dk1"/>
                </a:solidFill>
              </a:rPr>
              <a:t>unction does its work, we TRUST it</a:t>
            </a:r>
            <a:endParaRPr>
              <a:solidFill>
                <a:schemeClr val="dk1"/>
              </a:solidFill>
            </a:endParaRPr>
          </a:p>
        </p:txBody>
      </p:sp>
      <p:sp>
        <p:nvSpPr>
          <p:cNvPr id="89" name="Google Shape;89;p17"/>
          <p:cNvSpPr txBox="1"/>
          <p:nvPr/>
        </p:nvSpPr>
        <p:spPr>
          <a:xfrm>
            <a:off x="5381625" y="3527800"/>
            <a:ext cx="32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a:t>
            </a:r>
            <a:r>
              <a:rPr lang="en">
                <a:solidFill>
                  <a:schemeClr val="dk1"/>
                </a:solidFill>
              </a:rPr>
              <a:t>ere we don’t think how the function works</a:t>
            </a:r>
            <a:endParaRPr>
              <a:solidFill>
                <a:schemeClr val="dk1"/>
              </a:solidFill>
            </a:endParaRPr>
          </a:p>
        </p:txBody>
      </p:sp>
      <p:cxnSp>
        <p:nvCxnSpPr>
          <p:cNvPr id="90" name="Google Shape;90;p17"/>
          <p:cNvCxnSpPr>
            <a:stCxn id="88" idx="1"/>
          </p:cNvCxnSpPr>
          <p:nvPr/>
        </p:nvCxnSpPr>
        <p:spPr>
          <a:xfrm rot="10800000">
            <a:off x="3718350" y="2143150"/>
            <a:ext cx="1596600" cy="157200"/>
          </a:xfrm>
          <a:prstGeom prst="straightConnector1">
            <a:avLst/>
          </a:prstGeom>
          <a:noFill/>
          <a:ln cap="flat" cmpd="sng" w="9525">
            <a:solidFill>
              <a:schemeClr val="dk1"/>
            </a:solidFill>
            <a:prstDash val="solid"/>
            <a:round/>
            <a:headEnd len="med" w="med" type="none"/>
            <a:tailEnd len="med" w="med" type="triangle"/>
          </a:ln>
        </p:spPr>
      </p:cxnSp>
      <p:cxnSp>
        <p:nvCxnSpPr>
          <p:cNvPr id="91" name="Google Shape;91;p17"/>
          <p:cNvCxnSpPr>
            <a:stCxn id="89" idx="1"/>
          </p:cNvCxnSpPr>
          <p:nvPr/>
        </p:nvCxnSpPr>
        <p:spPr>
          <a:xfrm rot="10800000">
            <a:off x="3568425" y="3761200"/>
            <a:ext cx="1813200" cy="74400"/>
          </a:xfrm>
          <a:prstGeom prst="straightConnector1">
            <a:avLst/>
          </a:prstGeom>
          <a:noFill/>
          <a:ln cap="flat" cmpd="sng" w="9525">
            <a:solidFill>
              <a:schemeClr val="dk1"/>
            </a:solidFill>
            <a:prstDash val="solid"/>
            <a:round/>
            <a:headEnd len="med" w="med" type="none"/>
            <a:tailEnd len="med" w="med" type="triangle"/>
          </a:ln>
        </p:spPr>
      </p:cxnSp>
      <p:sp>
        <p:nvSpPr>
          <p:cNvPr id="92" name="Google Shape;92;p17"/>
          <p:cNvSpPr txBox="1"/>
          <p:nvPr/>
        </p:nvSpPr>
        <p:spPr>
          <a:xfrm>
            <a:off x="6097325" y="1527550"/>
            <a:ext cx="250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THIS TRUST IS VERY VERY IMPORTANT LATER</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says: Recursion = function calls itself, ok let’s do it</a:t>
            </a:r>
            <a:endParaRPr/>
          </a:p>
        </p:txBody>
      </p:sp>
      <p:sp>
        <p:nvSpPr>
          <p:cNvPr id="98" name="Google Shape;98;p18"/>
          <p:cNvSpPr txBox="1"/>
          <p:nvPr/>
        </p:nvSpPr>
        <p:spPr>
          <a:xfrm>
            <a:off x="5550700" y="1693075"/>
            <a:ext cx="6172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GOES INFINITELY:</a:t>
            </a:r>
            <a:br>
              <a:rPr lang="en">
                <a:solidFill>
                  <a:schemeClr val="dk1"/>
                </a:solidFill>
              </a:rPr>
            </a:b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99" name="Google Shape;99;p18"/>
          <p:cNvPicPr preferRelativeResize="0"/>
          <p:nvPr/>
        </p:nvPicPr>
        <p:blipFill>
          <a:blip r:embed="rId3">
            <a:alphaModFix/>
          </a:blip>
          <a:stretch>
            <a:fillRect/>
          </a:stretch>
        </p:blipFill>
        <p:spPr>
          <a:xfrm>
            <a:off x="152400" y="1170125"/>
            <a:ext cx="4654643" cy="3820976"/>
          </a:xfrm>
          <a:prstGeom prst="rect">
            <a:avLst/>
          </a:prstGeom>
          <a:noFill/>
          <a:ln>
            <a:noFill/>
          </a:ln>
        </p:spPr>
      </p:pic>
      <p:sp>
        <p:nvSpPr>
          <p:cNvPr id="100" name="Google Shape;100;p18"/>
          <p:cNvSpPr txBox="1"/>
          <p:nvPr/>
        </p:nvSpPr>
        <p:spPr>
          <a:xfrm>
            <a:off x="6260050" y="3769775"/>
            <a:ext cx="243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LET’S TRY TO PRINT IT FIXED NUMBER OF TIMES</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109550" y="150025"/>
            <a:ext cx="6613300" cy="4061225"/>
          </a:xfrm>
          <a:prstGeom prst="rect">
            <a:avLst/>
          </a:prstGeom>
          <a:noFill/>
          <a:ln>
            <a:noFill/>
          </a:ln>
        </p:spPr>
      </p:pic>
      <p:sp>
        <p:nvSpPr>
          <p:cNvPr id="106" name="Google Shape;106;p19"/>
          <p:cNvSpPr txBox="1"/>
          <p:nvPr/>
        </p:nvSpPr>
        <p:spPr>
          <a:xfrm>
            <a:off x="3075375" y="4350525"/>
            <a:ext cx="575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BUT Problem still not solved????! Why???!</a:t>
            </a:r>
            <a:endParaRPr sz="2000">
              <a:solidFill>
                <a:schemeClr val="dk1"/>
              </a:solidFill>
            </a:endParaRPr>
          </a:p>
        </p:txBody>
      </p:sp>
      <p:cxnSp>
        <p:nvCxnSpPr>
          <p:cNvPr id="107" name="Google Shape;107;p19"/>
          <p:cNvCxnSpPr/>
          <p:nvPr/>
        </p:nvCxnSpPr>
        <p:spPr>
          <a:xfrm flipH="1" rot="10800000">
            <a:off x="3161100" y="717875"/>
            <a:ext cx="1789500" cy="503700"/>
          </a:xfrm>
          <a:prstGeom prst="straightConnector1">
            <a:avLst/>
          </a:prstGeom>
          <a:noFill/>
          <a:ln cap="flat" cmpd="sng" w="9525">
            <a:solidFill>
              <a:schemeClr val="dk1"/>
            </a:solidFill>
            <a:prstDash val="solid"/>
            <a:round/>
            <a:headEnd len="med" w="med" type="none"/>
            <a:tailEnd len="med" w="med" type="triangle"/>
          </a:ln>
        </p:spPr>
      </p:cxnSp>
      <p:sp>
        <p:nvSpPr>
          <p:cNvPr id="108" name="Google Shape;108;p19"/>
          <p:cNvSpPr txBox="1"/>
          <p:nvPr/>
        </p:nvSpPr>
        <p:spPr>
          <a:xfrm>
            <a:off x="5014925" y="578575"/>
            <a:ext cx="15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 n times</a:t>
            </a:r>
            <a:endParaRPr>
              <a:solidFill>
                <a:schemeClr val="dk1"/>
              </a:solidFill>
            </a:endParaRPr>
          </a:p>
        </p:txBody>
      </p:sp>
      <p:cxnSp>
        <p:nvCxnSpPr>
          <p:cNvPr id="109" name="Google Shape;109;p19"/>
          <p:cNvCxnSpPr/>
          <p:nvPr/>
        </p:nvCxnSpPr>
        <p:spPr>
          <a:xfrm flipH="1" rot="10800000">
            <a:off x="3161100" y="3118125"/>
            <a:ext cx="750000" cy="537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txBox="1"/>
          <p:nvPr/>
        </p:nvSpPr>
        <p:spPr>
          <a:xfrm>
            <a:off x="3803700" y="2944875"/>
            <a:ext cx="15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 10 times</a:t>
            </a:r>
            <a:endParaRPr>
              <a:solidFill>
                <a:schemeClr val="dk1"/>
              </a:solidFill>
            </a:endParaRPr>
          </a:p>
        </p:txBody>
      </p:sp>
      <p:cxnSp>
        <p:nvCxnSpPr>
          <p:cNvPr id="111" name="Google Shape;111;p19"/>
          <p:cNvCxnSpPr>
            <a:endCxn id="110" idx="1"/>
          </p:cNvCxnSpPr>
          <p:nvPr/>
        </p:nvCxnSpPr>
        <p:spPr>
          <a:xfrm flipH="1" rot="10800000">
            <a:off x="3000300" y="3144975"/>
            <a:ext cx="803400" cy="48300"/>
          </a:xfrm>
          <a:prstGeom prst="straightConnector1">
            <a:avLst/>
          </a:prstGeom>
          <a:noFill/>
          <a:ln cap="flat" cmpd="sng" w="9525">
            <a:solidFill>
              <a:schemeClr val="dk1"/>
            </a:solidFill>
            <a:prstDash val="solid"/>
            <a:round/>
            <a:headEnd len="med" w="med" type="none"/>
            <a:tailEnd len="med" w="med" type="triangle"/>
          </a:ln>
        </p:spPr>
      </p:cxnSp>
      <p:sp>
        <p:nvSpPr>
          <p:cNvPr id="112" name="Google Shape;112;p19"/>
          <p:cNvSpPr txBox="1"/>
          <p:nvPr/>
        </p:nvSpPr>
        <p:spPr>
          <a:xfrm>
            <a:off x="3996925" y="4750725"/>
            <a:ext cx="33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Let’s print value of n also to debug</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152400" y="152400"/>
            <a:ext cx="5386476" cy="3544500"/>
          </a:xfrm>
          <a:prstGeom prst="rect">
            <a:avLst/>
          </a:prstGeom>
          <a:noFill/>
          <a:ln>
            <a:noFill/>
          </a:ln>
        </p:spPr>
      </p:pic>
      <p:pic>
        <p:nvPicPr>
          <p:cNvPr id="118" name="Google Shape;118;p20"/>
          <p:cNvPicPr preferRelativeResize="0"/>
          <p:nvPr/>
        </p:nvPicPr>
        <p:blipFill>
          <a:blip r:embed="rId4">
            <a:alphaModFix/>
          </a:blip>
          <a:stretch>
            <a:fillRect/>
          </a:stretch>
        </p:blipFill>
        <p:spPr>
          <a:xfrm>
            <a:off x="5901850" y="613175"/>
            <a:ext cx="3132600" cy="3405201"/>
          </a:xfrm>
          <a:prstGeom prst="rect">
            <a:avLst/>
          </a:prstGeom>
          <a:noFill/>
          <a:ln>
            <a:noFill/>
          </a:ln>
        </p:spPr>
      </p:pic>
      <p:sp>
        <p:nvSpPr>
          <p:cNvPr id="119" name="Google Shape;119;p20"/>
          <p:cNvSpPr txBox="1"/>
          <p:nvPr/>
        </p:nvSpPr>
        <p:spPr>
          <a:xfrm>
            <a:off x="5901850" y="152400"/>
            <a:ext cx="24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a:t>
            </a:r>
            <a:endParaRPr>
              <a:solidFill>
                <a:schemeClr val="dk1"/>
              </a:solidFill>
            </a:endParaRPr>
          </a:p>
        </p:txBody>
      </p:sp>
      <p:sp>
        <p:nvSpPr>
          <p:cNvPr id="120" name="Google Shape;120;p20"/>
          <p:cNvSpPr txBox="1"/>
          <p:nvPr/>
        </p:nvSpPr>
        <p:spPr>
          <a:xfrm>
            <a:off x="3456850" y="1821650"/>
            <a:ext cx="21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Printing n for debugging</a:t>
            </a:r>
            <a:endParaRPr>
              <a:solidFill>
                <a:srgbClr val="FF0000"/>
              </a:solidFill>
            </a:endParaRPr>
          </a:p>
        </p:txBody>
      </p:sp>
      <p:cxnSp>
        <p:nvCxnSpPr>
          <p:cNvPr id="121" name="Google Shape;121;p20"/>
          <p:cNvCxnSpPr/>
          <p:nvPr/>
        </p:nvCxnSpPr>
        <p:spPr>
          <a:xfrm>
            <a:off x="3814775" y="1703775"/>
            <a:ext cx="246600" cy="2571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20"/>
          <p:cNvCxnSpPr>
            <a:endCxn id="123" idx="0"/>
          </p:cNvCxnSpPr>
          <p:nvPr/>
        </p:nvCxnSpPr>
        <p:spPr>
          <a:xfrm>
            <a:off x="6986675" y="2764625"/>
            <a:ext cx="502500" cy="175740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20"/>
          <p:cNvSpPr txBox="1"/>
          <p:nvPr/>
        </p:nvSpPr>
        <p:spPr>
          <a:xfrm>
            <a:off x="6043625" y="4522025"/>
            <a:ext cx="28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SHOULD’VE STOPPED HERE</a:t>
            </a:r>
            <a:endParaRPr>
              <a:solidFill>
                <a:srgbClr val="FF0000"/>
              </a:solidFill>
            </a:endParaRPr>
          </a:p>
        </p:txBody>
      </p:sp>
      <p:sp>
        <p:nvSpPr>
          <p:cNvPr id="124" name="Google Shape;124;p20"/>
          <p:cNvSpPr txBox="1"/>
          <p:nvPr/>
        </p:nvSpPr>
        <p:spPr>
          <a:xfrm>
            <a:off x="2068100" y="4121825"/>
            <a:ext cx="258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Let’s add another line to stop at n = 0</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152400" y="152400"/>
            <a:ext cx="5161100" cy="3244450"/>
          </a:xfrm>
          <a:prstGeom prst="rect">
            <a:avLst/>
          </a:prstGeom>
          <a:noFill/>
          <a:ln>
            <a:noFill/>
          </a:ln>
        </p:spPr>
      </p:pic>
      <p:sp>
        <p:nvSpPr>
          <p:cNvPr id="130" name="Google Shape;130;p21"/>
          <p:cNvSpPr/>
          <p:nvPr/>
        </p:nvSpPr>
        <p:spPr>
          <a:xfrm>
            <a:off x="707225" y="1060850"/>
            <a:ext cx="1350300" cy="68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1"/>
          <p:cNvPicPr preferRelativeResize="0"/>
          <p:nvPr/>
        </p:nvPicPr>
        <p:blipFill>
          <a:blip r:embed="rId4">
            <a:alphaModFix/>
          </a:blip>
          <a:stretch>
            <a:fillRect/>
          </a:stretch>
        </p:blipFill>
        <p:spPr>
          <a:xfrm>
            <a:off x="5401625" y="584950"/>
            <a:ext cx="3525699" cy="2854764"/>
          </a:xfrm>
          <a:prstGeom prst="rect">
            <a:avLst/>
          </a:prstGeom>
          <a:noFill/>
          <a:ln>
            <a:noFill/>
          </a:ln>
        </p:spPr>
      </p:pic>
      <p:sp>
        <p:nvSpPr>
          <p:cNvPr id="132" name="Google Shape;132;p21"/>
          <p:cNvSpPr txBox="1"/>
          <p:nvPr/>
        </p:nvSpPr>
        <p:spPr>
          <a:xfrm>
            <a:off x="545425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NOW </a:t>
            </a:r>
            <a:r>
              <a:rPr lang="en">
                <a:solidFill>
                  <a:schemeClr val="dk1"/>
                </a:solidFill>
              </a:rPr>
              <a:t>OUTPUT IS CORRECT</a:t>
            </a:r>
            <a:endParaRPr/>
          </a:p>
        </p:txBody>
      </p:sp>
      <p:sp>
        <p:nvSpPr>
          <p:cNvPr id="133" name="Google Shape;133;p21"/>
          <p:cNvSpPr txBox="1"/>
          <p:nvPr/>
        </p:nvSpPr>
        <p:spPr>
          <a:xfrm>
            <a:off x="827475" y="4020750"/>
            <a:ext cx="240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Base case is compulsory for stopping the recursion</a:t>
            </a:r>
            <a:endParaRPr/>
          </a:p>
        </p:txBody>
      </p:sp>
      <p:sp>
        <p:nvSpPr>
          <p:cNvPr id="134" name="Google Shape;134;p21"/>
          <p:cNvSpPr txBox="1"/>
          <p:nvPr/>
        </p:nvSpPr>
        <p:spPr>
          <a:xfrm>
            <a:off x="4464325" y="4128450"/>
            <a:ext cx="240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We’ll learn an amazing thing in the next slide</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