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6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5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2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4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4D07-680F-423B-8889-15D501D45606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7DD9-992E-4E30-8884-0DE848FAD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ian Institute of Technology Bombay - Wiki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97" y="143256"/>
            <a:ext cx="1381125" cy="1341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7621" y="2429819"/>
            <a:ext cx="12024359" cy="88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 Report on </a:t>
            </a:r>
            <a:endParaRPr lang="en-IN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 smtClean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COURIER TARGETS MODEL FOR PREDICTING FAIR TARGETS</a:t>
            </a:r>
            <a:endParaRPr lang="en-IN" b="1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8982" y="3821919"/>
            <a:ext cx="4866865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Lucida Calligraphy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IN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ANKIT MAHAWAR</a:t>
            </a:r>
            <a:endParaRPr lang="en-IN" sz="1400" dirty="0" smtClean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 NO.: </a:t>
            </a:r>
            <a:r>
              <a:rPr lang="en-IN" b="1" dirty="0" smtClean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193370008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EMAIL-ID – 193370008@iitb.ac.in</a:t>
            </a:r>
            <a:endParaRPr lang="en-IN" b="1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A393-AC28-4B13-89D6-0E44BAEEA4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26" y="277091"/>
            <a:ext cx="872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pperplate Gothic Bold" panose="020E0705020206020404" pitchFamily="34" charset="0"/>
              </a:rPr>
              <a:t>1. Data Understanding &amp; Data Cleaning</a:t>
            </a:r>
            <a:endParaRPr lang="en-IN" sz="2800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26" y="1671782"/>
            <a:ext cx="11877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couriers_target_assignment_data was read as a .csv file where there were NaN values being seen within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od the data frame was (28865,18)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as ‘Total Stops’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initialized as a sum od Distribution Stops and Collection Stops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for a count for the rows which have Idle Time Minutes and stops Distance_median as 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8581 rows were eliminated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26" y="277091"/>
            <a:ext cx="1064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pperplate Gothic Bold" panose="020E0705020206020404" pitchFamily="34" charset="0"/>
              </a:rPr>
              <a:t>2. Exploratory Data Analysis &amp; Visualization</a:t>
            </a:r>
            <a:endParaRPr lang="en-IN" sz="2800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26" y="951345"/>
            <a:ext cx="11877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further going through the data it was observed that the values which constituted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 some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‘Outlier Handling’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was carried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were plotted with calculation of mean and standard deviation which on formulation gives the upper limit of the values to be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before and after outlier handling are shown below</a:t>
            </a:r>
          </a:p>
        </p:txBody>
      </p:sp>
      <p:sp>
        <p:nvSpPr>
          <p:cNvPr id="6" name="AutoShape 6" descr="data:image/png;base64,iVBORw0KGgoAAAANSUhEUgAAAYkAAAEICAYAAACqMQjAAAAABHNCSVQICAgIfAhkiAAAAAlwSFlzAAALEgAACxIB0t1+/AAAADh0RVh0U29mdHdhcmUAbWF0cGxvdGxpYiB2ZXJzaW9uMy4yLjIsIGh0dHA6Ly9tYXRwbG90bGliLm9yZy+WH4yJAAAdg0lEQVR4nO3de5RV5Z3m8e8jJXgX0NJGoC2MpRGdzkSJYi7djhgBjcL00hmYpCEJM8xKzMVMuhU73SGJ2kun7Zg4iSYk0qAxIKFNpNWEsNC0KzOKltGoiIbySglKKeC1o0F/88d+y2zK89blnAMHqOez1ll19m+/e5/33RvOc/al6igiMDMzq2SPRnfAzMx2Xg4JMzPLckiYmVmWQ8LMzLIcEmZmluWQMDOzLIeE9UjSakmnNLof25ukSyS9IOm5RvcFQNInJf26NP2qpCMa2ScbmBwSA5ikpySd1q22zZtTRBwbEb/qZT0tkkJS03bq6nYlaTTwZWBsRPxJndYZkl5Lb+4vSlop6b9Wu76I2C8inqhH32ohaZakRyW9Iul5SbdK2j/NWyDpkkb30erLIWE7vR0QPocDL0bExv4u2Evf3hcR+wFHAwuA70iaW10X66+/21XSXwD/AEyPiP2BY4Al26NvtvNwSFiPykcbkk6U1Cbp5fQp8pup2Z3p55b0yflkSXtI+jtJT0vaKOk6SQeW1jsjzXtR0t93e52vSVoq6UeSXgY+mV77LklbJG2Q9B1Jg0vrC0mflbQ2fcq9WNJ70jIvS1pSbl9a7jRgBXBY6vuCVD87nWrbIulXko7ptk0ulPQg8Fpvb7YR8UJEXA98BrhI0kFpPQdKujaN59l0ymtQZj+EpCMljZf0XLmdpP+c+kLa7nMkPZ627RJJw9O8riO+WZKeAW5PRwKf7/ZaD0qaWqEbHwDuioj707g2RcTCiHhF0mzg48AFaTv+a1rXMWn7bUnb8+zS6yyQ9D1JK9I++zdJh6d5knRl+rfzUurTcT1tZ9tOIsKPAfoAngJO61b7JPDrSm2Au4C/Ss/3A8an5y1AAE2l5T4NtANHpLY3AdeneWOBV4EPA4OBK4A/lF7na2l6KsUHmb2BE4DxQFN6vTXA+aXXC2AZcABwLPAGsDK9/oHAI8DMzHY4BegoTR8FvAZ8FNgTuCCNZXBpmzwAjAb2zqwzgCO71fYEtgKT0/TPgO8D+wKHAPcA/zOzH95ZH/A48NHSvJ8Ac9Lz84G7gVHAkLT+Rd3203XpNfcG/guwqrSu9wEvdo21W/8/Avw78HXgQ8CQbvMXAJd0G2878LdpP58KvAIcXWr/CvDnqa/f7hozMBG4DxgKiOKoZUSj/88MxEfDO+BHA3d+8Wb3KrCl9HidfEjcmd4gDu62nq43n3JIrAQ+W5o+muKNvwn4atcbV5q3D/Am24bEnb30/Xzgp6XpAD5Umr4PuLA0/U/AtzLrOoVtQ+LvgSWl6T2AZ4FTStvk0730710hkerPUXziPpQiyPYuzZsO3JGef5J8SFwCzE/P96cItMPT9BpgQmm5EaXt3rWfjijNHwJsAlrT9BXA1T2MazLwr+nfyqvAN4FBad4Ctg2Jj6Tx7lGqLQK+Vmq/uDRvP+AtivA9FfgdxQeDPXL98WP7P3y6yaZGxNCuB/DZHtrOoviU/aikeyV9rIe2hwFPl6afpnijOjTNW9c1IyJep/j0WrauPCHpKEm3pFMtL1OcGz+42zLPl57/e4Xp/Xrob7bvEfF26s/IXP/6QtKeQDPFm/LhFJ+0N6RTMVsoPvUf0odV/Rj4S0lDgL8EfhMRXf09HPhpaZ1rKN54D63U94h4g+K6wick7UERVNfnXjgifh4RZwHDgSkUYfbfM80PA9al7dflaTLbMSJepdg2h0XE7cB3gO8Cz0uaJ+mAXL9s+3FIWJ9FxNqImE7xRnY5sFTSvhSfTrtbT/GG1eVPKU61PA9soDgdAoCkvYGDur9ct+lrgEcpPvEeQHEKQ9WPpkfb9F2SKD7dPttD//piCsU2uIfizfENiqOyrpA+ICKO7W0lEfEIxZvtZOC/UYRGl3UUp7OGlh57RURPfV9IcXQzAXg9Iu7qQx/ejoiVwO1A17WC7utdD4xO4dPlT9l2O47ueiJpP4rwWZ9e46qIOIHi9OFRwN/01i+rP4eE9ZmkT0hqTp8Mt6TyW0An8DbF+f8ui4AvSRqT/vP/A3BjRGwFlgJnSfpgupj8dXp/w98feBl4VdJ7KS4Cby9LgDMlTUif/r9M8Yb+/6pZmaThkj5O8an48oh4MSI2AL8E/knSAemC83tU3EHUFz8GvkBxPv8npfr3gEtLF4CbJU3paUUpFN6mOCWXPYqQNEXSNEnD0oXlE4G/oLgGAsUHgPK/gVUUp8IukLSnit+3OQtYXGpzhqQPp38HF1NcH1kn6QOSTkrb/zXg9xT/1mwHc0hYf0wCVkt6leIi47SI+H06XXQp8H/TaY7xwHyKN5w7gScp/pN/HiAiVqfniymOKl4BNlK8Eef8NcWn5leAHwA31n94hYh4DPgE8H+AFyje2M6KiDf7uarfpm3VTnFK5ksR8dXS/BkUF3QfATZThOeIPq57EcW1lNsj4oVS/dsUF/B/KekVijfwk/qwvuuA/wD8qIc2m4H/AaylCOwfAf8YETek+dcCY9O/gZ+l7XU2xRHPC8DVwIyIeLS0zh8DcylOM51AcUQDxQ0IP0iv+TTF6cgr+jAOqzNF+EuHrLHSkcYWilNJTza6PwORpBnA7Ij48A58zQUUNwz83Y56Tes/H0lYQ0g6S9I+6ZrGFcBDFHcN2Q4maR+KGxbmNbovtvNxSFijTKG4QLkeaKU4deXD2h1M0kSKa0rPs+0FcDPAp5vMzKwHPpIwM7OsXfKvdgIcfPDB0dLS0uhumJntUu67774XIqK5r+132ZBoaWmhra2t0d0wM9ulSHq691Z/5NNNZmaW5ZAwM7Msh4SZmWU5JMzMLMshYWZmWQ4JMzPLckiYmVmWQ8LMzLIcEmZmlrXL/sZ1LVrm3Fr1sk9ddmYde2JmtnPzkYSZmWU5JMzMLMshYWZmWb2GhKT5kjZKerhb/fOSHpO0WtL/LtUvktSe5k0s1SelWrukOaX6GEmrJK2VdKOkwfUanJmZ1aYvRxILgEnlgqT/RPH1k38WEcdSfEcxksYC04Bj0zJXSxokaRDwXWAyMBaYntoCXA5cGRGtwGZgVq2DMjOz+ug1JCLiTmBTt/JngMsi4o3UZmOqTwEWR8QbEfEk0A6cmB7tEfFERLwJLAamSBJwKrA0Lb8QmFrjmMzMrE6qvSZxFPCRdJro3yR9INVHAutK7TpSLVc/CNgSEVu71SuSNFtSm6S2zs7OKrtuZmZ9VW1INAHDgPHA3wBL0lGBKrSNKuoVRcS8iBgXEeOam/v87XtmZlalan+ZrgO4KSICuEfS28DBqT661G4UsD49r1R/ARgqqSkdTZTbm5lZg1V7JPEzimsJSDoKGEzxhr8MmCZpiKQxQCtwD3Av0JruZBpMcXF7WQqZO4Bz0npnAjdXOxgzM6uvXo8kJC0CTgEOltQBzAXmA/PTbbFvAjPTG/5qSUuAR4CtwHkR8VZaz+eA5cAgYH5ErE4vcSGwWNIlwP3AtXUcn5mZ1aDXkIiI6ZlZn8i0vxS4tEL9NuC2CvUnKO5+MjOznYx/49rMzLIcEmZmluWQMDOzLIeEmZllOSTMzCzLIWFmZlkOCTMzy3JImJlZlkPCzMyyHBJmZpblkDAzsyyHhJmZZTkkzMwsyyFhZmZZDgkzM8tySJiZWVavISFpvqSN6Vvous/7a0kh6eA0LUlXSWqX9KCk40ttZ0pamx4zS/UTJD2UlrlKkuo1ODMzq01fjiQWAJO6FyWNBj4KPFMqT6b4XutWYDZwTWo7nOJrT0+i+Ba6uZKGpWWuSW27lnvXa5mZWWP0GhIRcSewqcKsK4ELgCjVpgDXReFuYKikEcBEYEVEbIqIzcAKYFKad0BE3JW+I/s6YGptQzIzs3qp6pqEpLOBZyPit91mjQTWlaY7Uq2nekeFeu51Z0tqk9TW2dlZTdfNzKwf+h0SkvYBvgJ8tdLsCrWool5RRMyLiHERMa65ubkv3TUzsxpUcyTxHmAM8FtJTwGjgN9I+hOKI4HRpbajgPW91EdVqJuZ2U6g3yEREQ9FxCER0RIRLRRv9MdHxHPAMmBGustpPPBSRGwAlgOnSxqWLlifDixP816RND7d1TQDuLlOYzMzsxr15RbYRcBdwNGSOiTN6qH5bcATQDvwA+CzABGxCbgYuDc9vpFqAJ8BfpiWeRz4eXVDMTOzemvqrUFETO9lfkvpeQDnZdrNB+ZXqLcBx/XWDzMz2/H8G9dmZpblkDAzsyyHhJmZZTkkzMwsyyFhZmZZDgkzM8tySJiZWZZDwszMshwSZmaW5ZAwM7Msh4SZmWU5JMzMLMshYWZmWQ4JMzPLckiYmVmWQ8LMzLL68s108yVtlPRwqfaPkh6V9KCkn0oaWpp3kaR2SY9JmliqT0q1dklzSvUxklZJWivpRkmD6zlAMzOrXl+OJBYAk7rVVgDHRcSfAb8DLgKQNBaYBhyblrla0iBJg4DvApOBscD01BbgcuDKiGgFNgM9fT2qmZntQL2GRETcCWzqVvtlRGxNk3cDo9LzKcDiiHgjIp6k+N7qE9OjPSKeiIg3gcXAFEkCTgWWpuUXAlNrHJOZmdVJPa5JfBr4eXo+ElhXmteRarn6QcCWUuB01SuSNFtSm6S2zs7OOnTdzMx6UlNISPoKsBW4oatUoVlUUa8oIuZFxLiIGNfc3Nzf7pqZWT81VbugpJnAx4AJEdH1xt4BjC41GwWsT88r1V8AhkpqSkcT5fZmZtZgVR1JSJoEXAicHRGvl2YtA6ZJGiJpDNAK3APcC7SmO5kGU1zcXpbC5Q7gnLT8TODm6oZiZmb11pdbYBcBdwFHS+qQNAv4DrA/sELSA5K+BxARq4ElwCPAL4DzIuKtdJTwOWA5sAZYktpCETb/S1I7xTWKa+s6QjMzq1qvp5siYnqFcvaNPCIuBS6tUL8NuK1C/QmKu5/MzGwn49+4NjOzLIeEmZllOSTMzCzLIWFmZlkOCTMzy3JImJlZlkPCzMyyHBJmZpblkDAzsyyHhJmZZTkkzMwsyyFhZmZZDgkzM8tySJiZWZZDwszMshwSZmaW1ZdvppsvaaOkh0u14ZJWSFqbfg5LdUm6SlK7pAclHV9aZmZqvzZ9P3ZX/QRJD6VlrpKkeg/SzMyq05cjiQXApG61OcDKiGgFVqZpgMkU32vdCswGroEiVIC5wEkU30I3tytYUpvZpeW6v5aZmTVIryEREXcCm7qVpwAL0/OFwNRS/boo3A0MlTQCmAisiIhNEbEZWAFMSvMOiIi7IiKA60rrMjOzBqv2msShEbEBIP08JNVHAutK7TpSrad6R4V6RZJmS2qT1NbZ2Vll183MrK/qfeG60vWEqKJeUUTMi4hxETGuubm5yi6amVlfVRsSz6dTRaSfG1O9AxhdajcKWN9LfVSFupmZ7QSqDYllQNcdSjOBm0v1Gekup/HAS+l01HLgdEnD0gXr04Hlad4rksanu5pmlNZlZmYN1tRbA0mLgFOAgyV1UNyldBmwRNIs4Bng3NT8NuAMoB14HfgUQERsknQxcG9q942I6LoY/hmKO6j2Bn6eHmZmthPoNSQiYnpm1oQKbQM4L7Oe+cD8CvU24Lje+mFmZjuef+PazMyyHBJmZpblkDAzsyyHhJmZZTkkzMwsyyFhZmZZDgkzM8tySJiZWZZDwszMshwSZmaW5ZAwM7Msh4SZmWU5JMzMLMshYWZmWQ4JMzPLckiYmVlWTSEh6UuSVkt6WNIiSXtJGiNplaS1km6UNDi1HZKm29P8ltJ6Lkr1xyRNrG1IZmZWL1WHhKSRwBeAcRFxHDAImAZcDlwZEa3AZmBWWmQWsDkijgSuTO2QNDYtdywwCbha0qBq+2VmZvVT6+mmJmBvSU3APsAG4FRgaZq/EJiank9J06T5EyQp1RdHxBsR8STF92OfWGO/zMysDqoOiYh4FrgCeIYiHF4C7gO2RMTW1KwDGJmejwTWpWW3pvYHlesVltmGpNmS2iS1dXZ2Vtt1MzPro1pONw2jOAoYAxwG7AtMrtA0uhbJzMvV312MmBcR4yJiXHNzc/87bWZm/VLL6abTgCcjojMi/gDcBHwQGJpOPwGMAtan5x3AaIA0/0BgU7leYRkzM2ugWkLiGWC8pH3StYUJwCPAHcA5qc1M4Ob0fFmaJs2/PSIi1aelu5/GAK3APTX0y8zM6qSp9yaVRcQqSUuB3wBbgfuBecCtwGJJl6TatWmRa4HrJbVTHEFMS+tZLWkJRcBsBc6LiLeq7ZeZmdVP1SEBEBFzgbndyk9Q4e6kiPg9cG5mPZcCl9bSFzMzqz//xrWZmWU5JMzMLMshYWZmWTVdkxiIWubcWvWyT112Zh17Yma2/flIwszMshwSZmaW5ZAwM7Msh4SZmWU5JMzMLMshYWZmWQ4JMzPLckiYmVmWQ8LMzLIcEmZmluWQMDOzLIeEmZll1RQSkoZKWirpUUlrJJ0sabikFZLWpp/DUltJukpSu6QHJR1fWs/M1H6tpJn5VzQzsx2p1iOJbwO/iIj3Au8D1gBzgJUR0QqsTNMAkym+v7oVmA1cAyBpOMW3251E8Y12c7uCxczMGqvqkJB0APDnpO+wjog3I2ILMAVYmJotBKam51OA66JwNzBU0ghgIrAiIjZFxGZgBTCp2n6ZmVn91HIkcQTQCfyzpPsl/VDSvsChEbEBIP08JLUfCawrLd+Rarn6u0iaLalNUltnZ2cNXTczs76oJSSagOOBayLi/cBr/PHUUiWqUIse6u8uRsyLiHERMa65ubm//TUzs36qJSQ6gI6IWJWml1KExvPpNBLp58ZS+9Gl5UcB63uom5lZg1UdEhHxHLBO0tGpNAF4BFgGdN2hNBO4OT1fBsxIdzmNB15Kp6OWA6dLGpYuWJ+eamZm1mC1fsf154EbJA0GngA+RRE8SyTNAp4Bzk1tbwPOANqB11NbImKTpIuBe1O7b0TEphr7ZWZmdVBTSETEA8C4CrMmVGgbwHmZ9cwH5tfSFzMzqz//xrWZmWU5JMzMLMshYWZmWQ4JMzPLckiYmVmWQ8LMzLIcEmZmluWQMDOzLIeEmZllOSTMzCzLIWFmZlkOCTMzy3JImJlZlkPCzMyyHBJmZpblkDAzs6yaQ0LSIEn3S7olTY+RtErSWkk3pm+tQ9KQNN2e5reU1nFRqj8maWKtfTIzs/qox5HEF4E1penLgSsjohXYDMxK9VnA5og4ErgytUPSWGAacCwwCbha0qA69MvMzGpUU0hIGgWcCfwwTQs4FViamiwEpqbnU9I0af6E1H4KsDgi3oiIJym+A/vEWvplZmb1UeuRxLeAC4C30/RBwJaI2JqmO4CR6flIYB1Amv9Sav9OvcIy25A0W1KbpLbOzs4au25mZr2pOiQkfQzYGBH3lcsVmkYv83paZttixLyIGBcR45qbm/vVXzMz67+mGpb9EHC2pDOAvYADKI4shkpqSkcLo4D1qX0HMBrokNQEHAhsKtW7lJcxM7MGqvpIIiIuiohREdFCceH59oj4OHAHcE5qNhO4OT1flqZJ82+PiEj1aenupzFAK3BPtf0yM7P6qeVIIudCYLGkS4D7gWtT/VrgekntFEcQ0wAiYrWkJcAjwFbgvIh4azv0y8zM+qkuIRERvwJ+lZ4/QYW7kyLi98C5meUvBS6tR1/MzKx+/BvXZmaW5ZAwM7Msh4SZmWU5JMzMLMshYWZmWQ4JMzPLckiYmVmWQ8LMzLIcEmZmluWQMDOzLIeEmZllOSTMzCzLIWFmZlkOCTMzy3JImJlZlkPCzMyyqg4JSaMl3SFpjaTVkr6Y6sMlrZC0Nv0cluqSdJWkdkkPSjq+tK6Zqf1aSTNzr2lmZjtWLUcSW4EvR8QxwHjgPEljgTnAyohoBVamaYDJFN9f3QrMBq6BIlSAucBJFN9oN7crWMzMrLGqDomI2BARv0nPXwHWACOBKcDC1GwhMDU9nwJcF4W7gaGSRgATgRURsSkiNgMrgEnV9svMzOqnLtckJLUA7wdWAYdGxAYoggQ4JDUbCawrLdaRarl6pdeZLalNUltnZ2c9um5mZj2oOSQk7Qf8C3B+RLzcU9MKteih/u5ixLyIGBcR45qbm/vfWTMz65eaQkLSnhQBcUNE3JTKz6fTSKSfG1O9AxhdWnwUsL6HupmZNVgtdzcJuBZYExHfLM1aBnTdoTQTuLlUn5HuchoPvJRORy0HTpc0LF2wPj3VzMyswZpqWPZDwF8BD0l6INX+FrgMWCJpFvAMcG6adxtwBtAOvA58CiAiNkm6GLg3tftGRGyqoV9mZlYnVYdERPyaytcTACZUaB/AeZl1zQfmV9sXMzPbPvwb12ZmluWQMDOzLIeEmZllOSTMzCzLIWFmZlkOCTMzy3JImJlZlkPCzMyyHBJmZpblkDAzsyyHhJmZZTkkzMwsyyFhZmZZDgkzM8tySJiZWZZDwszMsnaakJA0SdJjktolzWl0f8zMrLavL60bSYOA7wIfBTqAeyUti4hHGtuz+mqZc2tNyz912Zl16omZWd/sLEcSJwLtEfFERLwJLAamNLhPZmYD3k5xJAGMBNaVpjuAk7o3kjQbmJ0mX5X0WJWvdzDwQpXLNowur3kVu+S462Sgjn2gjhs89tzYD+/PinaWkFCFWryrEDEPmFfzi0ltETGu1vXsagbquGHgjn2gjhs89nqNfWc53dQBjC5NjwLWN6gvZmaW7CwhcS/QKmmMpMHANGBZg/tkZjbg7RSnmyJiq6TPAcuBQcD8iFi9HV+y5lNWu6iBOm4YuGMfqOMGj70uFPGuU/9mZmbAznO6yczMdkIOCTMzyxpQIbG7/+kPSaMl3SFpjaTVkr6Y6sMlrZC0Nv0cluqSdFXaHg9KOr6xI6iNpEGS7pd0S5oeI2lVGveN6aYIJA1J0+1pfksj+10rSUMlLZX0aNr3Jw+EfS7pS+nf+cOSFknaa3fd55LmS9oo6eFSrd/7WNLM1H6tpJl9ee0BExKlP/0xGRgLTJc0trG9qrutwJcj4hhgPHBeGuMcYGVEtAIr0zQU26I1PWYD1+z4LtfVF4E1penLgSvTuDcDs1J9FrA5Io4ErkztdmXfBn4REe8F3kexDXbrfS5pJPAFYFxEHEdxw8s0dt99vgCY1K3Wr30saTgwl+IXlU8E5nYFS48iYkA8gJOB5aXpi4CLGt2v7Tzmmyn+HtZjwIhUGwE8lp5/H5heav9Ou13tQfG7NSuBU4FbKH5B8wWgqfv+p7iL7uT0vCm1U6PHUOW4DwCe7N7/3X2f88e/0jA87cNbgIm78z4HWoCHq93HwHTg+6X6Nu1yjwFzJEHlP/0xskF92e7S4fT7gVXAoRGxASD9PCQ12522ybeAC4C30/RBwJaI2Jqmy2N7Z9xp/kup/a7oCKAT+Od0qu2HkvZlN9/nEfEscAXwDLCBYh/ex8DY5136u4+r2vcDKST69Kc/dgeS9gP+BTg/Il7uqWmF2i63TSR9DNgYEfeVyxWaRh/m7WqagOOBayLi/cBr/PG0QyW7xdjTaZIpwBjgMGBfitMs3e2O+7w3ubFWtQ0GUkgMiD/9IWlPioC4ISJuSuXnJY1I80cAG1N9d9kmHwLOlvQUxV8QPpXiyGKopK5fGC2P7Z1xp/kHApt2ZIfrqAPoiIhVaXopRWjs7vv8NODJiOiMiD8ANwEfZGDs8y793cdV7fuBFBK7/Z/+kCTgWmBNRHyzNGsZ0HUnw0yKaxVd9RnpbojxwEtdh6+7koi4KCJGRUQLxX69PSI+DtwBnJOadR931/Y4J7XfJT9VRsRzwDpJR6fSBOARdvN9TnGaabykfdK/+65x7/b7vKS/+3g5cLqkYelI7PRU61mjL8bs4As/ZwC/Ax4HvtLo/myH8X2Y4vDxQeCB9DiD4tzrSmBt+jk8tRfFHV+PAw9R3CnS8HHUuA1OAW5Jz48A7gHagZ8AQ1J9rzTdnuYf0eh+1zjm/wi0pf3+M2DYQNjnwNeBR4GHgeuBIbvrPgcWUVx7+QPFEcGsavYx8Om0DdqBT/Xltf1nOczMLGsgnW4yM7N+ckiYmVmWQ8LMzLIcEmZmluWQMDOzLIeEmZllOSTMzCzr/wOAlz+o0rKsK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011055" y="3112655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: Mean + 6 * Standard Deviation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5575" y="4054092"/>
            <a:ext cx="5863937" cy="2545333"/>
            <a:chOff x="155575" y="4220343"/>
            <a:chExt cx="5863937" cy="2545333"/>
          </a:xfrm>
        </p:grpSpPr>
        <p:grpSp>
          <p:nvGrpSpPr>
            <p:cNvPr id="13" name="Group 12"/>
            <p:cNvGrpSpPr/>
            <p:nvPr/>
          </p:nvGrpSpPr>
          <p:grpSpPr>
            <a:xfrm>
              <a:off x="155575" y="4220343"/>
              <a:ext cx="5863937" cy="2166215"/>
              <a:chOff x="184726" y="2982670"/>
              <a:chExt cx="5863937" cy="21662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726" y="2982670"/>
                <a:ext cx="3032270" cy="216621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042" y="2982670"/>
                <a:ext cx="2756621" cy="2166215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899372" y="6396344"/>
              <a:ext cx="2576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 Outlier Handling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69181" y="4054092"/>
            <a:ext cx="5596366" cy="2545333"/>
            <a:chOff x="6269181" y="4220343"/>
            <a:chExt cx="5596366" cy="254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6269181" y="4220343"/>
              <a:ext cx="5596366" cy="2166215"/>
              <a:chOff x="6269181" y="4220343"/>
              <a:chExt cx="5596366" cy="216621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9181" y="4220343"/>
                <a:ext cx="2756621" cy="216621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8926" y="4220343"/>
                <a:ext cx="2756621" cy="2166215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8138535" y="6396344"/>
              <a:ext cx="2576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Outlier Handling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20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26" y="277091"/>
            <a:ext cx="1064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pperplate Gothic Bold" panose="020E0705020206020404" pitchFamily="34" charset="0"/>
              </a:rPr>
              <a:t>3. Feature Engineering</a:t>
            </a:r>
            <a:endParaRPr lang="en-IN" sz="2800" b="1" dirty="0"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26" y="951345"/>
            <a:ext cx="11877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for the based upon the addition of important predictors such as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the out for delivery for each shipment type over the total out for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 of shipments out for delivery for the first time i.e., First OFD / Total OFD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Features and the Target variables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listed out by dropping features of less importance with replacement of NaN values with zero,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snippet for the same is as shown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9" y="2890337"/>
            <a:ext cx="11414991" cy="38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3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4" y="480290"/>
            <a:ext cx="1187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Pearson’s Correlation Heat Map was also included to shoe the amount of correlation between the new set of selected features in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for the same is shown as follows,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86" y="1495953"/>
            <a:ext cx="6210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26" y="277091"/>
            <a:ext cx="1064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pperplate Gothic Bold" panose="020E0705020206020404" pitchFamily="34" charset="0"/>
              </a:rPr>
              <a:t>4. Modelling</a:t>
            </a:r>
            <a:endParaRPr lang="en-IN" sz="2800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26" y="951345"/>
            <a:ext cx="118779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for the cleaned data set was done by using three different regression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Quantile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- test split of 95% – 5%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done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values of predictors were calculated which are listed below (only for decision tree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andom forest):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RMSE, test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R-squared, test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R-value, test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MAE, test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RMSE, train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R-squared, train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R-value, train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MAE, train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Quantile Regression values for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 targets was predicted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quartile ranges of 10%, 30%, 50%, 70%, 90%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26" y="277091"/>
            <a:ext cx="1064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pperplate Gothic Bold" panose="020E0705020206020404" pitchFamily="34" charset="0"/>
              </a:rPr>
              <a:t>5. Results Analysis</a:t>
            </a:r>
            <a:endParaRPr lang="en-IN" sz="2800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26" y="951345"/>
            <a:ext cx="1187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all the regression classifiers is as shown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" y="1802534"/>
            <a:ext cx="246697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01" y="1351455"/>
            <a:ext cx="9339407" cy="3905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91" y="3916218"/>
            <a:ext cx="1708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Values for Decision Trees and Random Forest Regressor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1476" y="5256705"/>
            <a:ext cx="737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of Fair Targets for a Courier in different Quartile Ranges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7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547812"/>
            <a:ext cx="7219950" cy="3762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26" y="951345"/>
            <a:ext cx="1187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for the Quartile Prediction for the Residuals is shown as below</a:t>
            </a:r>
          </a:p>
        </p:txBody>
      </p:sp>
    </p:spTree>
    <p:extLst>
      <p:ext uri="{BB962C8B-B14F-4D97-AF65-F5344CB8AC3E}">
        <p14:creationId xmlns:p14="http://schemas.microsoft.com/office/powerpoint/2010/main" val="171247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Copperplate Gothic Bold</vt:lpstr>
      <vt:lpstr>Lucida Calligraphy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MAHAWAR</dc:creator>
  <cp:lastModifiedBy>ANKIT MAHAWAR</cp:lastModifiedBy>
  <cp:revision>8</cp:revision>
  <dcterms:created xsi:type="dcterms:W3CDTF">2021-04-03T19:18:22Z</dcterms:created>
  <dcterms:modified xsi:type="dcterms:W3CDTF">2021-04-03T20:27:55Z</dcterms:modified>
</cp:coreProperties>
</file>