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223A-D992-4C29-92B5-F44D44C4079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4DF2-E817-4517-B8DB-FC2A1BDB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9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4513-F077-5BAB-EDD8-58C4F65D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4BAE0-7C21-C27F-E294-A1F63A896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6D8D-E1A3-A17D-15EE-DD8EFD20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1EBE-D92A-CD42-8FC5-C41A739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948F-73F6-2E0F-F8CF-F01713AC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E05-9404-2911-8E98-DF835DA8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8758-518B-A702-C6BE-383D8346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94B4-A92F-DFB1-34D1-E254CDE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A74A-586F-B2FD-EAF5-1B35E43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1FE9-9A1F-8AFB-2B13-728847C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D1FD4-9D03-5A3B-337C-C5D96889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6E7FF-7A3C-D56F-9E4A-DF6A0E50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6760-56B7-3932-8DEA-4B028767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9AC1-71B3-D5CF-E022-EF6DD8C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F7-5289-18D4-2675-F26DC83E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329C-8F87-ECE2-02DA-2894D45E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8126-A83E-D7E3-215E-B545B0B3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5B37-B54E-4717-AC04-32113D33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E68E-BE90-B172-BBEC-CA79640F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FF19-B8F7-5CFB-45AA-55FE8064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C50-D55C-44DB-88D6-5CA211AA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B4A2-F523-CE94-DA33-5A6DC8CE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4713-BE21-C8C4-FF80-E450E9EE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FF8-0A22-D215-09D5-4B047902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1C08-F59E-5123-FC04-68A759BC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199E-0913-D38E-B7CD-8ADAE4C6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C8DF-E19E-21FA-6C81-074940AF0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00BF-B9DC-A438-F17F-0C39D5D1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4BA5-79C3-B8F1-9872-C763ECC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70BE-5D7D-1AD4-8E75-F1739C9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CE43-A773-CE86-F23D-6E56798E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F24A-60B1-0AEE-8BFE-C51EDBCD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F4C0F-F4A3-F8A4-E6AC-C9FCC688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069DB-48AC-257F-C3F4-C72596BBA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D2E00-5B4B-113A-4A5F-4F8B0C99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7A62D-F61B-1124-8291-E46B92004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77F3D-2207-6975-CA3F-3FD627E5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7995B-7445-F405-6094-DD1AA35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DF32F-59AD-8EA7-C497-C1B7662A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090E-D2F3-4204-68F3-8815AD59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366CD-E416-2E63-5BBB-2392E868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CB547-FA75-7077-3D3C-952DF66D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3D5A3-82AE-AC68-4D22-189CBC49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5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85757-20F6-7280-F646-0DE13E46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779FF-8A96-E631-ADA4-317F7223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A2EF-C4DD-59EB-F7BC-483BC8BE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70CA-7330-8228-9C9A-AA069617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465B-CF1B-37CA-B735-6473835F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94090-6C0D-2D5E-5693-A7261C79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7EB-2710-F9E3-56DE-B24D22A0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6926-7E67-0BEF-0247-8F42D7BF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3D395-396C-0545-061A-F7CA412C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6A54-7BD0-51CB-DA10-9084DC2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C8828-DB12-4883-87D0-F5FEF0EF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557C1-B2A7-0E0E-A0D2-12B54438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302A-56C9-0EE9-A96A-E3468C5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8826-B373-335E-99E0-F6065B89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504A9-C2F7-15B1-A740-A8F2151D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85826-4226-84B6-CE86-13D68C5B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C4CD-75B5-271F-C4B4-93543EF0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2C22-BE4D-335B-4008-A40A3BDF9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E6A9-E109-4EA2-8229-4C0E74D6773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3BF5-68F1-A3CB-6C70-483744C33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22E4-E4A4-390C-7150-3AA386F8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CC69-2123-40F8-955F-32F528DF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al:BookSources/978-0-912466-07-1" TargetMode="External"/><Relationship Id="rId2" Type="http://schemas.openxmlformats.org/officeDocument/2006/relationships/hyperlink" Target="https://en.wikipedia.org/wiki/ISBN_(identifier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1598-017-02012-8" TargetMode="External"/><Relationship Id="rId4" Type="http://schemas.openxmlformats.org/officeDocument/2006/relationships/hyperlink" Target="https://doi.org/10.3390/computation1111021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C36-274E-EC84-4662-F563AC1C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137" y="505327"/>
            <a:ext cx="9801726" cy="2542673"/>
          </a:xfrm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>
                <a:latin typeface="3ds Light" panose="02000503020000020004" pitchFamily="2" charset="0"/>
              </a:rPr>
              <a:t>Identifying amino acid predominant mutations in viruses by comparing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86E1-7F0F-ACE0-36A4-64D7C6F9A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28"/>
            <a:ext cx="9144000" cy="1655762"/>
          </a:xfrm>
        </p:spPr>
        <p:txBody>
          <a:bodyPr/>
          <a:lstStyle/>
          <a:p>
            <a:endParaRPr lang="en-IN" dirty="0"/>
          </a:p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Ankit Mukherjee</a:t>
            </a:r>
          </a:p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Guide: Dr. Shekhar C. Mande</a:t>
            </a:r>
          </a:p>
        </p:txBody>
      </p:sp>
    </p:spTree>
    <p:extLst>
      <p:ext uri="{BB962C8B-B14F-4D97-AF65-F5344CB8AC3E}">
        <p14:creationId xmlns:p14="http://schemas.microsoft.com/office/powerpoint/2010/main" val="377133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C35B-B13E-F293-1A4F-BECC2AA3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874"/>
            <a:ext cx="10515600" cy="5463089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Log Odds Matrix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30D27-2CFB-2437-4A21-EE37674D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1312797"/>
            <a:ext cx="8939035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6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EE82-B901-B8AB-0AF3-188D57DF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RESULTS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5A0170-89A0-C97B-9102-B19E34BA3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399086"/>
              </p:ext>
            </p:extLst>
          </p:nvPr>
        </p:nvGraphicFramePr>
        <p:xfrm>
          <a:off x="838200" y="1825625"/>
          <a:ext cx="10515597" cy="2677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711382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582146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7497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3ds Condensed" panose="02000503020000020004" pitchFamily="2" charset="0"/>
                        </a:rPr>
                        <a:t>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3ds Condensed" panose="02000503020000020004" pitchFamily="2" charset="0"/>
                        </a:rPr>
                        <a:t>Protein Under Selection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3ds Condensed" panose="02000503020000020004" pitchFamily="2" charset="0"/>
                        </a:rPr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ptos Display" panose="020B0004020202020204" pitchFamily="34" charset="0"/>
                        </a:rPr>
                        <a:t>SARS – CoV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Spike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1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Influenza A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 and NA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M1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 Immunodeficiency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Gag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Hepatitis C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E2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Core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Hepatitis B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Core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1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5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29AEDA-CD48-E2CC-53E4-B36CD9541D7C}"/>
              </a:ext>
            </a:extLst>
          </p:cNvPr>
          <p:cNvSpPr txBox="1"/>
          <p:nvPr/>
        </p:nvSpPr>
        <p:spPr>
          <a:xfrm>
            <a:off x="838200" y="34415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PAM250 Matrix Derived from Spike Protein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36E22-4099-7230-F8F8-54892D6C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85" y="939562"/>
            <a:ext cx="8641829" cy="570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93B9E-3692-44E0-C098-9A487DF6A640}"/>
              </a:ext>
            </a:extLst>
          </p:cNvPr>
          <p:cNvSpPr/>
          <p:nvPr/>
        </p:nvSpPr>
        <p:spPr>
          <a:xfrm>
            <a:off x="2566736" y="4499809"/>
            <a:ext cx="360947" cy="745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6A058-0A47-70E2-0E05-91089F58CBAD}"/>
              </a:ext>
            </a:extLst>
          </p:cNvPr>
          <p:cNvSpPr/>
          <p:nvPr/>
        </p:nvSpPr>
        <p:spPr>
          <a:xfrm>
            <a:off x="2927683" y="2831432"/>
            <a:ext cx="850233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03D6-FE44-4215-2EF9-694DD8B43B28}"/>
              </a:ext>
            </a:extLst>
          </p:cNvPr>
          <p:cNvSpPr/>
          <p:nvPr/>
        </p:nvSpPr>
        <p:spPr>
          <a:xfrm>
            <a:off x="2927683" y="3398912"/>
            <a:ext cx="45720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4F2DA-02C4-FF3E-9070-6D60E3F78DAA}"/>
              </a:ext>
            </a:extLst>
          </p:cNvPr>
          <p:cNvSpPr/>
          <p:nvPr/>
        </p:nvSpPr>
        <p:spPr>
          <a:xfrm>
            <a:off x="2927683" y="4197007"/>
            <a:ext cx="850233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D17A8-1595-7763-C1B5-395B2FD7F4CF}"/>
              </a:ext>
            </a:extLst>
          </p:cNvPr>
          <p:cNvSpPr/>
          <p:nvPr/>
        </p:nvSpPr>
        <p:spPr>
          <a:xfrm>
            <a:off x="3777916" y="2564724"/>
            <a:ext cx="45720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75225-1DA8-69A6-DE64-C993689B34F5}"/>
              </a:ext>
            </a:extLst>
          </p:cNvPr>
          <p:cNvSpPr/>
          <p:nvPr/>
        </p:nvSpPr>
        <p:spPr>
          <a:xfrm>
            <a:off x="3777916" y="4463715"/>
            <a:ext cx="457201" cy="78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94B0E-0538-72B2-3ED3-2506B4CB6437}"/>
              </a:ext>
            </a:extLst>
          </p:cNvPr>
          <p:cNvSpPr/>
          <p:nvPr/>
        </p:nvSpPr>
        <p:spPr>
          <a:xfrm>
            <a:off x="4146883" y="3114157"/>
            <a:ext cx="45720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01B1D-D34F-42FC-5DEE-6CA73A9B137F}"/>
              </a:ext>
            </a:extLst>
          </p:cNvPr>
          <p:cNvSpPr/>
          <p:nvPr/>
        </p:nvSpPr>
        <p:spPr>
          <a:xfrm>
            <a:off x="4176533" y="3647573"/>
            <a:ext cx="42755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EFDB5-6CB3-D24B-F18C-92687C59A511}"/>
              </a:ext>
            </a:extLst>
          </p:cNvPr>
          <p:cNvSpPr/>
          <p:nvPr/>
        </p:nvSpPr>
        <p:spPr>
          <a:xfrm>
            <a:off x="4235117" y="4739319"/>
            <a:ext cx="36896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2CA8D-49FF-DEB2-24CB-34C30BE5075A}"/>
              </a:ext>
            </a:extLst>
          </p:cNvPr>
          <p:cNvSpPr/>
          <p:nvPr/>
        </p:nvSpPr>
        <p:spPr>
          <a:xfrm>
            <a:off x="4604084" y="3380865"/>
            <a:ext cx="42755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F85EFC-D40C-7EEA-B88E-EC5D09202378}"/>
              </a:ext>
            </a:extLst>
          </p:cNvPr>
          <p:cNvSpPr/>
          <p:nvPr/>
        </p:nvSpPr>
        <p:spPr>
          <a:xfrm>
            <a:off x="5034786" y="3647574"/>
            <a:ext cx="360947" cy="5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C3E75-A1DF-7C39-4BB2-BDD6E9483D84}"/>
              </a:ext>
            </a:extLst>
          </p:cNvPr>
          <p:cNvSpPr/>
          <p:nvPr/>
        </p:nvSpPr>
        <p:spPr>
          <a:xfrm>
            <a:off x="5001483" y="4747443"/>
            <a:ext cx="427552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24127-2A8B-48A4-36D9-0F19FB93691D}"/>
              </a:ext>
            </a:extLst>
          </p:cNvPr>
          <p:cNvSpPr/>
          <p:nvPr/>
        </p:nvSpPr>
        <p:spPr>
          <a:xfrm>
            <a:off x="5429035" y="4205518"/>
            <a:ext cx="427552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E41EEC-9161-EC45-1AAE-9EEF4D6D8E49}"/>
              </a:ext>
            </a:extLst>
          </p:cNvPr>
          <p:cNvSpPr/>
          <p:nvPr/>
        </p:nvSpPr>
        <p:spPr>
          <a:xfrm>
            <a:off x="5856587" y="3930299"/>
            <a:ext cx="427552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FAE11-5C36-B046-5FEC-A5F44CCB4B58}"/>
              </a:ext>
            </a:extLst>
          </p:cNvPr>
          <p:cNvSpPr/>
          <p:nvPr/>
        </p:nvSpPr>
        <p:spPr>
          <a:xfrm>
            <a:off x="7078937" y="5014151"/>
            <a:ext cx="427552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36677-5D85-87C5-672B-B9BCFE865126}"/>
              </a:ext>
            </a:extLst>
          </p:cNvPr>
          <p:cNvSpPr/>
          <p:nvPr/>
        </p:nvSpPr>
        <p:spPr>
          <a:xfrm>
            <a:off x="9181670" y="6098003"/>
            <a:ext cx="360947" cy="5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21CACC-35D2-159E-EDD6-2A57BB49414E}"/>
              </a:ext>
            </a:extLst>
          </p:cNvPr>
          <p:cNvSpPr/>
          <p:nvPr/>
        </p:nvSpPr>
        <p:spPr>
          <a:xfrm>
            <a:off x="9533380" y="6372720"/>
            <a:ext cx="427552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948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8F7F1B-E2F4-139A-D3E6-17C0404EE674}"/>
              </a:ext>
            </a:extLst>
          </p:cNvPr>
          <p:cNvSpPr txBox="1"/>
          <p:nvPr/>
        </p:nvSpPr>
        <p:spPr>
          <a:xfrm>
            <a:off x="838200" y="34415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PAM250 Matrix Derived from M (Matrix) Protein (Control)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36BB-2B77-B092-BB30-5FE3611A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867373"/>
            <a:ext cx="7773074" cy="5700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896FC-508B-CD32-E5B8-F62DFAB91B87}"/>
              </a:ext>
            </a:extLst>
          </p:cNvPr>
          <p:cNvSpPr/>
          <p:nvPr/>
        </p:nvSpPr>
        <p:spPr>
          <a:xfrm>
            <a:off x="2935705" y="4451683"/>
            <a:ext cx="360947" cy="745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1C29F-8FF0-A94E-B74E-CB89C0BD9E74}"/>
              </a:ext>
            </a:extLst>
          </p:cNvPr>
          <p:cNvSpPr/>
          <p:nvPr/>
        </p:nvSpPr>
        <p:spPr>
          <a:xfrm>
            <a:off x="3296652" y="2814990"/>
            <a:ext cx="68981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D1C55-5A54-D045-77BC-17547432D941}"/>
              </a:ext>
            </a:extLst>
          </p:cNvPr>
          <p:cNvSpPr/>
          <p:nvPr/>
        </p:nvSpPr>
        <p:spPr>
          <a:xfrm>
            <a:off x="3296652" y="3317438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B1532-2069-1733-0A7C-7200933A2D06}"/>
              </a:ext>
            </a:extLst>
          </p:cNvPr>
          <p:cNvSpPr/>
          <p:nvPr/>
        </p:nvSpPr>
        <p:spPr>
          <a:xfrm>
            <a:off x="3296652" y="4135784"/>
            <a:ext cx="689811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2EE2A-EEB0-A854-B427-F27DC66986E5}"/>
              </a:ext>
            </a:extLst>
          </p:cNvPr>
          <p:cNvSpPr/>
          <p:nvPr/>
        </p:nvSpPr>
        <p:spPr>
          <a:xfrm>
            <a:off x="3986463" y="2526174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6258B-66D0-EFA6-6C38-120F605FAB30}"/>
              </a:ext>
            </a:extLst>
          </p:cNvPr>
          <p:cNvSpPr/>
          <p:nvPr/>
        </p:nvSpPr>
        <p:spPr>
          <a:xfrm>
            <a:off x="3986462" y="4451682"/>
            <a:ext cx="360947" cy="745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7C5EF-68A1-8FA9-C5C4-115A4F88AA46}"/>
              </a:ext>
            </a:extLst>
          </p:cNvPr>
          <p:cNvSpPr/>
          <p:nvPr/>
        </p:nvSpPr>
        <p:spPr>
          <a:xfrm>
            <a:off x="4383841" y="3050730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61A6C-E194-B589-1EDF-010C7A7D0AF4}"/>
              </a:ext>
            </a:extLst>
          </p:cNvPr>
          <p:cNvSpPr/>
          <p:nvPr/>
        </p:nvSpPr>
        <p:spPr>
          <a:xfrm>
            <a:off x="4383840" y="3591968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A4FE2-5802-5F20-179D-0C98A3E7D7F4}"/>
              </a:ext>
            </a:extLst>
          </p:cNvPr>
          <p:cNvSpPr/>
          <p:nvPr/>
        </p:nvSpPr>
        <p:spPr>
          <a:xfrm>
            <a:off x="4383840" y="4691307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6601EE-01FE-04D5-F72B-D32A90C7CA00}"/>
              </a:ext>
            </a:extLst>
          </p:cNvPr>
          <p:cNvSpPr/>
          <p:nvPr/>
        </p:nvSpPr>
        <p:spPr>
          <a:xfrm>
            <a:off x="4744787" y="3333691"/>
            <a:ext cx="436813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854F2-6EFD-E5CF-EF26-01C8D3CFE105}"/>
              </a:ext>
            </a:extLst>
          </p:cNvPr>
          <p:cNvSpPr/>
          <p:nvPr/>
        </p:nvSpPr>
        <p:spPr>
          <a:xfrm>
            <a:off x="5105734" y="3600399"/>
            <a:ext cx="360947" cy="535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241B5A-8106-C1D4-2F62-8BB5160E2AAD}"/>
              </a:ext>
            </a:extLst>
          </p:cNvPr>
          <p:cNvSpPr/>
          <p:nvPr/>
        </p:nvSpPr>
        <p:spPr>
          <a:xfrm>
            <a:off x="5105734" y="4682966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1608DB-8E78-BD5C-0B2D-C7E78F14F836}"/>
              </a:ext>
            </a:extLst>
          </p:cNvPr>
          <p:cNvSpPr/>
          <p:nvPr/>
        </p:nvSpPr>
        <p:spPr>
          <a:xfrm>
            <a:off x="5466681" y="4135784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E99EE-E46D-C335-E0EB-87365AC9527E}"/>
              </a:ext>
            </a:extLst>
          </p:cNvPr>
          <p:cNvSpPr/>
          <p:nvPr/>
        </p:nvSpPr>
        <p:spPr>
          <a:xfrm>
            <a:off x="5827628" y="3869076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EB0196-3DB8-665C-264E-E6C2466F4178}"/>
              </a:ext>
            </a:extLst>
          </p:cNvPr>
          <p:cNvSpPr/>
          <p:nvPr/>
        </p:nvSpPr>
        <p:spPr>
          <a:xfrm>
            <a:off x="6984499" y="4958015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45690-43E9-4A2D-51ED-5D03F1069EA4}"/>
              </a:ext>
            </a:extLst>
          </p:cNvPr>
          <p:cNvSpPr/>
          <p:nvPr/>
        </p:nvSpPr>
        <p:spPr>
          <a:xfrm>
            <a:off x="8867608" y="6032242"/>
            <a:ext cx="360947" cy="535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2777-DD30-833A-63F9-6D88849ECB60}"/>
              </a:ext>
            </a:extLst>
          </p:cNvPr>
          <p:cNvSpPr/>
          <p:nvPr/>
        </p:nvSpPr>
        <p:spPr>
          <a:xfrm>
            <a:off x="9244598" y="6300919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201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8C0B85-CEBA-A2E9-7D97-2DDDF89E8DA5}"/>
              </a:ext>
            </a:extLst>
          </p:cNvPr>
          <p:cNvSpPr txBox="1"/>
          <p:nvPr/>
        </p:nvSpPr>
        <p:spPr>
          <a:xfrm>
            <a:off x="838200" y="34415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Dayhoff PAM250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98719-8B32-19BA-132F-982A44BF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52" y="867373"/>
            <a:ext cx="7338696" cy="5715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B4B887-B84A-B560-5098-FFDE67585141}"/>
              </a:ext>
            </a:extLst>
          </p:cNvPr>
          <p:cNvSpPr/>
          <p:nvPr/>
        </p:nvSpPr>
        <p:spPr>
          <a:xfrm>
            <a:off x="3064041" y="4419598"/>
            <a:ext cx="360947" cy="745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CAB8A9-851B-E614-57E9-58B86D07207E}"/>
              </a:ext>
            </a:extLst>
          </p:cNvPr>
          <p:cNvSpPr/>
          <p:nvPr/>
        </p:nvSpPr>
        <p:spPr>
          <a:xfrm>
            <a:off x="3424988" y="2799348"/>
            <a:ext cx="697833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CB00C-5137-D0C5-9E43-66C10C27CA8A}"/>
              </a:ext>
            </a:extLst>
          </p:cNvPr>
          <p:cNvSpPr/>
          <p:nvPr/>
        </p:nvSpPr>
        <p:spPr>
          <a:xfrm>
            <a:off x="3424988" y="3295646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5BF9F-6486-5835-3411-98F714D3BBD9}"/>
              </a:ext>
            </a:extLst>
          </p:cNvPr>
          <p:cNvSpPr/>
          <p:nvPr/>
        </p:nvSpPr>
        <p:spPr>
          <a:xfrm>
            <a:off x="3424987" y="4137655"/>
            <a:ext cx="697833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0562D-E39F-AA9C-108E-03A5D92B92D5}"/>
              </a:ext>
            </a:extLst>
          </p:cNvPr>
          <p:cNvSpPr/>
          <p:nvPr/>
        </p:nvSpPr>
        <p:spPr>
          <a:xfrm>
            <a:off x="4122820" y="2510131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19C52E-C939-621A-0FC6-9C62A5593903}"/>
              </a:ext>
            </a:extLst>
          </p:cNvPr>
          <p:cNvSpPr/>
          <p:nvPr/>
        </p:nvSpPr>
        <p:spPr>
          <a:xfrm>
            <a:off x="4122819" y="4419598"/>
            <a:ext cx="360947" cy="745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6D51E-64D1-FEAA-55A3-3C5C717A360E}"/>
              </a:ext>
            </a:extLst>
          </p:cNvPr>
          <p:cNvSpPr/>
          <p:nvPr/>
        </p:nvSpPr>
        <p:spPr>
          <a:xfrm>
            <a:off x="4483766" y="3057185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B386A-CF1F-C52E-6196-1D687065EAC8}"/>
              </a:ext>
            </a:extLst>
          </p:cNvPr>
          <p:cNvSpPr/>
          <p:nvPr/>
        </p:nvSpPr>
        <p:spPr>
          <a:xfrm>
            <a:off x="4483765" y="3580405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89A0CA-2392-E73F-152F-DA2E764C47C5}"/>
              </a:ext>
            </a:extLst>
          </p:cNvPr>
          <p:cNvSpPr/>
          <p:nvPr/>
        </p:nvSpPr>
        <p:spPr>
          <a:xfrm>
            <a:off x="4483764" y="4676110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FFF95-39DF-1865-91A4-43A8BE5F4832}"/>
              </a:ext>
            </a:extLst>
          </p:cNvPr>
          <p:cNvSpPr/>
          <p:nvPr/>
        </p:nvSpPr>
        <p:spPr>
          <a:xfrm>
            <a:off x="4844711" y="3325058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D082E-2DAA-CE79-104F-8F950213CCBC}"/>
              </a:ext>
            </a:extLst>
          </p:cNvPr>
          <p:cNvSpPr/>
          <p:nvPr/>
        </p:nvSpPr>
        <p:spPr>
          <a:xfrm>
            <a:off x="5165548" y="3591766"/>
            <a:ext cx="360947" cy="545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12A1C-D21A-1C7A-7A53-08B7F7F4BFBF}"/>
              </a:ext>
            </a:extLst>
          </p:cNvPr>
          <p:cNvSpPr/>
          <p:nvPr/>
        </p:nvSpPr>
        <p:spPr>
          <a:xfrm>
            <a:off x="5165547" y="4659223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D4CC-27C5-F2DF-AD6F-59A9757906F3}"/>
              </a:ext>
            </a:extLst>
          </p:cNvPr>
          <p:cNvSpPr/>
          <p:nvPr/>
        </p:nvSpPr>
        <p:spPr>
          <a:xfrm>
            <a:off x="5524359" y="4152890"/>
            <a:ext cx="298926" cy="25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27E66B-9781-FC0E-ECB3-520B26398695}"/>
              </a:ext>
            </a:extLst>
          </p:cNvPr>
          <p:cNvSpPr/>
          <p:nvPr/>
        </p:nvSpPr>
        <p:spPr>
          <a:xfrm>
            <a:off x="5847331" y="3864710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87CE0-0FFF-0965-136C-8C8F3423C901}"/>
              </a:ext>
            </a:extLst>
          </p:cNvPr>
          <p:cNvSpPr/>
          <p:nvPr/>
        </p:nvSpPr>
        <p:spPr>
          <a:xfrm>
            <a:off x="6857989" y="4942818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C0B97C-2E8E-7DE1-EC65-96198F63D28B}"/>
              </a:ext>
            </a:extLst>
          </p:cNvPr>
          <p:cNvSpPr/>
          <p:nvPr/>
        </p:nvSpPr>
        <p:spPr>
          <a:xfrm>
            <a:off x="8614600" y="6036979"/>
            <a:ext cx="360947" cy="545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BD78C-F499-CDAE-8F1D-20CF85A3CD2E}"/>
              </a:ext>
            </a:extLst>
          </p:cNvPr>
          <p:cNvSpPr/>
          <p:nvPr/>
        </p:nvSpPr>
        <p:spPr>
          <a:xfrm>
            <a:off x="8975547" y="6309923"/>
            <a:ext cx="360947" cy="266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6493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4F66-3446-0F92-92C4-1B95F4F8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FUTURE PROSPECT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F29-1447-0811-D675-AF878539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Comparing PAM matrices of the protein under selection pressure as well as the control with Dayhoff matrices to find whether there is a significant change or not.</a:t>
            </a:r>
          </a:p>
          <a:p>
            <a:r>
              <a:rPr lang="en-US" dirty="0">
                <a:latin typeface="Aptos Display" panose="020B0004020202020204" pitchFamily="34" charset="0"/>
              </a:rPr>
              <a:t>This would be done for all the viruses that I have chosen to establish the methodology.</a:t>
            </a:r>
          </a:p>
          <a:p>
            <a:r>
              <a:rPr lang="en-US" dirty="0">
                <a:latin typeface="Aptos Display" panose="020B0004020202020204" pitchFamily="34" charset="0"/>
              </a:rPr>
              <a:t>BLOSUM being a better matrix than PAM can also be derived for better comparison.</a:t>
            </a:r>
          </a:p>
          <a:p>
            <a:r>
              <a:rPr lang="en-US" dirty="0">
                <a:latin typeface="Aptos Display" panose="020B0004020202020204" pitchFamily="34" charset="0"/>
              </a:rPr>
              <a:t>Identifying the biology behind the occurrence of such predominant mutations affecting the protein structure and ultimately the capability of the virus affecting the 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4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2AB2-624E-837D-1F52-38032F7D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7058-CC33-FD61-2ED8-888D9237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 extend my heartfelt appreciation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Dr. Shekhar Mande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generously dedicating his valuable time to contribute to my project.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Additionally, I am immensely grateful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Dr. Payel Ghosh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her unwavering support and guidance throughout the entire process.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Their expertise and assistance have been invaluable, and I am truly thankful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Bithika Chatterjee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my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family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friends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Pradnya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the success of my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75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D72B-3B05-4D97-AFEC-19C25C75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AC6A-9766-49B7-3C70-04022DA0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Dayhoff MO, Schwartz RM, Orcutt BC (1978). "A model of Evolutionary Change in Proteins". </a:t>
            </a:r>
            <a:r>
              <a:rPr lang="en-US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Atlas of protein sequence and structure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(volume 5, supplement 3 ed.). Washington, DC.: National Biomedical Research Foundation. pp. 345–358. </a:t>
            </a:r>
            <a:r>
              <a:rPr lang="en-US" sz="16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ISBN (identifier)"/>
              </a:rPr>
              <a:t>ISBN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pecial:BookSources/978-0-912466-07-1"/>
              </a:rPr>
              <a:t>978-0-912466-07-1</a:t>
            </a:r>
            <a:r>
              <a:rPr lang="en-IN" sz="1600" b="0" i="0" u="none" strike="noStrike" dirty="0">
                <a:solidFill>
                  <a:srgbClr val="3366CC"/>
                </a:solidFill>
                <a:effectLst/>
                <a:latin typeface="Aptos Display" panose="020B0004020202020204" pitchFamily="34" charset="0"/>
              </a:rPr>
              <a:t> </a:t>
            </a:r>
          </a:p>
          <a:p>
            <a:r>
              <a:rPr lang="en-US" sz="1600" dirty="0" err="1">
                <a:latin typeface="Arial" panose="020B0604020202020204" pitchFamily="34" charset="0"/>
              </a:rPr>
              <a:t>Alqahtani</a:t>
            </a:r>
            <a:r>
              <a:rPr lang="en-US" sz="1600" dirty="0">
                <a:latin typeface="Arial" panose="020B0604020202020204" pitchFamily="34" charset="0"/>
              </a:rPr>
              <a:t>, A.; </a:t>
            </a:r>
            <a:r>
              <a:rPr lang="en-US" sz="1600" dirty="0" err="1">
                <a:latin typeface="Arial" panose="020B0604020202020204" pitchFamily="34" charset="0"/>
              </a:rPr>
              <a:t>Almutairy</a:t>
            </a:r>
            <a:r>
              <a:rPr lang="en-US" sz="1600" dirty="0">
                <a:latin typeface="Arial" panose="020B0604020202020204" pitchFamily="34" charset="0"/>
              </a:rPr>
              <a:t>, M. Evaluating the Performance of Multiple Sequence Alignment Programs with Application to Genotyping SARS-CoV-2 in the Saudi Population. Computation 2023, 11, 212. </a:t>
            </a:r>
            <a:r>
              <a:rPr lang="en-US" sz="1600" dirty="0">
                <a:latin typeface="Arial" panose="020B0604020202020204" pitchFamily="34" charset="0"/>
                <a:hlinkClick r:id="rId4"/>
              </a:rPr>
              <a:t>https://doi.org/10.3390/computation11110212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Li, S., Wang, Z., Li, Y. et al. Adaptive evolution of proteins in hepatitis B virus during divergence of genotypes. Sci Rep 7, 1990 (2017). </a:t>
            </a:r>
            <a:r>
              <a:rPr lang="en-US" sz="1600" dirty="0">
                <a:latin typeface="Arial" panose="020B0604020202020204" pitchFamily="34" charset="0"/>
                <a:hlinkClick r:id="rId5"/>
              </a:rPr>
              <a:t>https://doi.org/10.1038/s41598-017-02012-8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Tusche C, </a:t>
            </a:r>
            <a:r>
              <a:rPr lang="en-US" sz="1600" dirty="0" err="1">
                <a:latin typeface="Arial" panose="020B0604020202020204" pitchFamily="34" charset="0"/>
              </a:rPr>
              <a:t>Steinbrück</a:t>
            </a:r>
            <a:r>
              <a:rPr lang="en-US" sz="1600" dirty="0">
                <a:latin typeface="Arial" panose="020B0604020202020204" pitchFamily="34" charset="0"/>
              </a:rPr>
              <a:t> L, McHardy AC. Detecting patches of protein sites of influenza A viruses under positive selection. Mol Biol </a:t>
            </a:r>
            <a:r>
              <a:rPr lang="en-US" sz="1600" dirty="0" err="1">
                <a:latin typeface="Arial" panose="020B0604020202020204" pitchFamily="34" charset="0"/>
              </a:rPr>
              <a:t>Evol</a:t>
            </a:r>
            <a:r>
              <a:rPr lang="en-US" sz="1600" dirty="0">
                <a:latin typeface="Arial" panose="020B0604020202020204" pitchFamily="34" charset="0"/>
              </a:rPr>
              <a:t>. 2012 Aug;29(8):2063-71.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10.1093/</a:t>
            </a:r>
            <a:r>
              <a:rPr lang="en-US" sz="1600" dirty="0" err="1">
                <a:latin typeface="Arial" panose="020B0604020202020204" pitchFamily="34" charset="0"/>
              </a:rPr>
              <a:t>molbev</a:t>
            </a:r>
            <a:r>
              <a:rPr lang="en-US" sz="1600" dirty="0">
                <a:latin typeface="Arial" panose="020B0604020202020204" pitchFamily="34" charset="0"/>
              </a:rPr>
              <a:t>/mss095. </a:t>
            </a:r>
            <a:r>
              <a:rPr lang="en-US" sz="1600" dirty="0" err="1">
                <a:latin typeface="Arial" panose="020B0604020202020204" pitchFamily="34" charset="0"/>
              </a:rPr>
              <a:t>Epub</a:t>
            </a:r>
            <a:r>
              <a:rPr lang="en-US" sz="1600" dirty="0">
                <a:latin typeface="Arial" panose="020B0604020202020204" pitchFamily="34" charset="0"/>
              </a:rPr>
              <a:t> 2012 Mar 16. PMID: 22427709; PMCID: PMC3408068.</a:t>
            </a:r>
          </a:p>
          <a:p>
            <a:r>
              <a:rPr lang="en-US" sz="1600" dirty="0">
                <a:latin typeface="Arial" panose="020B0604020202020204" pitchFamily="34" charset="0"/>
              </a:rPr>
              <a:t>Louie RHY, </a:t>
            </a:r>
            <a:r>
              <a:rPr lang="en-US" sz="1600" dirty="0" err="1">
                <a:latin typeface="Arial" panose="020B0604020202020204" pitchFamily="34" charset="0"/>
              </a:rPr>
              <a:t>Kaczorowski</a:t>
            </a:r>
            <a:r>
              <a:rPr lang="en-US" sz="1600" dirty="0">
                <a:latin typeface="Arial" panose="020B0604020202020204" pitchFamily="34" charset="0"/>
              </a:rPr>
              <a:t> KJ, Barton JP, Chakraborty AK, McKay MR. Fitness landscape of the human immunodeficiency virus envelope protein that is targeted by antibodies. Proc Natl </a:t>
            </a:r>
            <a:r>
              <a:rPr lang="en-US" sz="1600" dirty="0" err="1">
                <a:latin typeface="Arial" panose="020B0604020202020204" pitchFamily="34" charset="0"/>
              </a:rPr>
              <a:t>Acad</a:t>
            </a:r>
            <a:r>
              <a:rPr lang="en-US" sz="1600" dirty="0">
                <a:latin typeface="Arial" panose="020B0604020202020204" pitchFamily="34" charset="0"/>
              </a:rPr>
              <a:t> Sci U S A. 2018 Jan 23;115(4):E564-E573.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10.1073/pnas.1717765115. </a:t>
            </a:r>
            <a:r>
              <a:rPr lang="en-US" sz="1600" dirty="0" err="1">
                <a:latin typeface="Arial" panose="020B0604020202020204" pitchFamily="34" charset="0"/>
              </a:rPr>
              <a:t>Epub</a:t>
            </a:r>
            <a:r>
              <a:rPr lang="en-US" sz="1600" dirty="0">
                <a:latin typeface="Arial" panose="020B0604020202020204" pitchFamily="34" charset="0"/>
              </a:rPr>
              <a:t> 2018 Jan 8. PMID: 29311326; PMCID: PMC5789945.</a:t>
            </a:r>
          </a:p>
          <a:p>
            <a:r>
              <a:rPr lang="en-US" sz="1600" dirty="0" err="1">
                <a:latin typeface="Arial" panose="020B0604020202020204" pitchFamily="34" charset="0"/>
              </a:rPr>
              <a:t>Cuypers</a:t>
            </a:r>
            <a:r>
              <a:rPr lang="en-US" sz="1600" dirty="0">
                <a:latin typeface="Arial" panose="020B0604020202020204" pitchFamily="34" charset="0"/>
              </a:rPr>
              <a:t> L, Li G, Libin P, </a:t>
            </a:r>
            <a:r>
              <a:rPr lang="en-US" sz="1600" dirty="0" err="1">
                <a:latin typeface="Arial" panose="020B0604020202020204" pitchFamily="34" charset="0"/>
              </a:rPr>
              <a:t>Piampongsant</a:t>
            </a:r>
            <a:r>
              <a:rPr lang="en-US" sz="1600" dirty="0">
                <a:latin typeface="Arial" panose="020B0604020202020204" pitchFamily="34" charset="0"/>
              </a:rPr>
              <a:t> S, </a:t>
            </a:r>
            <a:r>
              <a:rPr lang="en-US" sz="1600" dirty="0" err="1">
                <a:latin typeface="Arial" panose="020B0604020202020204" pitchFamily="34" charset="0"/>
              </a:rPr>
              <a:t>Vandamme</a:t>
            </a:r>
            <a:r>
              <a:rPr lang="en-US" sz="1600" dirty="0">
                <a:latin typeface="Arial" panose="020B0604020202020204" pitchFamily="34" charset="0"/>
              </a:rPr>
              <a:t> AM, </a:t>
            </a:r>
            <a:r>
              <a:rPr lang="en-US" sz="1600" dirty="0" err="1">
                <a:latin typeface="Arial" panose="020B0604020202020204" pitchFamily="34" charset="0"/>
              </a:rPr>
              <a:t>Theys</a:t>
            </a:r>
            <a:r>
              <a:rPr lang="en-US" sz="1600" dirty="0">
                <a:latin typeface="Arial" panose="020B0604020202020204" pitchFamily="34" charset="0"/>
              </a:rPr>
              <a:t> K. Genetic Diversity and Selective Pressure in Hepatitis C Virus Genotypes 1-6: Significance for Direct-Acting Antiviral Treatment and Drug Resistance. Viruses. 2015 Sep 16;7(9):5018-39.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10.3390/v7092857. PMID: 26389941; PMCID: PMC4584301.</a:t>
            </a:r>
          </a:p>
          <a:p>
            <a:r>
              <a:rPr lang="en-US" sz="1600" dirty="0" err="1">
                <a:latin typeface="Arial" panose="020B0604020202020204" pitchFamily="34" charset="0"/>
              </a:rPr>
              <a:t>Emam</a:t>
            </a:r>
            <a:r>
              <a:rPr lang="en-US" sz="1600" dirty="0">
                <a:latin typeface="Arial" panose="020B0604020202020204" pitchFamily="34" charset="0"/>
              </a:rPr>
              <a:t> M, </a:t>
            </a:r>
            <a:r>
              <a:rPr lang="en-US" sz="1600" dirty="0" err="1">
                <a:latin typeface="Arial" panose="020B0604020202020204" pitchFamily="34" charset="0"/>
              </a:rPr>
              <a:t>Oweda</a:t>
            </a:r>
            <a:r>
              <a:rPr lang="en-US" sz="1600" dirty="0">
                <a:latin typeface="Arial" panose="020B0604020202020204" pitchFamily="34" charset="0"/>
              </a:rPr>
              <a:t> M, Antunes A, El-</a:t>
            </a:r>
            <a:r>
              <a:rPr lang="en-US" sz="1600" dirty="0" err="1">
                <a:latin typeface="Arial" panose="020B0604020202020204" pitchFamily="34" charset="0"/>
              </a:rPr>
              <a:t>Hadidi</a:t>
            </a:r>
            <a:r>
              <a:rPr lang="en-US" sz="1600" dirty="0">
                <a:latin typeface="Arial" panose="020B0604020202020204" pitchFamily="34" charset="0"/>
              </a:rPr>
              <a:t> M. Positive selection as a key player for SARS-CoV-2 pathogenicity: Insights into ORF1ab, S and E genes. Virus Res. 2021 Sep;302:198472.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10.1016/j.virusres.2021.198472. </a:t>
            </a:r>
            <a:r>
              <a:rPr lang="en-US" sz="1600" dirty="0" err="1">
                <a:latin typeface="Arial" panose="020B0604020202020204" pitchFamily="34" charset="0"/>
              </a:rPr>
              <a:t>Epub</a:t>
            </a:r>
            <a:r>
              <a:rPr lang="en-US" sz="1600" dirty="0">
                <a:latin typeface="Arial" panose="020B0604020202020204" pitchFamily="34" charset="0"/>
              </a:rPr>
              <a:t> 2021 Jun 10. PMID: 34118359; PMCID: PMC8190378.</a:t>
            </a:r>
          </a:p>
          <a:p>
            <a:r>
              <a:rPr lang="en-US" sz="1600" dirty="0">
                <a:latin typeface="Arial" panose="020B0604020202020204" pitchFamily="34" charset="0"/>
              </a:rPr>
              <a:t>https://en.wikipedia.org/wiki/Point_accepted_mutation</a:t>
            </a:r>
            <a:endParaRPr lang="en-IN" sz="1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1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D270-B8C7-D06D-E38D-913CFD50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229" y="2766218"/>
            <a:ext cx="4397542" cy="1325563"/>
          </a:xfrm>
        </p:spPr>
        <p:txBody>
          <a:bodyPr>
            <a:noAutofit/>
          </a:bodyPr>
          <a:lstStyle/>
          <a:p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048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A52C-9EAF-2058-0A02-98F647AF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94F5-6F41-1D67-F389-8F0DE7A2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600" dirty="0">
                <a:latin typeface="Aptos Display" panose="020B0004020202020204" pitchFamily="34" charset="0"/>
              </a:rPr>
              <a:t>Viruses have the ability to mutate spontaneously ultimately reflecting structural differences.</a:t>
            </a: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600" dirty="0">
                <a:latin typeface="Aptos Display" panose="020B0004020202020204" pitchFamily="34" charset="0"/>
              </a:rPr>
              <a:t>Amino acid substitution matrices can help in studying which mutations are more likely to occur than expected by chance.</a:t>
            </a:r>
          </a:p>
          <a:p>
            <a:pPr>
              <a:lnSpc>
                <a:spcPct val="100000"/>
              </a:lnSpc>
            </a:pPr>
            <a:endParaRPr lang="en-IN" sz="2600" dirty="0">
              <a:latin typeface="Aptos Display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600" dirty="0">
              <a:latin typeface="Aptos Display" panose="020B00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C4DB5E7-A814-C3E7-3A16-8DCF4BCDC7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64D1B-80A4-5CB0-09BE-CD1C8979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59" y="2611482"/>
            <a:ext cx="5231481" cy="23729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296B1D-E825-F2AD-8068-E885ED7B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01000" cy="365125"/>
          </a:xfrm>
        </p:spPr>
        <p:txBody>
          <a:bodyPr/>
          <a:lstStyle/>
          <a:p>
            <a:pPr algn="r"/>
            <a:r>
              <a:rPr lang="en-IN" dirty="0"/>
              <a:t>Kumar R, Srivastava Y, Muthuramalingam P, Singh SK, Verma G, Tiwari S, </a:t>
            </a:r>
            <a:r>
              <a:rPr lang="en-IN" dirty="0" err="1"/>
              <a:t>Tandel</a:t>
            </a:r>
            <a:r>
              <a:rPr lang="en-IN" dirty="0"/>
              <a:t> N, </a:t>
            </a:r>
            <a:r>
              <a:rPr lang="en-IN" dirty="0" err="1"/>
              <a:t>Beura</a:t>
            </a:r>
            <a:r>
              <a:rPr lang="en-IN" dirty="0"/>
              <a:t> SK, </a:t>
            </a:r>
            <a:r>
              <a:rPr lang="en-IN" dirty="0" err="1"/>
              <a:t>Panigrahi</a:t>
            </a:r>
            <a:r>
              <a:rPr lang="en-IN" dirty="0"/>
              <a:t> AR, Maji S, Sharma P, Rai PK, Prajapati DK, Shin H, Tyagi RK. Understanding Mutations in Human SARS-CoV-2 Spike Glycoprotein: A Systematic Review &amp; Meta-Analysis. Viruses. 2023 Mar 27;15(4):856. </a:t>
            </a:r>
            <a:r>
              <a:rPr lang="en-IN" dirty="0" err="1"/>
              <a:t>doi</a:t>
            </a:r>
            <a:r>
              <a:rPr lang="en-IN" dirty="0"/>
              <a:t>: 10.3390/v15040856. PMID: 37112836; PMCID: PMC10142771.</a:t>
            </a:r>
          </a:p>
        </p:txBody>
      </p:sp>
    </p:spTree>
    <p:extLst>
      <p:ext uri="{BB962C8B-B14F-4D97-AF65-F5344CB8AC3E}">
        <p14:creationId xmlns:p14="http://schemas.microsoft.com/office/powerpoint/2010/main" val="184346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49B3-8C0A-CEF0-C1AE-27FB7385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1D6F-57C6-F710-3579-AC679509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69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Aptos Display" panose="020B0004020202020204" pitchFamily="34" charset="0"/>
              </a:rPr>
              <a:t>Comparing amino acid substitution matrix derived from viral proteins under selection pressure to general purpose matrix like PAM and BLOSUM to identify amino acid predominant mutations.</a:t>
            </a:r>
          </a:p>
          <a:p>
            <a:pPr>
              <a:lnSpc>
                <a:spcPct val="110000"/>
              </a:lnSpc>
            </a:pPr>
            <a:endParaRPr lang="en-IN" dirty="0">
              <a:latin typeface="Aptos Display" panose="020B00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IN" dirty="0">
                <a:latin typeface="Aptos Display" panose="020B0004020202020204" pitchFamily="34" charset="0"/>
              </a:rPr>
              <a:t>Mapping the mutations onto the protein structure to identify their respective locations spatially.</a:t>
            </a:r>
          </a:p>
          <a:p>
            <a:pPr>
              <a:lnSpc>
                <a:spcPct val="110000"/>
              </a:lnSpc>
            </a:pPr>
            <a:endParaRPr lang="en-IN" dirty="0">
              <a:latin typeface="Aptos Display" panose="020B00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ptos Display" panose="020B0004020202020204" pitchFamily="34" charset="0"/>
              </a:rPr>
              <a:t>The overarching biological question to be addressed is why amino acids at these specific positions within the proteins undergo frequent mutations. This investigation aims to determine whether these mutations confer a selective advantage to the virus in the host-pathogen race, potentially increasing viral susceptibility.</a:t>
            </a:r>
            <a:endParaRPr lang="en-IN" dirty="0">
              <a:latin typeface="Aptos Display" panose="020B0004020202020204" pitchFamily="34" charset="0"/>
            </a:endParaRPr>
          </a:p>
          <a:p>
            <a:pPr>
              <a:lnSpc>
                <a:spcPct val="110000"/>
              </a:lnSpc>
            </a:pP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C00-B211-BFF6-714B-9DD30C8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3ds Condensed" panose="02000503020000020004" pitchFamily="2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9E0F-7CEA-B6A0-33EF-A08789019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46" y="2703095"/>
            <a:ext cx="10383253" cy="3473867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Selected mainly RNA viruses for study due to their high mutation rate, single-stranded genome, high availability of sequences and representative virus of different families.</a:t>
            </a:r>
          </a:p>
          <a:p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Selected proteins from each RNA virus that are under selection pressure and as control proteins that are not (on the basis of d</a:t>
            </a:r>
            <a:r>
              <a:rPr lang="en-IN" baseline="-25000" dirty="0">
                <a:latin typeface="Aptos Display" panose="020B0004020202020204" pitchFamily="34" charset="0"/>
              </a:rPr>
              <a:t>N</a:t>
            </a:r>
            <a:r>
              <a:rPr lang="en-IN" dirty="0">
                <a:latin typeface="Aptos Display" panose="020B0004020202020204" pitchFamily="34" charset="0"/>
              </a:rPr>
              <a:t>/d</a:t>
            </a:r>
            <a:r>
              <a:rPr lang="en-IN" baseline="-25000" dirty="0">
                <a:latin typeface="Aptos Display" panose="020B0004020202020204" pitchFamily="34" charset="0"/>
              </a:rPr>
              <a:t>S</a:t>
            </a:r>
            <a:r>
              <a:rPr lang="en-IN" dirty="0">
                <a:latin typeface="Aptos Display" panose="020B0004020202020204" pitchFamily="34" charset="0"/>
              </a:rPr>
              <a:t> ratio).</a:t>
            </a:r>
          </a:p>
          <a:p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8227-4EAA-4C39-D98B-09645633E858}"/>
              </a:ext>
            </a:extLst>
          </p:cNvPr>
          <p:cNvSpPr txBox="1"/>
          <p:nvPr/>
        </p:nvSpPr>
        <p:spPr>
          <a:xfrm>
            <a:off x="838200" y="1780674"/>
            <a:ext cx="1005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Selecting Viruses And Their Corresponding Proteins</a:t>
            </a:r>
          </a:p>
        </p:txBody>
      </p:sp>
    </p:spTree>
    <p:extLst>
      <p:ext uri="{BB962C8B-B14F-4D97-AF65-F5344CB8AC3E}">
        <p14:creationId xmlns:p14="http://schemas.microsoft.com/office/powerpoint/2010/main" val="339742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25-3DE4-A528-775A-D4164885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0" y="1825625"/>
            <a:ext cx="1027897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Using CD-HIT to keep only unique sequences by removing sequences which are 100% similar.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Filtering sequences by length (decided on the basis of the length of the protein).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Removing sequences which contain ambiguous characters.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Performing MSA using MAFFT. Sequences containing large gaps were removed and MSA was performed again.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70DEC-BD77-E6A6-BCDC-72FBDCC83A14}"/>
              </a:ext>
            </a:extLst>
          </p:cNvPr>
          <p:cNvSpPr txBox="1"/>
          <p:nvPr/>
        </p:nvSpPr>
        <p:spPr>
          <a:xfrm>
            <a:off x="838200" y="681037"/>
            <a:ext cx="1005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Filtering Proteins Before MSA</a:t>
            </a:r>
          </a:p>
        </p:txBody>
      </p:sp>
    </p:spTree>
    <p:extLst>
      <p:ext uri="{BB962C8B-B14F-4D97-AF65-F5344CB8AC3E}">
        <p14:creationId xmlns:p14="http://schemas.microsoft.com/office/powerpoint/2010/main" val="238998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68BC-BD2A-DF2F-1A41-5088AB38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94" y="1825625"/>
            <a:ext cx="10327105" cy="4351338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Filling up the accepted point mutation matrix with amino acid differences between each pair of sequences.</a:t>
            </a:r>
          </a:p>
          <a:p>
            <a:r>
              <a:rPr lang="en-IN" dirty="0">
                <a:latin typeface="Aptos Display" panose="020B0004020202020204" pitchFamily="34" charset="0"/>
              </a:rPr>
              <a:t>The assumption that the likelihood of amino acid X replacing Y is the same as that of Y replacing X is met by transposing the matrix and then dividing each element by 2. This makes the matrix symmetric.</a:t>
            </a:r>
          </a:p>
          <a:p>
            <a:r>
              <a:rPr lang="en-IN" dirty="0">
                <a:latin typeface="Aptos Display" panose="020B0004020202020204" pitchFamily="34" charset="0"/>
              </a:rPr>
              <a:t>Relative Mutability of Amino Acids: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A9553-84B8-C407-9DB4-8C248C08D71C}"/>
              </a:ext>
            </a:extLst>
          </p:cNvPr>
          <p:cNvSpPr txBox="1"/>
          <p:nvPr/>
        </p:nvSpPr>
        <p:spPr>
          <a:xfrm>
            <a:off x="838200" y="681037"/>
            <a:ext cx="1005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3ds Condensed" panose="02000503020000020004" pitchFamily="2" charset="0"/>
              </a:rPr>
              <a:t> Algorithm Of PAM Amino Acid Substitution Matrix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15002-589A-F49E-82D9-D37B519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69" y="4620126"/>
            <a:ext cx="4489462" cy="1614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5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C1EA-BF3E-61F4-D52B-278A3E52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Normalized Frequencies of the Amino Acids (f(j)):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Aptos Display" panose="020B0004020202020204" pitchFamily="34" charset="0"/>
              </a:rPr>
              <a:t>Background probability of each amino acid.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Aptos Display" panose="020B0004020202020204" pitchFamily="34" charset="0"/>
              </a:rPr>
              <a:t>Normalization is carried out by dividing each value by the sum of the background frequencies.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DC5DF-5B62-1821-7317-10107934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29" y="1820074"/>
            <a:ext cx="3963942" cy="1476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4958D-D335-C238-1639-C63D6BF4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04" y="4739739"/>
            <a:ext cx="2391192" cy="1293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2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F17E-4162-F83F-4056-DDD2456C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747"/>
            <a:ext cx="10515600" cy="5511216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Construction of the mutation matrix: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Aptos Display" panose="020B0004020202020204" pitchFamily="34" charset="0"/>
              </a:rPr>
              <a:t>Non – Diagonal Elements: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Aptos Display" panose="020B0004020202020204" pitchFamily="34" charset="0"/>
              </a:rPr>
              <a:t>Diagonal Elements: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ptos Display" panose="020B0004020202020204" pitchFamily="34" charset="0"/>
              </a:rPr>
              <a:t>				           simplifies to -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Aptos Display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14EBB-55B2-2AB0-61A4-1B129A02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90" y="1821300"/>
            <a:ext cx="4838420" cy="1208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BB30F-0C40-5C70-8DAF-508FCB4B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07" y="3888435"/>
            <a:ext cx="4151385" cy="119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5C9B0-F0BD-5B3F-4624-6BC84BC8F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42" y="5895770"/>
            <a:ext cx="3023515" cy="562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0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F490-C124-E414-1A24-C5E8140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789"/>
            <a:ext cx="10515600" cy="5495174"/>
          </a:xfrm>
        </p:spPr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Choice of the constant of proportionality (</a:t>
            </a:r>
            <a:r>
              <a:rPr lang="el-GR" dirty="0">
                <a:latin typeface="Aptos Display" panose="020B0004020202020204" pitchFamily="34" charset="0"/>
              </a:rPr>
              <a:t>λ</a:t>
            </a:r>
            <a:r>
              <a:rPr lang="en-IN" dirty="0">
                <a:latin typeface="Aptos Display" panose="020B0004020202020204" pitchFamily="34" charset="0"/>
              </a:rPr>
              <a:t>):</a:t>
            </a:r>
          </a:p>
          <a:p>
            <a:endParaRPr lang="en-IN" dirty="0">
              <a:latin typeface="Aptos Display" panose="020B0004020202020204" pitchFamily="34" charset="0"/>
            </a:endParaRPr>
          </a:p>
          <a:p>
            <a:endParaRPr lang="en-IN" dirty="0">
              <a:latin typeface="Aptos Display" panose="020B0004020202020204" pitchFamily="34" charset="0"/>
            </a:endParaRPr>
          </a:p>
          <a:p>
            <a:endParaRPr lang="en-IN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tos Display" panose="020B0004020202020204" pitchFamily="34" charset="0"/>
              </a:rPr>
              <a:t>    </a:t>
            </a:r>
            <a:r>
              <a:rPr lang="en-IN" sz="2400" dirty="0">
                <a:latin typeface="Aptos Display" panose="020B0004020202020204" pitchFamily="34" charset="0"/>
              </a:rPr>
              <a:t>The value of </a:t>
            </a:r>
            <a:r>
              <a:rPr lang="el-GR" sz="2400" dirty="0">
                <a:latin typeface="Aptos Display" panose="020B0004020202020204" pitchFamily="34" charset="0"/>
              </a:rPr>
              <a:t>λ</a:t>
            </a:r>
            <a:r>
              <a:rPr lang="en-IN" sz="2400" dirty="0">
                <a:latin typeface="Aptos Display" panose="020B0004020202020204" pitchFamily="34" charset="0"/>
              </a:rPr>
              <a:t> needed to be pick to produce 99% identity after mutation:</a:t>
            </a: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Construction of PAM</a:t>
            </a:r>
            <a:r>
              <a:rPr lang="en-IN" baseline="-25000" dirty="0">
                <a:latin typeface="Aptos Display" panose="020B0004020202020204" pitchFamily="34" charset="0"/>
              </a:rPr>
              <a:t>n</a:t>
            </a:r>
            <a:r>
              <a:rPr lang="en-IN" dirty="0">
                <a:latin typeface="Aptos Display" panose="020B0004020202020204" pitchFamily="34" charset="0"/>
              </a:rPr>
              <a:t> matrices:</a:t>
            </a: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endParaRPr lang="en-IN" dirty="0">
              <a:latin typeface="Aptos Display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A3D9C-42D5-8D4C-1FE9-528E1561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50" y="1451350"/>
            <a:ext cx="7943100" cy="1031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AF7CC-258E-4048-9B4B-FAC1C6EA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22" y="3371380"/>
            <a:ext cx="3483956" cy="958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1AEC45-E6B8-362F-3489-3CA7DF04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044" y="5309366"/>
            <a:ext cx="1599912" cy="537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89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1138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3ds Condensed</vt:lpstr>
      <vt:lpstr>3ds Light</vt:lpstr>
      <vt:lpstr>Aptos Display</vt:lpstr>
      <vt:lpstr>Aptos Narrow</vt:lpstr>
      <vt:lpstr>Arial</vt:lpstr>
      <vt:lpstr>Calibri</vt:lpstr>
      <vt:lpstr>Calibri Light</vt:lpstr>
      <vt:lpstr>Courier New</vt:lpstr>
      <vt:lpstr>Söhne</vt:lpstr>
      <vt:lpstr>Wingdings</vt:lpstr>
      <vt:lpstr>Office Theme</vt:lpstr>
      <vt:lpstr>Identifying amino acid predominant mutations in viruses by comparing matrices</vt:lpstr>
      <vt:lpstr>INTRODUCTION</vt:lpstr>
      <vt:lpstr>RESEARCH 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FUTURE PROSPECT</vt:lpstr>
      <vt:lpstr>ACKNOWLEDGEMENT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predominant mutations using a novel approach</dc:title>
  <dc:creator>Ankit Mukherjee</dc:creator>
  <cp:lastModifiedBy>Ankit Mukherjee</cp:lastModifiedBy>
  <cp:revision>15</cp:revision>
  <dcterms:created xsi:type="dcterms:W3CDTF">2024-03-03T14:31:17Z</dcterms:created>
  <dcterms:modified xsi:type="dcterms:W3CDTF">2024-03-06T03:41:38Z</dcterms:modified>
</cp:coreProperties>
</file>