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5"/>
  </p:handoutMasterIdLst>
  <p:sldIdLst>
    <p:sldId id="256" r:id="rId2"/>
    <p:sldId id="257" r:id="rId3"/>
    <p:sldId id="308" r:id="rId4"/>
    <p:sldId id="287" r:id="rId5"/>
    <p:sldId id="288" r:id="rId6"/>
    <p:sldId id="289" r:id="rId7"/>
    <p:sldId id="290" r:id="rId8"/>
    <p:sldId id="291" r:id="rId9"/>
    <p:sldId id="300" r:id="rId10"/>
    <p:sldId id="292" r:id="rId11"/>
    <p:sldId id="293" r:id="rId12"/>
    <p:sldId id="311" r:id="rId13"/>
    <p:sldId id="294" r:id="rId14"/>
    <p:sldId id="295" r:id="rId15"/>
    <p:sldId id="296" r:id="rId16"/>
    <p:sldId id="302" r:id="rId17"/>
    <p:sldId id="301" r:id="rId18"/>
    <p:sldId id="262" r:id="rId19"/>
    <p:sldId id="264" r:id="rId20"/>
    <p:sldId id="309" r:id="rId21"/>
    <p:sldId id="265" r:id="rId22"/>
    <p:sldId id="266" r:id="rId23"/>
    <p:sldId id="298" r:id="rId24"/>
    <p:sldId id="267" r:id="rId25"/>
    <p:sldId id="268" r:id="rId26"/>
    <p:sldId id="269" r:id="rId27"/>
    <p:sldId id="304" r:id="rId28"/>
    <p:sldId id="305" r:id="rId29"/>
    <p:sldId id="310" r:id="rId30"/>
    <p:sldId id="306" r:id="rId31"/>
    <p:sldId id="307" r:id="rId32"/>
    <p:sldId id="272" r:id="rId33"/>
    <p:sldId id="285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>
      <p:cViewPr varScale="1">
        <p:scale>
          <a:sx n="104" d="100"/>
          <a:sy n="104" d="100"/>
        </p:scale>
        <p:origin x="17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-29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CC74CF9-28BD-1E46-834D-08AF1880F3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96D2B18-ED9D-6F49-8AD4-68DDEE2FA45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B32FADCE-FBB3-4547-9204-1B20E63232B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C789D3C9-0240-1E48-991A-E956DBA89CD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6C7626A-CC69-DE42-B4B8-002BB53A24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E25A1548-BA0B-9942-9B6D-CADB60033A9A}"/>
              </a:ext>
            </a:extLst>
          </p:cNvPr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517AFB25-39EC-7740-8F1F-81905645E3C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794 w 5740"/>
                <a:gd name="T1" fmla="*/ 233 h 4316"/>
                <a:gd name="T2" fmla="*/ 0 w 5740"/>
                <a:gd name="T3" fmla="*/ 233 h 4316"/>
                <a:gd name="T4" fmla="*/ 0 w 5740"/>
                <a:gd name="T5" fmla="*/ 0 h 4316"/>
                <a:gd name="T6" fmla="*/ 5794 w 5740"/>
                <a:gd name="T7" fmla="*/ 0 h 4316"/>
                <a:gd name="T8" fmla="*/ 5794 w 5740"/>
                <a:gd name="T9" fmla="*/ 233 h 4316"/>
                <a:gd name="T10" fmla="*/ 5794 w 5740"/>
                <a:gd name="T11" fmla="*/ 233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P"/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71EF736F-1B57-1943-862C-14E3B1D29D2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57" name="Oval 5">
                <a:extLst>
                  <a:ext uri="{FF2B5EF4-FFF2-40B4-BE49-F238E27FC236}">
                    <a16:creationId xmlns:a16="http://schemas.microsoft.com/office/drawing/2014/main" id="{98747766-D13F-434E-B4DB-6A667AA388F0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8" name="Oval 6">
                <a:extLst>
                  <a:ext uri="{FF2B5EF4-FFF2-40B4-BE49-F238E27FC236}">
                    <a16:creationId xmlns:a16="http://schemas.microsoft.com/office/drawing/2014/main" id="{4238C4A5-64E3-094D-B375-FEEF43EAE11A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9" name="Oval 7">
                <a:extLst>
                  <a:ext uri="{FF2B5EF4-FFF2-40B4-BE49-F238E27FC236}">
                    <a16:creationId xmlns:a16="http://schemas.microsoft.com/office/drawing/2014/main" id="{3B9C1EE4-5BC8-D041-BB7A-37C0E841CC59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0" name="Oval 8">
                <a:extLst>
                  <a:ext uri="{FF2B5EF4-FFF2-40B4-BE49-F238E27FC236}">
                    <a16:creationId xmlns:a16="http://schemas.microsoft.com/office/drawing/2014/main" id="{755D5AE5-8ED4-DC4A-B64C-6BE763F4BA5A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1" name="Oval 9">
                <a:extLst>
                  <a:ext uri="{FF2B5EF4-FFF2-40B4-BE49-F238E27FC236}">
                    <a16:creationId xmlns:a16="http://schemas.microsoft.com/office/drawing/2014/main" id="{1AA8ECB8-CEEC-6C4F-A877-157C6724A838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2" name="Freeform 10">
                <a:extLst>
                  <a:ext uri="{FF2B5EF4-FFF2-40B4-BE49-F238E27FC236}">
                    <a16:creationId xmlns:a16="http://schemas.microsoft.com/office/drawing/2014/main" id="{026D09E2-B530-A546-A07D-AA6111D8951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3" name="Freeform 11">
                <a:extLst>
                  <a:ext uri="{FF2B5EF4-FFF2-40B4-BE49-F238E27FC236}">
                    <a16:creationId xmlns:a16="http://schemas.microsoft.com/office/drawing/2014/main" id="{F69B89A8-F97E-2A4B-8E1C-CDE567D82F7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4" name="Freeform 12">
                <a:extLst>
                  <a:ext uri="{FF2B5EF4-FFF2-40B4-BE49-F238E27FC236}">
                    <a16:creationId xmlns:a16="http://schemas.microsoft.com/office/drawing/2014/main" id="{3CFDE128-0342-9843-9D85-2FF0B2CE9F6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5" name="Freeform 13">
                <a:extLst>
                  <a:ext uri="{FF2B5EF4-FFF2-40B4-BE49-F238E27FC236}">
                    <a16:creationId xmlns:a16="http://schemas.microsoft.com/office/drawing/2014/main" id="{FCDC3938-8549-B245-A7E3-8D4AEF015B0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6" name="Freeform 14">
                <a:extLst>
                  <a:ext uri="{FF2B5EF4-FFF2-40B4-BE49-F238E27FC236}">
                    <a16:creationId xmlns:a16="http://schemas.microsoft.com/office/drawing/2014/main" id="{EDDC4623-73DE-794B-9A5A-05F8CF1A2A3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7" name="Oval 15">
                <a:extLst>
                  <a:ext uri="{FF2B5EF4-FFF2-40B4-BE49-F238E27FC236}">
                    <a16:creationId xmlns:a16="http://schemas.microsoft.com/office/drawing/2014/main" id="{A3748CCD-B2F2-7E42-BD4C-5E22DDC30036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" name="Group 16">
              <a:extLst>
                <a:ext uri="{FF2B5EF4-FFF2-40B4-BE49-F238E27FC236}">
                  <a16:creationId xmlns:a16="http://schemas.microsoft.com/office/drawing/2014/main" id="{AB69D776-B350-684E-8158-552B791A9AB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39" name="Oval 17">
                <a:extLst>
                  <a:ext uri="{FF2B5EF4-FFF2-40B4-BE49-F238E27FC236}">
                    <a16:creationId xmlns:a16="http://schemas.microsoft.com/office/drawing/2014/main" id="{9246A4E1-26B5-DE4C-9F83-512607CE9DE3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0" name="Oval 18">
                <a:extLst>
                  <a:ext uri="{FF2B5EF4-FFF2-40B4-BE49-F238E27FC236}">
                    <a16:creationId xmlns:a16="http://schemas.microsoft.com/office/drawing/2014/main" id="{7D7C9586-2A61-6E4C-A33E-D14793CF92DB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1" name="Oval 19">
                <a:extLst>
                  <a:ext uri="{FF2B5EF4-FFF2-40B4-BE49-F238E27FC236}">
                    <a16:creationId xmlns:a16="http://schemas.microsoft.com/office/drawing/2014/main" id="{3ED914DD-6BCD-4E4C-9C43-02D22F9C288C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2" name="Oval 20">
                <a:extLst>
                  <a:ext uri="{FF2B5EF4-FFF2-40B4-BE49-F238E27FC236}">
                    <a16:creationId xmlns:a16="http://schemas.microsoft.com/office/drawing/2014/main" id="{5F14870D-8EC9-4B4D-98B5-09209FEF351F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3" name="Oval 21">
                <a:extLst>
                  <a:ext uri="{FF2B5EF4-FFF2-40B4-BE49-F238E27FC236}">
                    <a16:creationId xmlns:a16="http://schemas.microsoft.com/office/drawing/2014/main" id="{57B68F23-A9CB-B64C-B58A-E1A2791EE3AB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4" name="Oval 22">
                <a:extLst>
                  <a:ext uri="{FF2B5EF4-FFF2-40B4-BE49-F238E27FC236}">
                    <a16:creationId xmlns:a16="http://schemas.microsoft.com/office/drawing/2014/main" id="{3B5B87A9-A54D-194A-8340-7973136EF19E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5" name="Oval 23">
                <a:extLst>
                  <a:ext uri="{FF2B5EF4-FFF2-40B4-BE49-F238E27FC236}">
                    <a16:creationId xmlns:a16="http://schemas.microsoft.com/office/drawing/2014/main" id="{36F688EA-8AF2-014E-90F9-C31F588F5CCD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6" name="Oval 24">
                <a:extLst>
                  <a:ext uri="{FF2B5EF4-FFF2-40B4-BE49-F238E27FC236}">
                    <a16:creationId xmlns:a16="http://schemas.microsoft.com/office/drawing/2014/main" id="{0647B7BB-7898-534F-8FAD-B69CB5A78381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30C7BFCA-416C-C34A-9FC9-883F71CD75A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688E900E-B4FA-9041-876D-D81408B3993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DBD8FD5F-6B20-6C45-A774-DFDFF2403F8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4682439B-7C93-9243-B651-3935D5ED6F2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8177EF7D-20F0-DC42-9195-A05710761EE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NP"/>
              </a:p>
            </p:txBody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D4786A5F-A73A-CD41-BE43-440FD88621B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NP"/>
              </a:p>
            </p:txBody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8977E471-9973-BE4F-AD24-309F2B941F0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4" name="Freeform 32">
                <a:extLst>
                  <a:ext uri="{FF2B5EF4-FFF2-40B4-BE49-F238E27FC236}">
                    <a16:creationId xmlns:a16="http://schemas.microsoft.com/office/drawing/2014/main" id="{A2CDDF3E-C50E-FC4E-BB82-42A5EED5CEB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" name="Freeform 33">
                <a:extLst>
                  <a:ext uri="{FF2B5EF4-FFF2-40B4-BE49-F238E27FC236}">
                    <a16:creationId xmlns:a16="http://schemas.microsoft.com/office/drawing/2014/main" id="{35048B97-0059-834E-9004-A74A239E356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6" name="Freeform 34">
                <a:extLst>
                  <a:ext uri="{FF2B5EF4-FFF2-40B4-BE49-F238E27FC236}">
                    <a16:creationId xmlns:a16="http://schemas.microsoft.com/office/drawing/2014/main" id="{00D942B3-E42B-7A43-AD2F-39F6B316DB6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NP"/>
              </a:p>
            </p:txBody>
          </p:sp>
        </p:grpSp>
        <p:grpSp>
          <p:nvGrpSpPr>
            <p:cNvPr id="8" name="Group 35">
              <a:extLst>
                <a:ext uri="{FF2B5EF4-FFF2-40B4-BE49-F238E27FC236}">
                  <a16:creationId xmlns:a16="http://schemas.microsoft.com/office/drawing/2014/main" id="{706253F4-67ED-D641-981D-3D0C471CF1A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6E520C4E-26F0-9B49-8797-9C3EC493E7F3}"/>
                  </a:ext>
                </a:extLst>
              </p:cNvPr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8E0898CA-C11E-2440-9FC5-841E34AFB87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4D2ECEC6-5085-9440-9EC0-553243C0AB5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C91AD695-4A46-2C47-A638-B6F04D7DD6E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CC774A27-EE30-FE48-90CC-A47E99F58FD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" name="Freeform 41">
                <a:extLst>
                  <a:ext uri="{FF2B5EF4-FFF2-40B4-BE49-F238E27FC236}">
                    <a16:creationId xmlns:a16="http://schemas.microsoft.com/office/drawing/2014/main" id="{C4657B8C-530D-534E-8F8A-F1EB4CCAD1C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" name="Freeform 42">
                <a:extLst>
                  <a:ext uri="{FF2B5EF4-FFF2-40B4-BE49-F238E27FC236}">
                    <a16:creationId xmlns:a16="http://schemas.microsoft.com/office/drawing/2014/main" id="{CB0B1C4B-84FE-3F42-827A-8A394799589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9" name="Freeform 43">
                <a:extLst>
                  <a:ext uri="{FF2B5EF4-FFF2-40B4-BE49-F238E27FC236}">
                    <a16:creationId xmlns:a16="http://schemas.microsoft.com/office/drawing/2014/main" id="{482AE17E-7CF5-2244-826D-367EBF4B4F0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NP"/>
              </a:p>
            </p:txBody>
          </p:sp>
          <p:sp>
            <p:nvSpPr>
              <p:cNvPr id="30" name="Freeform 44">
                <a:extLst>
                  <a:ext uri="{FF2B5EF4-FFF2-40B4-BE49-F238E27FC236}">
                    <a16:creationId xmlns:a16="http://schemas.microsoft.com/office/drawing/2014/main" id="{B95B1D8A-DE7C-5242-A216-48150DBAC36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" name="Freeform 45">
                <a:extLst>
                  <a:ext uri="{FF2B5EF4-FFF2-40B4-BE49-F238E27FC236}">
                    <a16:creationId xmlns:a16="http://schemas.microsoft.com/office/drawing/2014/main" id="{FB9FC406-486E-5440-BB93-18E9AB1DB66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2" name="Freeform 46">
                <a:extLst>
                  <a:ext uri="{FF2B5EF4-FFF2-40B4-BE49-F238E27FC236}">
                    <a16:creationId xmlns:a16="http://schemas.microsoft.com/office/drawing/2014/main" id="{81E6F0D8-D79A-CD4E-8D72-C663521F4AE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" name="Oval 47">
                <a:extLst>
                  <a:ext uri="{FF2B5EF4-FFF2-40B4-BE49-F238E27FC236}">
                    <a16:creationId xmlns:a16="http://schemas.microsoft.com/office/drawing/2014/main" id="{57C25CEA-5B40-6F4E-B3B7-1908C38D13EE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4" name="Oval 48">
                <a:extLst>
                  <a:ext uri="{FF2B5EF4-FFF2-40B4-BE49-F238E27FC236}">
                    <a16:creationId xmlns:a16="http://schemas.microsoft.com/office/drawing/2014/main" id="{08499BBB-87A9-6648-985D-772DD98C8D09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5" name="Oval 49">
                <a:extLst>
                  <a:ext uri="{FF2B5EF4-FFF2-40B4-BE49-F238E27FC236}">
                    <a16:creationId xmlns:a16="http://schemas.microsoft.com/office/drawing/2014/main" id="{71BB7062-CE3F-924B-8A14-A3ED8EFD4D06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6" name="Oval 50">
                <a:extLst>
                  <a:ext uri="{FF2B5EF4-FFF2-40B4-BE49-F238E27FC236}">
                    <a16:creationId xmlns:a16="http://schemas.microsoft.com/office/drawing/2014/main" id="{673F0530-80F9-674B-97F6-17B2793BDEA6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7" name="Oval 51">
                <a:extLst>
                  <a:ext uri="{FF2B5EF4-FFF2-40B4-BE49-F238E27FC236}">
                    <a16:creationId xmlns:a16="http://schemas.microsoft.com/office/drawing/2014/main" id="{BCAD3F7C-16CD-A04E-950D-1DD6FCE9BBE5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8" name="Oval 52">
                <a:extLst>
                  <a:ext uri="{FF2B5EF4-FFF2-40B4-BE49-F238E27FC236}">
                    <a16:creationId xmlns:a16="http://schemas.microsoft.com/office/drawing/2014/main" id="{169A5373-83E3-7543-84DC-629BA0F230DB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9" name="Group 53">
              <a:extLst>
                <a:ext uri="{FF2B5EF4-FFF2-40B4-BE49-F238E27FC236}">
                  <a16:creationId xmlns:a16="http://schemas.microsoft.com/office/drawing/2014/main" id="{0884E166-C82D-E74C-97ED-6729FD28FA4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" name="Freeform 54">
                <a:extLst>
                  <a:ext uri="{FF2B5EF4-FFF2-40B4-BE49-F238E27FC236}">
                    <a16:creationId xmlns:a16="http://schemas.microsoft.com/office/drawing/2014/main" id="{023E304B-14B7-0A45-9071-12A1872526E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12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12 w 382"/>
                  <a:gd name="T19" fmla="*/ 96 h 96"/>
                  <a:gd name="T20" fmla="*/ 266 w 382"/>
                  <a:gd name="T21" fmla="*/ 90 h 96"/>
                  <a:gd name="T22" fmla="*/ 314 w 382"/>
                  <a:gd name="T23" fmla="*/ 84 h 96"/>
                  <a:gd name="T24" fmla="*/ 355 w 382"/>
                  <a:gd name="T25" fmla="*/ 66 h 96"/>
                  <a:gd name="T26" fmla="*/ 385 w 382"/>
                  <a:gd name="T27" fmla="*/ 42 h 96"/>
                  <a:gd name="T28" fmla="*/ 379 w 382"/>
                  <a:gd name="T29" fmla="*/ 42 h 96"/>
                  <a:gd name="T30" fmla="*/ 349 w 382"/>
                  <a:gd name="T31" fmla="*/ 66 h 96"/>
                  <a:gd name="T32" fmla="*/ 308 w 382"/>
                  <a:gd name="T33" fmla="*/ 78 h 96"/>
                  <a:gd name="T34" fmla="*/ 266 w 382"/>
                  <a:gd name="T35" fmla="*/ 90 h 96"/>
                  <a:gd name="T36" fmla="*/ 212 w 382"/>
                  <a:gd name="T37" fmla="*/ 96 h 96"/>
                  <a:gd name="T38" fmla="*/ 212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NP"/>
              </a:p>
            </p:txBody>
          </p:sp>
          <p:sp>
            <p:nvSpPr>
              <p:cNvPr id="11" name="Freeform 55">
                <a:extLst>
                  <a:ext uri="{FF2B5EF4-FFF2-40B4-BE49-F238E27FC236}">
                    <a16:creationId xmlns:a16="http://schemas.microsoft.com/office/drawing/2014/main" id="{EED97353-05F4-2D4A-87D6-92C96F73C99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NP"/>
              </a:p>
            </p:txBody>
          </p:sp>
          <p:sp>
            <p:nvSpPr>
              <p:cNvPr id="12" name="Freeform 56">
                <a:extLst>
                  <a:ext uri="{FF2B5EF4-FFF2-40B4-BE49-F238E27FC236}">
                    <a16:creationId xmlns:a16="http://schemas.microsoft.com/office/drawing/2014/main" id="{11956EFD-87D3-2341-A245-25D565B6CB4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NP"/>
              </a:p>
            </p:txBody>
          </p:sp>
          <p:sp>
            <p:nvSpPr>
              <p:cNvPr id="13" name="Freeform 57">
                <a:extLst>
                  <a:ext uri="{FF2B5EF4-FFF2-40B4-BE49-F238E27FC236}">
                    <a16:creationId xmlns:a16="http://schemas.microsoft.com/office/drawing/2014/main" id="{BB5BCABE-488D-F449-B3C0-0A5BABF6C75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NP"/>
              </a:p>
            </p:txBody>
          </p:sp>
          <p:sp>
            <p:nvSpPr>
              <p:cNvPr id="14" name="Freeform 58">
                <a:extLst>
                  <a:ext uri="{FF2B5EF4-FFF2-40B4-BE49-F238E27FC236}">
                    <a16:creationId xmlns:a16="http://schemas.microsoft.com/office/drawing/2014/main" id="{74BC40BA-FC84-E548-A972-3701111E09C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NP"/>
              </a:p>
            </p:txBody>
          </p:sp>
          <p:sp>
            <p:nvSpPr>
              <p:cNvPr id="15" name="Freeform 59">
                <a:extLst>
                  <a:ext uri="{FF2B5EF4-FFF2-40B4-BE49-F238E27FC236}">
                    <a16:creationId xmlns:a16="http://schemas.microsoft.com/office/drawing/2014/main" id="{2838ECBB-3567-4C4D-B1FD-41E668FBAF5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22 w 185"/>
                  <a:gd name="T5" fmla="*/ 36 h 210"/>
                  <a:gd name="T6" fmla="*/ 158 w 185"/>
                  <a:gd name="T7" fmla="*/ 72 h 210"/>
                  <a:gd name="T8" fmla="*/ 164 w 185"/>
                  <a:gd name="T9" fmla="*/ 90 h 210"/>
                  <a:gd name="T10" fmla="*/ 170 w 185"/>
                  <a:gd name="T11" fmla="*/ 114 h 210"/>
                  <a:gd name="T12" fmla="*/ 164 w 185"/>
                  <a:gd name="T13" fmla="*/ 138 h 210"/>
                  <a:gd name="T14" fmla="*/ 152 w 185"/>
                  <a:gd name="T15" fmla="*/ 162 h 210"/>
                  <a:gd name="T16" fmla="*/ 122 w 185"/>
                  <a:gd name="T17" fmla="*/ 180 h 210"/>
                  <a:gd name="T18" fmla="*/ 90 w 185"/>
                  <a:gd name="T19" fmla="*/ 198 h 210"/>
                  <a:gd name="T20" fmla="*/ 99 w 185"/>
                  <a:gd name="T21" fmla="*/ 210 h 210"/>
                  <a:gd name="T22" fmla="*/ 134 w 185"/>
                  <a:gd name="T23" fmla="*/ 192 h 210"/>
                  <a:gd name="T24" fmla="*/ 164 w 185"/>
                  <a:gd name="T25" fmla="*/ 168 h 210"/>
                  <a:gd name="T26" fmla="*/ 182 w 185"/>
                  <a:gd name="T27" fmla="*/ 144 h 210"/>
                  <a:gd name="T28" fmla="*/ 188 w 185"/>
                  <a:gd name="T29" fmla="*/ 114 h 210"/>
                  <a:gd name="T30" fmla="*/ 182 w 185"/>
                  <a:gd name="T31" fmla="*/ 90 h 210"/>
                  <a:gd name="T32" fmla="*/ 176 w 185"/>
                  <a:gd name="T33" fmla="*/ 66 h 210"/>
                  <a:gd name="T34" fmla="*/ 158 w 185"/>
                  <a:gd name="T35" fmla="*/ 48 h 210"/>
                  <a:gd name="T36" fmla="*/ 134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NP"/>
              </a:p>
            </p:txBody>
          </p:sp>
          <p:sp>
            <p:nvSpPr>
              <p:cNvPr id="16" name="Freeform 60">
                <a:extLst>
                  <a:ext uri="{FF2B5EF4-FFF2-40B4-BE49-F238E27FC236}">
                    <a16:creationId xmlns:a16="http://schemas.microsoft.com/office/drawing/2014/main" id="{C1B1EFE1-5B5F-304D-9469-7FFB19F1D5E7}"/>
                  </a:ext>
                </a:extLst>
              </p:cNvPr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NP"/>
              </a:p>
            </p:txBody>
          </p:sp>
          <p:grpSp>
            <p:nvGrpSpPr>
              <p:cNvPr id="17" name="Group 61">
                <a:extLst>
                  <a:ext uri="{FF2B5EF4-FFF2-40B4-BE49-F238E27FC236}">
                    <a16:creationId xmlns:a16="http://schemas.microsoft.com/office/drawing/2014/main" id="{46A02370-654D-A34D-AA38-67F177523B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8" name="Oval 62">
                  <a:extLst>
                    <a:ext uri="{FF2B5EF4-FFF2-40B4-BE49-F238E27FC236}">
                      <a16:creationId xmlns:a16="http://schemas.microsoft.com/office/drawing/2014/main" id="{99BCB3E8-D08B-064E-8E80-D84EC9F5262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/>
                </a:p>
              </p:txBody>
            </p:sp>
            <p:sp>
              <p:nvSpPr>
                <p:cNvPr id="19" name="Oval 63">
                  <a:extLst>
                    <a:ext uri="{FF2B5EF4-FFF2-40B4-BE49-F238E27FC236}">
                      <a16:creationId xmlns:a16="http://schemas.microsoft.com/office/drawing/2014/main" id="{8C3AD876-62AD-6F40-A17F-9988C05BC90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/>
                </a:p>
              </p:txBody>
            </p:sp>
            <p:sp>
              <p:nvSpPr>
                <p:cNvPr id="20" name="Oval 64">
                  <a:extLst>
                    <a:ext uri="{FF2B5EF4-FFF2-40B4-BE49-F238E27FC236}">
                      <a16:creationId xmlns:a16="http://schemas.microsoft.com/office/drawing/2014/main" id="{A71EDBEC-21CB-FC43-B833-69D10EA690A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/>
                </a:p>
              </p:txBody>
            </p:sp>
            <p:sp>
              <p:nvSpPr>
                <p:cNvPr id="21" name="Oval 65">
                  <a:extLst>
                    <a:ext uri="{FF2B5EF4-FFF2-40B4-BE49-F238E27FC236}">
                      <a16:creationId xmlns:a16="http://schemas.microsoft.com/office/drawing/2014/main" id="{547691E4-8250-6A43-A5B3-F8B9F5FD68A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/>
                </a:p>
              </p:txBody>
            </p:sp>
          </p:grpSp>
        </p:grpSp>
      </p:grpSp>
      <p:sp>
        <p:nvSpPr>
          <p:cNvPr id="56386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6387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68">
            <a:extLst>
              <a:ext uri="{FF2B5EF4-FFF2-40B4-BE49-F238E27FC236}">
                <a16:creationId xmlns:a16="http://schemas.microsoft.com/office/drawing/2014/main" id="{5AE41547-838C-2947-ABAF-E1BA3B50301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8F5E307C-5B85-A54C-BADE-DD6838A029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25BAF1AD-C5A2-AA40-ABF1-BBF880789D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C6800-880E-C449-8D86-85867FFDBD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521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5FAE7C0D-04DC-654A-80FC-DA45A55B4F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86CB0094-F2F0-8745-A59D-6958B50E89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1">
            <a:extLst>
              <a:ext uri="{FF2B5EF4-FFF2-40B4-BE49-F238E27FC236}">
                <a16:creationId xmlns:a16="http://schemas.microsoft.com/office/drawing/2014/main" id="{F4063820-B1F5-0744-981A-1BDD5D3E69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D5E50-FEC5-E648-BE63-19440A7290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78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7E41A927-7E9F-134D-AF14-28F02D68C6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DCA2CAEE-476F-094A-892E-72FE317D10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1">
            <a:extLst>
              <a:ext uri="{FF2B5EF4-FFF2-40B4-BE49-F238E27FC236}">
                <a16:creationId xmlns:a16="http://schemas.microsoft.com/office/drawing/2014/main" id="{34F22E84-9345-334E-89BF-2E2FF3749B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3C487-3B4A-A746-977B-C27F25414D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13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F44BFCF8-9CFC-944E-9BE5-F8F430C846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041C3C4C-108A-EA43-BB78-0B1D7D3217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1">
            <a:extLst>
              <a:ext uri="{FF2B5EF4-FFF2-40B4-BE49-F238E27FC236}">
                <a16:creationId xmlns:a16="http://schemas.microsoft.com/office/drawing/2014/main" id="{D0D342FF-3F07-6142-B5C5-3E06B30388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A7AFB-770F-4943-B9B4-5E4AA790B9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002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ABCC2C4A-4118-9946-92BC-8B410AD246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19F07468-EAE9-9D41-A3A8-5D83D12F2C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1">
            <a:extLst>
              <a:ext uri="{FF2B5EF4-FFF2-40B4-BE49-F238E27FC236}">
                <a16:creationId xmlns:a16="http://schemas.microsoft.com/office/drawing/2014/main" id="{DED7A863-2665-3A4E-B24B-4E4337CF04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3B051-752B-264C-AF46-912023D501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20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12882219-EE1D-9F43-8C74-4674ECF38E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856C231C-B157-A44B-BF46-EA62F82706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1">
            <a:extLst>
              <a:ext uri="{FF2B5EF4-FFF2-40B4-BE49-F238E27FC236}">
                <a16:creationId xmlns:a16="http://schemas.microsoft.com/office/drawing/2014/main" id="{023D3F18-F459-4D4A-859D-6FD511ABF0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FE338-29C6-8E4A-BA72-3AF1C0C29F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6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A7E14233-96AB-9A40-9FB2-B72223F34F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DFCA59E3-6CE9-6844-B6C2-5A01B28406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1">
            <a:extLst>
              <a:ext uri="{FF2B5EF4-FFF2-40B4-BE49-F238E27FC236}">
                <a16:creationId xmlns:a16="http://schemas.microsoft.com/office/drawing/2014/main" id="{34E0C5C6-663A-624E-8D33-5230BAA47C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59941-7BA6-CB4C-BF33-B7B83C7C8D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21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0DF912D7-4FD7-7846-93EB-A769C5C9AA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F8E4B2C2-DC30-0948-92B7-A3F1D216DB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1">
            <a:extLst>
              <a:ext uri="{FF2B5EF4-FFF2-40B4-BE49-F238E27FC236}">
                <a16:creationId xmlns:a16="http://schemas.microsoft.com/office/drawing/2014/main" id="{766F3DA8-B2B2-4F4A-9123-DDA057F29A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23BC7-432C-F546-BF9F-B095731529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27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E5AEC469-3A8A-F74C-9DBE-325D7817F0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0">
            <a:extLst>
              <a:ext uri="{FF2B5EF4-FFF2-40B4-BE49-F238E27FC236}">
                <a16:creationId xmlns:a16="http://schemas.microsoft.com/office/drawing/2014/main" id="{64DC421F-1C46-D740-A21D-025B959DB6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1">
            <a:extLst>
              <a:ext uri="{FF2B5EF4-FFF2-40B4-BE49-F238E27FC236}">
                <a16:creationId xmlns:a16="http://schemas.microsoft.com/office/drawing/2014/main" id="{189C4370-7E4B-2048-B5CF-40974111DF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14C54-4FE8-8141-8828-EEAA6FCEC1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09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9">
            <a:extLst>
              <a:ext uri="{FF2B5EF4-FFF2-40B4-BE49-F238E27FC236}">
                <a16:creationId xmlns:a16="http://schemas.microsoft.com/office/drawing/2014/main" id="{C5034C5A-41D0-AA40-A65F-B57A04610C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0">
            <a:extLst>
              <a:ext uri="{FF2B5EF4-FFF2-40B4-BE49-F238E27FC236}">
                <a16:creationId xmlns:a16="http://schemas.microsoft.com/office/drawing/2014/main" id="{5C30C04D-9A74-3347-B017-F86788202B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1">
            <a:extLst>
              <a:ext uri="{FF2B5EF4-FFF2-40B4-BE49-F238E27FC236}">
                <a16:creationId xmlns:a16="http://schemas.microsoft.com/office/drawing/2014/main" id="{E2F410F0-01EC-2343-A636-B2BA63E97A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E6655-B711-AA47-B9EE-BAD3A4C142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86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>
            <a:extLst>
              <a:ext uri="{FF2B5EF4-FFF2-40B4-BE49-F238E27FC236}">
                <a16:creationId xmlns:a16="http://schemas.microsoft.com/office/drawing/2014/main" id="{2B01F9BE-37FE-2745-8673-3BC3513D8C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0">
            <a:extLst>
              <a:ext uri="{FF2B5EF4-FFF2-40B4-BE49-F238E27FC236}">
                <a16:creationId xmlns:a16="http://schemas.microsoft.com/office/drawing/2014/main" id="{281D1CC7-1D15-154B-A66B-59B3D057C3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1">
            <a:extLst>
              <a:ext uri="{FF2B5EF4-FFF2-40B4-BE49-F238E27FC236}">
                <a16:creationId xmlns:a16="http://schemas.microsoft.com/office/drawing/2014/main" id="{FDE0BE09-FDCC-1D40-A58D-677407B6AF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30E65-611A-3C49-91E5-FD78093CB6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86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E257D5C9-5608-4D4E-914F-2B6077ABDC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DCFDB2DB-BAF0-1E4D-9EF5-699F0FE903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1">
            <a:extLst>
              <a:ext uri="{FF2B5EF4-FFF2-40B4-BE49-F238E27FC236}">
                <a16:creationId xmlns:a16="http://schemas.microsoft.com/office/drawing/2014/main" id="{C3AC540A-00ED-114A-843F-E1325F21CA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63C4D-B495-F54A-85EB-5AAE8007D6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81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92007112-B8F5-9349-AB84-069E3CED0D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BEE721BF-BD8F-EE48-9FC9-8F7B703A77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1">
            <a:extLst>
              <a:ext uri="{FF2B5EF4-FFF2-40B4-BE49-F238E27FC236}">
                <a16:creationId xmlns:a16="http://schemas.microsoft.com/office/drawing/2014/main" id="{0B8ACFEA-2B8D-BD4F-90BC-BF968162C7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4166F-AE21-904C-B460-A657B3432E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98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reeform 2">
            <a:extLst>
              <a:ext uri="{FF2B5EF4-FFF2-40B4-BE49-F238E27FC236}">
                <a16:creationId xmlns:a16="http://schemas.microsoft.com/office/drawing/2014/main" id="{AA3BD772-901B-2743-A817-A10C223F8B05}"/>
              </a:ext>
            </a:extLst>
          </p:cNvPr>
          <p:cNvSpPr>
            <a:spLocks/>
          </p:cNvSpPr>
          <p:nvPr/>
        </p:nvSpPr>
        <p:spPr bwMode="hidden">
          <a:xfrm>
            <a:off x="6627813" y="6429375"/>
            <a:ext cx="285750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1027" name="Group 3">
            <a:extLst>
              <a:ext uri="{FF2B5EF4-FFF2-40B4-BE49-F238E27FC236}">
                <a16:creationId xmlns:a16="http://schemas.microsoft.com/office/drawing/2014/main" id="{E032394A-0B53-CA4D-BFCB-EC8B24B2F7A2}"/>
              </a:ext>
            </a:extLst>
          </p:cNvPr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033" name="Freeform 4">
              <a:extLst>
                <a:ext uri="{FF2B5EF4-FFF2-40B4-BE49-F238E27FC236}">
                  <a16:creationId xmlns:a16="http://schemas.microsoft.com/office/drawing/2014/main" id="{EFE741BE-2575-AD43-9FC6-741C834B1C9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794 w 5740"/>
                <a:gd name="T1" fmla="*/ 233 h 4316"/>
                <a:gd name="T2" fmla="*/ 0 w 5740"/>
                <a:gd name="T3" fmla="*/ 233 h 4316"/>
                <a:gd name="T4" fmla="*/ 0 w 5740"/>
                <a:gd name="T5" fmla="*/ 0 h 4316"/>
                <a:gd name="T6" fmla="*/ 5794 w 5740"/>
                <a:gd name="T7" fmla="*/ 0 h 4316"/>
                <a:gd name="T8" fmla="*/ 5794 w 5740"/>
                <a:gd name="T9" fmla="*/ 233 h 4316"/>
                <a:gd name="T10" fmla="*/ 5794 w 5740"/>
                <a:gd name="T11" fmla="*/ 233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P"/>
            </a:p>
          </p:txBody>
        </p:sp>
        <p:grpSp>
          <p:nvGrpSpPr>
            <p:cNvPr id="1034" name="Group 5">
              <a:extLst>
                <a:ext uri="{FF2B5EF4-FFF2-40B4-BE49-F238E27FC236}">
                  <a16:creationId xmlns:a16="http://schemas.microsoft.com/office/drawing/2014/main" id="{96F80F55-FFC2-4641-95FD-9AAF45E3235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55302" name="Oval 6">
                <a:extLst>
                  <a:ext uri="{FF2B5EF4-FFF2-40B4-BE49-F238E27FC236}">
                    <a16:creationId xmlns:a16="http://schemas.microsoft.com/office/drawing/2014/main" id="{40F1E19F-A5E6-D346-A587-93BC990C843A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03" name="Oval 7">
                <a:extLst>
                  <a:ext uri="{FF2B5EF4-FFF2-40B4-BE49-F238E27FC236}">
                    <a16:creationId xmlns:a16="http://schemas.microsoft.com/office/drawing/2014/main" id="{84B24B5A-52D5-AE47-88FA-F508053837DF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04" name="Oval 8">
                <a:extLst>
                  <a:ext uri="{FF2B5EF4-FFF2-40B4-BE49-F238E27FC236}">
                    <a16:creationId xmlns:a16="http://schemas.microsoft.com/office/drawing/2014/main" id="{9465420C-BB31-3C4E-A283-332EB866A005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05" name="Oval 9">
                <a:extLst>
                  <a:ext uri="{FF2B5EF4-FFF2-40B4-BE49-F238E27FC236}">
                    <a16:creationId xmlns:a16="http://schemas.microsoft.com/office/drawing/2014/main" id="{9297D4F7-7E0A-9E4A-839F-1A6E6FBCD9B0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06" name="Oval 10">
                <a:extLst>
                  <a:ext uri="{FF2B5EF4-FFF2-40B4-BE49-F238E27FC236}">
                    <a16:creationId xmlns:a16="http://schemas.microsoft.com/office/drawing/2014/main" id="{F4DDA484-7850-0343-9E3B-509A82A4B3F5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07" name="Freeform 11">
                <a:extLst>
                  <a:ext uri="{FF2B5EF4-FFF2-40B4-BE49-F238E27FC236}">
                    <a16:creationId xmlns:a16="http://schemas.microsoft.com/office/drawing/2014/main" id="{08D0E3AC-E589-0E47-BC6C-FBF7CF15288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08" name="Freeform 12">
                <a:extLst>
                  <a:ext uri="{FF2B5EF4-FFF2-40B4-BE49-F238E27FC236}">
                    <a16:creationId xmlns:a16="http://schemas.microsoft.com/office/drawing/2014/main" id="{061CC308-E99D-7C4E-9FDD-804001B09AF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09" name="Freeform 13">
                <a:extLst>
                  <a:ext uri="{FF2B5EF4-FFF2-40B4-BE49-F238E27FC236}">
                    <a16:creationId xmlns:a16="http://schemas.microsoft.com/office/drawing/2014/main" id="{5094F38D-0DBC-FF49-8112-C9B1D397E28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10" name="Freeform 14">
                <a:extLst>
                  <a:ext uri="{FF2B5EF4-FFF2-40B4-BE49-F238E27FC236}">
                    <a16:creationId xmlns:a16="http://schemas.microsoft.com/office/drawing/2014/main" id="{165607F1-AD9F-8648-9B69-B1FF4FFBEC5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11" name="Freeform 15">
                <a:extLst>
                  <a:ext uri="{FF2B5EF4-FFF2-40B4-BE49-F238E27FC236}">
                    <a16:creationId xmlns:a16="http://schemas.microsoft.com/office/drawing/2014/main" id="{15F29DC6-5928-4543-812D-D0FD95DAD7A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12" name="Oval 16">
                <a:extLst>
                  <a:ext uri="{FF2B5EF4-FFF2-40B4-BE49-F238E27FC236}">
                    <a16:creationId xmlns:a16="http://schemas.microsoft.com/office/drawing/2014/main" id="{38FB41AD-DC4F-9E43-B688-8A2FB83B94B2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1035" name="Group 17">
              <a:extLst>
                <a:ext uri="{FF2B5EF4-FFF2-40B4-BE49-F238E27FC236}">
                  <a16:creationId xmlns:a16="http://schemas.microsoft.com/office/drawing/2014/main" id="{766CE58C-331B-734A-AF1D-F8AA842AEF0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55314" name="Oval 18">
                <a:extLst>
                  <a:ext uri="{FF2B5EF4-FFF2-40B4-BE49-F238E27FC236}">
                    <a16:creationId xmlns:a16="http://schemas.microsoft.com/office/drawing/2014/main" id="{76E15EBD-2A89-8146-8733-B5F1353DD58A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15" name="Oval 19">
                <a:extLst>
                  <a:ext uri="{FF2B5EF4-FFF2-40B4-BE49-F238E27FC236}">
                    <a16:creationId xmlns:a16="http://schemas.microsoft.com/office/drawing/2014/main" id="{E5CEAC4A-98E3-A247-9D25-21F42D23799C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16" name="Oval 20">
                <a:extLst>
                  <a:ext uri="{FF2B5EF4-FFF2-40B4-BE49-F238E27FC236}">
                    <a16:creationId xmlns:a16="http://schemas.microsoft.com/office/drawing/2014/main" id="{1283B492-EAC1-ED4A-AB7F-A5294829D0DE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17" name="Oval 21">
                <a:extLst>
                  <a:ext uri="{FF2B5EF4-FFF2-40B4-BE49-F238E27FC236}">
                    <a16:creationId xmlns:a16="http://schemas.microsoft.com/office/drawing/2014/main" id="{8D50C599-2C60-5B4C-BA73-864645DA843E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18" name="Oval 22">
                <a:extLst>
                  <a:ext uri="{FF2B5EF4-FFF2-40B4-BE49-F238E27FC236}">
                    <a16:creationId xmlns:a16="http://schemas.microsoft.com/office/drawing/2014/main" id="{C4D9BAC3-92F4-7B49-B716-DBC272B378BB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19" name="Oval 23">
                <a:extLst>
                  <a:ext uri="{FF2B5EF4-FFF2-40B4-BE49-F238E27FC236}">
                    <a16:creationId xmlns:a16="http://schemas.microsoft.com/office/drawing/2014/main" id="{C6046B6F-AB8E-2F4D-92D7-499E5698941E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20" name="Oval 24">
                <a:extLst>
                  <a:ext uri="{FF2B5EF4-FFF2-40B4-BE49-F238E27FC236}">
                    <a16:creationId xmlns:a16="http://schemas.microsoft.com/office/drawing/2014/main" id="{9DEEC9C5-F6E5-704F-A3F0-07E27C0E11F2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21" name="Oval 25">
                <a:extLst>
                  <a:ext uri="{FF2B5EF4-FFF2-40B4-BE49-F238E27FC236}">
                    <a16:creationId xmlns:a16="http://schemas.microsoft.com/office/drawing/2014/main" id="{E168D74E-2E66-0847-8028-58C97827E94F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22" name="Freeform 26">
                <a:extLst>
                  <a:ext uri="{FF2B5EF4-FFF2-40B4-BE49-F238E27FC236}">
                    <a16:creationId xmlns:a16="http://schemas.microsoft.com/office/drawing/2014/main" id="{8DF21D2E-D7FC-0D44-B6EA-BC6159AE416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23" name="Freeform 27">
                <a:extLst>
                  <a:ext uri="{FF2B5EF4-FFF2-40B4-BE49-F238E27FC236}">
                    <a16:creationId xmlns:a16="http://schemas.microsoft.com/office/drawing/2014/main" id="{7BD4A563-DF7E-FD47-9878-E4D0F04E444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24" name="Freeform 28">
                <a:extLst>
                  <a:ext uri="{FF2B5EF4-FFF2-40B4-BE49-F238E27FC236}">
                    <a16:creationId xmlns:a16="http://schemas.microsoft.com/office/drawing/2014/main" id="{01F0A039-1480-BC49-9168-6794A72A986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25" name="Freeform 29">
                <a:extLst>
                  <a:ext uri="{FF2B5EF4-FFF2-40B4-BE49-F238E27FC236}">
                    <a16:creationId xmlns:a16="http://schemas.microsoft.com/office/drawing/2014/main" id="{DF17225B-089C-AC4D-B92E-E0B34691C25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079" name="Freeform 30">
                <a:extLst>
                  <a:ext uri="{FF2B5EF4-FFF2-40B4-BE49-F238E27FC236}">
                    <a16:creationId xmlns:a16="http://schemas.microsoft.com/office/drawing/2014/main" id="{D98D5894-1DFE-F949-878F-5F8CEE28FB9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NP"/>
              </a:p>
            </p:txBody>
          </p:sp>
          <p:sp>
            <p:nvSpPr>
              <p:cNvPr id="1080" name="Freeform 31">
                <a:extLst>
                  <a:ext uri="{FF2B5EF4-FFF2-40B4-BE49-F238E27FC236}">
                    <a16:creationId xmlns:a16="http://schemas.microsoft.com/office/drawing/2014/main" id="{10D8D72A-D8ED-E547-9871-46C9B5B6DFF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NP"/>
              </a:p>
            </p:txBody>
          </p:sp>
          <p:sp>
            <p:nvSpPr>
              <p:cNvPr id="55328" name="Freeform 32">
                <a:extLst>
                  <a:ext uri="{FF2B5EF4-FFF2-40B4-BE49-F238E27FC236}">
                    <a16:creationId xmlns:a16="http://schemas.microsoft.com/office/drawing/2014/main" id="{5458FC50-AD12-AC42-92CE-F50822EF918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29" name="Freeform 33">
                <a:extLst>
                  <a:ext uri="{FF2B5EF4-FFF2-40B4-BE49-F238E27FC236}">
                    <a16:creationId xmlns:a16="http://schemas.microsoft.com/office/drawing/2014/main" id="{1C85A667-9875-DB4F-9995-13FB03E6864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30" name="Freeform 34">
                <a:extLst>
                  <a:ext uri="{FF2B5EF4-FFF2-40B4-BE49-F238E27FC236}">
                    <a16:creationId xmlns:a16="http://schemas.microsoft.com/office/drawing/2014/main" id="{EED5F65A-3674-684B-8D62-E396A377969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084" name="Freeform 35">
                <a:extLst>
                  <a:ext uri="{FF2B5EF4-FFF2-40B4-BE49-F238E27FC236}">
                    <a16:creationId xmlns:a16="http://schemas.microsoft.com/office/drawing/2014/main" id="{234F074F-4183-704B-843C-678A100ADA8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NP"/>
              </a:p>
            </p:txBody>
          </p:sp>
        </p:grpSp>
        <p:grpSp>
          <p:nvGrpSpPr>
            <p:cNvPr id="1036" name="Group 36">
              <a:extLst>
                <a:ext uri="{FF2B5EF4-FFF2-40B4-BE49-F238E27FC236}">
                  <a16:creationId xmlns:a16="http://schemas.microsoft.com/office/drawing/2014/main" id="{FC0CC710-0E03-AC49-A50A-59273B4644A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55333" name="Freeform 37">
                <a:extLst>
                  <a:ext uri="{FF2B5EF4-FFF2-40B4-BE49-F238E27FC236}">
                    <a16:creationId xmlns:a16="http://schemas.microsoft.com/office/drawing/2014/main" id="{DC767506-198C-1B44-94D5-3BA5CF3647EE}"/>
                  </a:ext>
                </a:extLst>
              </p:cNvPr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34" name="Freeform 38">
                <a:extLst>
                  <a:ext uri="{FF2B5EF4-FFF2-40B4-BE49-F238E27FC236}">
                    <a16:creationId xmlns:a16="http://schemas.microsoft.com/office/drawing/2014/main" id="{77A75A45-843F-1A40-ACCD-2A8F3255379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35" name="Freeform 39">
                <a:extLst>
                  <a:ext uri="{FF2B5EF4-FFF2-40B4-BE49-F238E27FC236}">
                    <a16:creationId xmlns:a16="http://schemas.microsoft.com/office/drawing/2014/main" id="{AA840305-9462-D142-98EC-F5C84346328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36" name="Freeform 40">
                <a:extLst>
                  <a:ext uri="{FF2B5EF4-FFF2-40B4-BE49-F238E27FC236}">
                    <a16:creationId xmlns:a16="http://schemas.microsoft.com/office/drawing/2014/main" id="{ED55E0E8-2333-0447-8180-2AEBCB8383F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37" name="Freeform 41">
                <a:extLst>
                  <a:ext uri="{FF2B5EF4-FFF2-40B4-BE49-F238E27FC236}">
                    <a16:creationId xmlns:a16="http://schemas.microsoft.com/office/drawing/2014/main" id="{A439B2F9-F476-3F4C-B46F-4B0EE86A13B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38" name="Freeform 42">
                <a:extLst>
                  <a:ext uri="{FF2B5EF4-FFF2-40B4-BE49-F238E27FC236}">
                    <a16:creationId xmlns:a16="http://schemas.microsoft.com/office/drawing/2014/main" id="{9932FAB2-2ECF-9E4C-B1BB-051BAB52B84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39" name="Freeform 43">
                <a:extLst>
                  <a:ext uri="{FF2B5EF4-FFF2-40B4-BE49-F238E27FC236}">
                    <a16:creationId xmlns:a16="http://schemas.microsoft.com/office/drawing/2014/main" id="{DB50FFE0-89F7-6747-9BD0-703992E8401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057" name="Freeform 44">
                <a:extLst>
                  <a:ext uri="{FF2B5EF4-FFF2-40B4-BE49-F238E27FC236}">
                    <a16:creationId xmlns:a16="http://schemas.microsoft.com/office/drawing/2014/main" id="{49148CE2-0498-B74A-8B99-2A6DB949B26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NP"/>
              </a:p>
            </p:txBody>
          </p:sp>
          <p:sp>
            <p:nvSpPr>
              <p:cNvPr id="55341" name="Freeform 45">
                <a:extLst>
                  <a:ext uri="{FF2B5EF4-FFF2-40B4-BE49-F238E27FC236}">
                    <a16:creationId xmlns:a16="http://schemas.microsoft.com/office/drawing/2014/main" id="{B1DED07B-EF68-6B4D-914B-71633A75D7C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42" name="Freeform 46">
                <a:extLst>
                  <a:ext uri="{FF2B5EF4-FFF2-40B4-BE49-F238E27FC236}">
                    <a16:creationId xmlns:a16="http://schemas.microsoft.com/office/drawing/2014/main" id="{537C85D4-81EE-194E-8DFE-44762F8EE2E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43" name="Freeform 47">
                <a:extLst>
                  <a:ext uri="{FF2B5EF4-FFF2-40B4-BE49-F238E27FC236}">
                    <a16:creationId xmlns:a16="http://schemas.microsoft.com/office/drawing/2014/main" id="{A23D1E7B-224F-664E-B136-F3D34FD5931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44" name="Oval 48">
                <a:extLst>
                  <a:ext uri="{FF2B5EF4-FFF2-40B4-BE49-F238E27FC236}">
                    <a16:creationId xmlns:a16="http://schemas.microsoft.com/office/drawing/2014/main" id="{5A5FBA19-5B25-D049-AB66-08E942A06BE2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45" name="Oval 49">
                <a:extLst>
                  <a:ext uri="{FF2B5EF4-FFF2-40B4-BE49-F238E27FC236}">
                    <a16:creationId xmlns:a16="http://schemas.microsoft.com/office/drawing/2014/main" id="{EFC8ED34-8AE6-FE42-8DE5-B0F14AFCB360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46" name="Oval 50">
                <a:extLst>
                  <a:ext uri="{FF2B5EF4-FFF2-40B4-BE49-F238E27FC236}">
                    <a16:creationId xmlns:a16="http://schemas.microsoft.com/office/drawing/2014/main" id="{6ED18FF2-F45B-0D4D-9D64-36C214F0EF9F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47" name="Oval 51">
                <a:extLst>
                  <a:ext uri="{FF2B5EF4-FFF2-40B4-BE49-F238E27FC236}">
                    <a16:creationId xmlns:a16="http://schemas.microsoft.com/office/drawing/2014/main" id="{AB62BF27-F1BD-724E-9207-C8012B18E85B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48" name="Oval 52">
                <a:extLst>
                  <a:ext uri="{FF2B5EF4-FFF2-40B4-BE49-F238E27FC236}">
                    <a16:creationId xmlns:a16="http://schemas.microsoft.com/office/drawing/2014/main" id="{15DF9566-5267-EC49-A01C-51A48335B290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349" name="Oval 53">
                <a:extLst>
                  <a:ext uri="{FF2B5EF4-FFF2-40B4-BE49-F238E27FC236}">
                    <a16:creationId xmlns:a16="http://schemas.microsoft.com/office/drawing/2014/main" id="{3B8CDB4C-22B0-024E-ACD6-48EB2CB2AE1C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1037" name="Group 54">
              <a:extLst>
                <a:ext uri="{FF2B5EF4-FFF2-40B4-BE49-F238E27FC236}">
                  <a16:creationId xmlns:a16="http://schemas.microsoft.com/office/drawing/2014/main" id="{72179AEE-461C-5D42-9F56-6FCE77890D3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38" name="Freeform 55">
                <a:extLst>
                  <a:ext uri="{FF2B5EF4-FFF2-40B4-BE49-F238E27FC236}">
                    <a16:creationId xmlns:a16="http://schemas.microsoft.com/office/drawing/2014/main" id="{C882ADF3-D4BD-DB44-A157-7BE5FF0369F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12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12 w 382"/>
                  <a:gd name="T19" fmla="*/ 96 h 96"/>
                  <a:gd name="T20" fmla="*/ 266 w 382"/>
                  <a:gd name="T21" fmla="*/ 90 h 96"/>
                  <a:gd name="T22" fmla="*/ 314 w 382"/>
                  <a:gd name="T23" fmla="*/ 84 h 96"/>
                  <a:gd name="T24" fmla="*/ 355 w 382"/>
                  <a:gd name="T25" fmla="*/ 66 h 96"/>
                  <a:gd name="T26" fmla="*/ 385 w 382"/>
                  <a:gd name="T27" fmla="*/ 42 h 96"/>
                  <a:gd name="T28" fmla="*/ 379 w 382"/>
                  <a:gd name="T29" fmla="*/ 42 h 96"/>
                  <a:gd name="T30" fmla="*/ 349 w 382"/>
                  <a:gd name="T31" fmla="*/ 66 h 96"/>
                  <a:gd name="T32" fmla="*/ 308 w 382"/>
                  <a:gd name="T33" fmla="*/ 78 h 96"/>
                  <a:gd name="T34" fmla="*/ 266 w 382"/>
                  <a:gd name="T35" fmla="*/ 90 h 96"/>
                  <a:gd name="T36" fmla="*/ 212 w 382"/>
                  <a:gd name="T37" fmla="*/ 96 h 96"/>
                  <a:gd name="T38" fmla="*/ 212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NP"/>
              </a:p>
            </p:txBody>
          </p:sp>
          <p:sp>
            <p:nvSpPr>
              <p:cNvPr id="1039" name="Freeform 56">
                <a:extLst>
                  <a:ext uri="{FF2B5EF4-FFF2-40B4-BE49-F238E27FC236}">
                    <a16:creationId xmlns:a16="http://schemas.microsoft.com/office/drawing/2014/main" id="{0E7BF889-3023-4448-86C2-9C00C90B656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NP"/>
              </a:p>
            </p:txBody>
          </p:sp>
          <p:sp>
            <p:nvSpPr>
              <p:cNvPr id="1040" name="Freeform 57">
                <a:extLst>
                  <a:ext uri="{FF2B5EF4-FFF2-40B4-BE49-F238E27FC236}">
                    <a16:creationId xmlns:a16="http://schemas.microsoft.com/office/drawing/2014/main" id="{53C838DE-5804-3840-9487-FF4F803FBA1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NP"/>
              </a:p>
            </p:txBody>
          </p:sp>
          <p:sp>
            <p:nvSpPr>
              <p:cNvPr id="1041" name="Freeform 58">
                <a:extLst>
                  <a:ext uri="{FF2B5EF4-FFF2-40B4-BE49-F238E27FC236}">
                    <a16:creationId xmlns:a16="http://schemas.microsoft.com/office/drawing/2014/main" id="{F8CA7D88-8341-7A40-BAB7-FBF70CB2916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NP"/>
              </a:p>
            </p:txBody>
          </p:sp>
          <p:sp>
            <p:nvSpPr>
              <p:cNvPr id="1042" name="Freeform 59">
                <a:extLst>
                  <a:ext uri="{FF2B5EF4-FFF2-40B4-BE49-F238E27FC236}">
                    <a16:creationId xmlns:a16="http://schemas.microsoft.com/office/drawing/2014/main" id="{FF1DB044-4FB2-834F-BCE6-D29EAF9AE6B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NP"/>
              </a:p>
            </p:txBody>
          </p:sp>
          <p:sp>
            <p:nvSpPr>
              <p:cNvPr id="1043" name="Freeform 60">
                <a:extLst>
                  <a:ext uri="{FF2B5EF4-FFF2-40B4-BE49-F238E27FC236}">
                    <a16:creationId xmlns:a16="http://schemas.microsoft.com/office/drawing/2014/main" id="{51BB9085-230E-C849-9DE9-A32DD7BD20D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22 w 185"/>
                  <a:gd name="T5" fmla="*/ 36 h 210"/>
                  <a:gd name="T6" fmla="*/ 158 w 185"/>
                  <a:gd name="T7" fmla="*/ 72 h 210"/>
                  <a:gd name="T8" fmla="*/ 164 w 185"/>
                  <a:gd name="T9" fmla="*/ 90 h 210"/>
                  <a:gd name="T10" fmla="*/ 170 w 185"/>
                  <a:gd name="T11" fmla="*/ 114 h 210"/>
                  <a:gd name="T12" fmla="*/ 164 w 185"/>
                  <a:gd name="T13" fmla="*/ 138 h 210"/>
                  <a:gd name="T14" fmla="*/ 152 w 185"/>
                  <a:gd name="T15" fmla="*/ 162 h 210"/>
                  <a:gd name="T16" fmla="*/ 122 w 185"/>
                  <a:gd name="T17" fmla="*/ 180 h 210"/>
                  <a:gd name="T18" fmla="*/ 90 w 185"/>
                  <a:gd name="T19" fmla="*/ 198 h 210"/>
                  <a:gd name="T20" fmla="*/ 99 w 185"/>
                  <a:gd name="T21" fmla="*/ 210 h 210"/>
                  <a:gd name="T22" fmla="*/ 134 w 185"/>
                  <a:gd name="T23" fmla="*/ 192 h 210"/>
                  <a:gd name="T24" fmla="*/ 164 w 185"/>
                  <a:gd name="T25" fmla="*/ 168 h 210"/>
                  <a:gd name="T26" fmla="*/ 182 w 185"/>
                  <a:gd name="T27" fmla="*/ 144 h 210"/>
                  <a:gd name="T28" fmla="*/ 188 w 185"/>
                  <a:gd name="T29" fmla="*/ 114 h 210"/>
                  <a:gd name="T30" fmla="*/ 182 w 185"/>
                  <a:gd name="T31" fmla="*/ 90 h 210"/>
                  <a:gd name="T32" fmla="*/ 176 w 185"/>
                  <a:gd name="T33" fmla="*/ 66 h 210"/>
                  <a:gd name="T34" fmla="*/ 158 w 185"/>
                  <a:gd name="T35" fmla="*/ 48 h 210"/>
                  <a:gd name="T36" fmla="*/ 134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NP"/>
              </a:p>
            </p:txBody>
          </p:sp>
          <p:sp>
            <p:nvSpPr>
              <p:cNvPr id="1044" name="Freeform 61">
                <a:extLst>
                  <a:ext uri="{FF2B5EF4-FFF2-40B4-BE49-F238E27FC236}">
                    <a16:creationId xmlns:a16="http://schemas.microsoft.com/office/drawing/2014/main" id="{88E0AEE1-A863-3644-9CC9-443B1B4C2DF9}"/>
                  </a:ext>
                </a:extLst>
              </p:cNvPr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NP"/>
              </a:p>
            </p:txBody>
          </p:sp>
          <p:grpSp>
            <p:nvGrpSpPr>
              <p:cNvPr id="1045" name="Group 62">
                <a:extLst>
                  <a:ext uri="{FF2B5EF4-FFF2-40B4-BE49-F238E27FC236}">
                    <a16:creationId xmlns:a16="http://schemas.microsoft.com/office/drawing/2014/main" id="{0F3A3C4F-F3E6-0749-B7DC-38B1C950EA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2070" name="Oval 63">
                  <a:extLst>
                    <a:ext uri="{FF2B5EF4-FFF2-40B4-BE49-F238E27FC236}">
                      <a16:creationId xmlns:a16="http://schemas.microsoft.com/office/drawing/2014/main" id="{BD4BECB0-A02F-A647-8BE5-E6086EC0025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/>
                </a:p>
              </p:txBody>
            </p:sp>
            <p:sp>
              <p:nvSpPr>
                <p:cNvPr id="2071" name="Oval 64">
                  <a:extLst>
                    <a:ext uri="{FF2B5EF4-FFF2-40B4-BE49-F238E27FC236}">
                      <a16:creationId xmlns:a16="http://schemas.microsoft.com/office/drawing/2014/main" id="{9306EBA6-DB11-424B-8868-83116F81A2D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/>
                </a:p>
              </p:txBody>
            </p:sp>
            <p:sp>
              <p:nvSpPr>
                <p:cNvPr id="2072" name="Oval 65">
                  <a:extLst>
                    <a:ext uri="{FF2B5EF4-FFF2-40B4-BE49-F238E27FC236}">
                      <a16:creationId xmlns:a16="http://schemas.microsoft.com/office/drawing/2014/main" id="{59E890FA-632E-5043-86A6-F732AF69D90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/>
                </a:p>
              </p:txBody>
            </p:sp>
            <p:sp>
              <p:nvSpPr>
                <p:cNvPr id="2073" name="Oval 66">
                  <a:extLst>
                    <a:ext uri="{FF2B5EF4-FFF2-40B4-BE49-F238E27FC236}">
                      <a16:creationId xmlns:a16="http://schemas.microsoft.com/office/drawing/2014/main" id="{3B048AB3-7159-3E46-9F85-0BBC0E8B9E9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/>
                </a:p>
              </p:txBody>
            </p:sp>
          </p:grpSp>
        </p:grpSp>
      </p:grpSp>
      <p:sp>
        <p:nvSpPr>
          <p:cNvPr id="55363" name="Rectangle 67">
            <a:extLst>
              <a:ext uri="{FF2B5EF4-FFF2-40B4-BE49-F238E27FC236}">
                <a16:creationId xmlns:a16="http://schemas.microsoft.com/office/drawing/2014/main" id="{6CE10C1E-A335-1E48-B271-22832FCCF6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5364" name="Rectangle 68">
            <a:extLst>
              <a:ext uri="{FF2B5EF4-FFF2-40B4-BE49-F238E27FC236}">
                <a16:creationId xmlns:a16="http://schemas.microsoft.com/office/drawing/2014/main" id="{CFBB604B-CF66-6A4C-A058-D038BE861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5365" name="Rectangle 69">
            <a:extLst>
              <a:ext uri="{FF2B5EF4-FFF2-40B4-BE49-F238E27FC236}">
                <a16:creationId xmlns:a16="http://schemas.microsoft.com/office/drawing/2014/main" id="{2E702D28-74B5-E94A-9FEB-151E37C201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66" name="Rectangle 70">
            <a:extLst>
              <a:ext uri="{FF2B5EF4-FFF2-40B4-BE49-F238E27FC236}">
                <a16:creationId xmlns:a16="http://schemas.microsoft.com/office/drawing/2014/main" id="{845ED15A-ECD3-9245-8508-99C0541D2C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67" name="Rectangle 71">
            <a:extLst>
              <a:ext uri="{FF2B5EF4-FFF2-40B4-BE49-F238E27FC236}">
                <a16:creationId xmlns:a16="http://schemas.microsoft.com/office/drawing/2014/main" id="{615E3D4B-77C4-7040-AD43-1FE096E767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A560F5F2-5742-E64B-B01A-98EED851B0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98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4F6759D-8DD9-B347-B5B4-F6A1C31B1F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153400" cy="2971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Project Selection: Financial Analysis of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E662E07E-7EB3-6B4D-AA0D-3B8C87452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2060"/>
                </a:solidFill>
              </a:rPr>
              <a:t>Total budget (in </a:t>
            </a:r>
            <a:r>
              <a:rPr lang="en-US" dirty="0" err="1">
                <a:solidFill>
                  <a:srgbClr val="002060"/>
                </a:solidFill>
              </a:rPr>
              <a:t>Lakhs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</p:txBody>
      </p:sp>
      <p:graphicFrame>
        <p:nvGraphicFramePr>
          <p:cNvPr id="66563" name="Group 3">
            <a:extLst>
              <a:ext uri="{FF2B5EF4-FFF2-40B4-BE49-F238E27FC236}">
                <a16:creationId xmlns:a16="http://schemas.microsoft.com/office/drawing/2014/main" id="{33AF4317-2783-9E4B-9C38-873579CD2D74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0" y="1090613"/>
          <a:ext cx="9144000" cy="5767387"/>
        </p:xfrm>
        <a:graphic>
          <a:graphicData uri="http://schemas.openxmlformats.org/drawingml/2006/table">
            <a:tbl>
              <a:tblPr/>
              <a:tblGrid>
                <a:gridCol w="300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97982"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Cost Items</a:t>
                      </a:r>
                    </a:p>
                  </a:txBody>
                  <a:tcPr marL="63486" marR="63486" marT="31743" marB="31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Q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nd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Q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rd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Q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th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Q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Total Budget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2269"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Cost of land and site development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Cost of Building 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Cost of Machinery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Other Fixed Assets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Project Management cost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30 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 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30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25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171"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Contingency cost</a:t>
                      </a:r>
                    </a:p>
                  </a:txBody>
                  <a:tcPr marL="63486" marR="63486" marT="31743" marB="31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965"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Quarterly cost</a:t>
                      </a:r>
                    </a:p>
                  </a:txBody>
                  <a:tcPr marL="63486" marR="63486" marT="31743" marB="31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90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lakhs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CC4DC1DA-B221-AB49-A633-F7EDC3C2D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2060"/>
                </a:solidFill>
              </a:rPr>
              <a:t>Estimating of Sales and Sales revenue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38677A0-54CD-B441-B0CA-F62175111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7550"/>
          </a:xfrm>
        </p:spPr>
        <p:txBody>
          <a:bodyPr/>
          <a:lstStyle/>
          <a:p>
            <a:pPr marL="0" indent="0" defTabSz="1316038" eaLnBrk="1" hangingPunct="1">
              <a:defRPr/>
            </a:pPr>
            <a:r>
              <a:rPr lang="en-US"/>
              <a:t>The starting point for profitability projection is the forecast of sales and sales revenue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FBE8-18F6-704B-AAFC-A594A128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</a:rPr>
              <a:t>Basis of Project’s Operation Period Calculation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5EBAD-6E0C-8846-B3EE-E9244CE84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/>
              <a:t>Physical </a:t>
            </a:r>
            <a:r>
              <a:rPr lang="en-US" dirty="0"/>
              <a:t>life of the plant</a:t>
            </a:r>
          </a:p>
          <a:p>
            <a:pPr>
              <a:defRPr/>
            </a:pPr>
            <a:r>
              <a:rPr lang="en-US" dirty="0"/>
              <a:t>Technical life of the plant (Until plant will not be obsolete by new technology)</a:t>
            </a:r>
          </a:p>
          <a:p>
            <a:pPr>
              <a:defRPr/>
            </a:pPr>
            <a:r>
              <a:rPr lang="en-US" dirty="0"/>
              <a:t>Product market life of the plant</a:t>
            </a:r>
          </a:p>
          <a:p>
            <a:pPr>
              <a:defRPr/>
            </a:pPr>
            <a:r>
              <a:rPr lang="en-US" dirty="0"/>
              <a:t>Investment planning horizon of the firm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F23C1B67-7841-C242-AFEB-53D0BF1FC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1413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solidFill>
                  <a:srgbClr val="002060"/>
                </a:solidFill>
              </a:rPr>
              <a:t>Estimated Sales and Production Budget for 10 yrs (Examples)</a:t>
            </a:r>
          </a:p>
        </p:txBody>
      </p:sp>
      <p:graphicFrame>
        <p:nvGraphicFramePr>
          <p:cNvPr id="68611" name="Group 3">
            <a:extLst>
              <a:ext uri="{FF2B5EF4-FFF2-40B4-BE49-F238E27FC236}">
                <a16:creationId xmlns:a16="http://schemas.microsoft.com/office/drawing/2014/main" id="{2A0616B2-3264-084E-9BC4-094E4F41BC75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-76200" y="1328738"/>
          <a:ext cx="9220200" cy="5529262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2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6884"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Cost Items</a:t>
                      </a:r>
                    </a:p>
                  </a:txBody>
                  <a:tcPr marL="63486" marR="63486" marT="31738" marB="31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yr</a:t>
                      </a: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nd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yr</a:t>
                      </a: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rd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yr</a:t>
                      </a: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th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yr</a:t>
                      </a: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th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 to 10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th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yr</a:t>
                      </a: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5199"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Installed Capacity</a:t>
                      </a:r>
                    </a:p>
                  </a:txBody>
                  <a:tcPr marL="63486" marR="63486" marT="31738" marB="31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 million lt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 million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lt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 million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lt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 million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lt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million lt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591"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Estimated Annual production and Sales</a:t>
                      </a:r>
                    </a:p>
                  </a:txBody>
                  <a:tcPr marL="63486" marR="63486" marT="31738" marB="31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 ml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40ml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 ml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50ml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80 ml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9830"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Selling price per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38" marB="31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Rs. 10</a:t>
                      </a: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Rs. 10</a:t>
                      </a: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Rs. 10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Rs. 12</a:t>
                      </a: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Rs. 12</a:t>
                      </a: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2759"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Total sales Volume</a:t>
                      </a:r>
                    </a:p>
                  </a:txBody>
                  <a:tcPr marL="63486" marR="63486" marT="31738" marB="31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Rs. 400 million</a:t>
                      </a: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Rs. 400 Million</a:t>
                      </a: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Rs. 400 Million</a:t>
                      </a: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Rs 600 Million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Rs.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960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Million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46E8735-C63D-6A47-8AD9-B3601C061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1413"/>
          </a:xfrm>
        </p:spPr>
        <p:txBody>
          <a:bodyPr/>
          <a:lstStyle/>
          <a:p>
            <a:pPr eaLnBrk="1" hangingPunct="1">
              <a:defRPr/>
            </a:pPr>
            <a:r>
              <a:rPr lang="en-US" sz="2700" dirty="0">
                <a:solidFill>
                  <a:srgbClr val="002060"/>
                </a:solidFill>
              </a:rPr>
              <a:t>Estimation of Total Cost operation and Maintenance for operational life of project</a:t>
            </a:r>
          </a:p>
        </p:txBody>
      </p:sp>
      <p:graphicFrame>
        <p:nvGraphicFramePr>
          <p:cNvPr id="69658" name="Group 26">
            <a:extLst>
              <a:ext uri="{FF2B5EF4-FFF2-40B4-BE49-F238E27FC236}">
                <a16:creationId xmlns:a16="http://schemas.microsoft.com/office/drawing/2014/main" id="{66D14A4D-01EA-3344-8844-155928BBACF7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9525" y="1143000"/>
          <a:ext cx="9210675" cy="14998700"/>
        </p:xfrm>
        <a:graphic>
          <a:graphicData uri="http://schemas.openxmlformats.org/drawingml/2006/table">
            <a:tbl>
              <a:tblPr/>
              <a:tblGrid>
                <a:gridCol w="37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04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54150"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Cost Items</a:t>
                      </a:r>
                    </a:p>
                  </a:txBody>
                  <a:tcPr marL="63486" marR="63486" marT="31743" marB="31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yr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nd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yr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rd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yr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th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yr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th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 to 10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th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yr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44550"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Maintenance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Depreciation 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Tax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Administrative Cost (Office rent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Stationary, telephone etc.) 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Selling and Distribution Expenses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   - Sales person’s commission - Advertisement                           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   - Traveling expenses etc. 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Total Cost of Operation</a:t>
                      </a:r>
                    </a:p>
                  </a:txBody>
                  <a:tcPr marL="63486" marR="63486" marT="31743" marB="31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66D60CB1-5EE3-8C45-93A3-F45E60FB1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1413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>
                <a:solidFill>
                  <a:srgbClr val="002060"/>
                </a:solidFill>
              </a:rPr>
              <a:t>Operational working result of Project (yearly Profit)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graphicFrame>
        <p:nvGraphicFramePr>
          <p:cNvPr id="70682" name="Group 26">
            <a:extLst>
              <a:ext uri="{FF2B5EF4-FFF2-40B4-BE49-F238E27FC236}">
                <a16:creationId xmlns:a16="http://schemas.microsoft.com/office/drawing/2014/main" id="{1BBA8B36-2D18-8040-AD20-53B6F77255B9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9525" y="935038"/>
          <a:ext cx="9210675" cy="8050212"/>
        </p:xfrm>
        <a:graphic>
          <a:graphicData uri="http://schemas.openxmlformats.org/drawingml/2006/table">
            <a:tbl>
              <a:tblPr/>
              <a:tblGrid>
                <a:gridCol w="488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04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7000"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Cost Items</a:t>
                      </a:r>
                    </a:p>
                  </a:txBody>
                  <a:tcPr marL="63486" marR="63486" marT="31746" marB="31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yr</a:t>
                      </a:r>
                    </a:p>
                  </a:txBody>
                  <a:tcPr marL="63486" marR="63486" marT="31746" marB="31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nd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yr</a:t>
                      </a:r>
                    </a:p>
                  </a:txBody>
                  <a:tcPr marL="63486" marR="63486" marT="31746" marB="31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rd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yr</a:t>
                      </a:r>
                    </a:p>
                  </a:txBody>
                  <a:tcPr marL="63486" marR="63486" marT="31746" marB="31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th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yr</a:t>
                      </a:r>
                    </a:p>
                  </a:txBody>
                  <a:tcPr marL="63486" marR="63486" marT="31746" marB="31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th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 to 10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th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yr</a:t>
                      </a:r>
                    </a:p>
                  </a:txBody>
                  <a:tcPr marL="63486" marR="63486" marT="31746" marB="31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3212"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A. Sales Revenue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Less: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Maintenance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Depreciation 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Tax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Administrative Cost (Office rent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Stationary, telephone etc.) 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Selling and Distribution Expenses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   - Sales person’s commission 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   - Advertisement                           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   - Traveling expenses etc. 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B. Total Cost of Operation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C. Net Profit Before tax (A- B)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D. Tax (30%)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E. Net Profit after tax (C – D)</a:t>
                      </a:r>
                    </a:p>
                  </a:txBody>
                  <a:tcPr marL="63486" marR="63486" marT="31746" marB="31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6" marB="31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6" marB="31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6" marB="31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6" marB="31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6" marB="31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DAD6E4F4-44FD-8444-A874-B788503928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400" dirty="0">
                <a:solidFill>
                  <a:srgbClr val="002060"/>
                </a:solidFill>
              </a:rPr>
              <a:t>Calculation of Operational Cash inflow</a:t>
            </a:r>
            <a:r>
              <a:rPr lang="en-US" sz="4800" dirty="0">
                <a:solidFill>
                  <a:srgbClr val="002060"/>
                </a:solidFill>
              </a:rPr>
              <a:t> </a:t>
            </a:r>
          </a:p>
        </p:txBody>
      </p:sp>
      <p:graphicFrame>
        <p:nvGraphicFramePr>
          <p:cNvPr id="70682" name="Group 26">
            <a:extLst>
              <a:ext uri="{FF2B5EF4-FFF2-40B4-BE49-F238E27FC236}">
                <a16:creationId xmlns:a16="http://schemas.microsoft.com/office/drawing/2014/main" id="{B95E5E74-E960-6E4A-8216-F5E8FD498DD0}"/>
              </a:ext>
            </a:extLst>
          </p:cNvPr>
          <p:cNvGraphicFramePr>
            <a:graphicFrameLocks noGrp="1"/>
          </p:cNvGraphicFramePr>
          <p:nvPr/>
        </p:nvGraphicFramePr>
        <p:xfrm>
          <a:off x="9525" y="935038"/>
          <a:ext cx="9210675" cy="8050212"/>
        </p:xfrm>
        <a:graphic>
          <a:graphicData uri="http://schemas.openxmlformats.org/drawingml/2006/table">
            <a:tbl>
              <a:tblPr/>
              <a:tblGrid>
                <a:gridCol w="488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04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7000"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Cost Items</a:t>
                      </a:r>
                    </a:p>
                  </a:txBody>
                  <a:tcPr marL="63486" marR="63486" marT="31746" marB="31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yr</a:t>
                      </a:r>
                    </a:p>
                  </a:txBody>
                  <a:tcPr marL="63486" marR="63486" marT="31746" marB="31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nd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yr</a:t>
                      </a:r>
                    </a:p>
                  </a:txBody>
                  <a:tcPr marL="63486" marR="63486" marT="31746" marB="31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rd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yr</a:t>
                      </a:r>
                    </a:p>
                  </a:txBody>
                  <a:tcPr marL="63486" marR="63486" marT="31746" marB="31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th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yr</a:t>
                      </a:r>
                    </a:p>
                  </a:txBody>
                  <a:tcPr marL="63486" marR="63486" marT="31746" marB="31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th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 to 10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th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yr</a:t>
                      </a:r>
                    </a:p>
                  </a:txBody>
                  <a:tcPr marL="63486" marR="63486" marT="31746" marB="31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3212"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A. Sales Revenue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Less: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Maintenance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Depreciation 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Tax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Administrative Cost (Office rent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Stationary, telephone etc.) 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Selling and Distribution Expenses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   - Sales person’s commission 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   - Advertisement                           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   - Traveling expenses etc. 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B. Total Cost of Operation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C. Net Profit Before tax (A- B)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D. Tax (30%)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E. Net Profit after tax (C – D)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F. Cash inflow (E + Depreciation)</a:t>
                      </a:r>
                    </a:p>
                  </a:txBody>
                  <a:tcPr marL="63486" marR="63486" marT="31746" marB="31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6" marB="31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6" marB="31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6" marB="31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6" marB="31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6" marB="31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8BC34788-EFC0-8C47-AB45-6A0529319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solidFill>
                  <a:srgbClr val="002060"/>
                </a:solidFill>
              </a:rPr>
              <a:t>Estimation of Terminal Cash inflow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FE41F31F-ED3E-9D4A-8702-99F97CD96E9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755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hlink"/>
                </a:solidFill>
              </a:rPr>
              <a:t> Scrap value of assets at the end of operational year</a:t>
            </a:r>
          </a:p>
          <a:p>
            <a:pPr eaLnBrk="1" hangingPunct="1">
              <a:defRPr/>
            </a:pPr>
            <a:r>
              <a:rPr lang="en-US">
                <a:solidFill>
                  <a:schemeClr val="hlink"/>
                </a:solidFill>
              </a:rPr>
              <a:t> Recovery of working capital at the end of operational year</a:t>
            </a:r>
          </a:p>
          <a:p>
            <a:pPr eaLnBrk="1" hangingPunct="1">
              <a:defRPr/>
            </a:pPr>
            <a:endParaRPr 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D32E384-5A5A-1941-9408-BE41B7D94C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2060"/>
                </a:solidFill>
              </a:rPr>
              <a:t>Estimation of Working Capital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763E0DD-B519-5C42-B19A-82A056B6C6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Working capital is the fund required to finance stock level of raw material, finished goods, receivables and minimum cash or bank balance.</a:t>
            </a:r>
          </a:p>
          <a:p>
            <a:pPr eaLnBrk="1" hangingPunct="1">
              <a:defRPr/>
            </a:pPr>
            <a:r>
              <a:rPr lang="en-US"/>
              <a:t>Funds required for Working Capital Should be planned carefully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>
            <a:extLst>
              <a:ext uri="{FF2B5EF4-FFF2-40B4-BE49-F238E27FC236}">
                <a16:creationId xmlns:a16="http://schemas.microsoft.com/office/drawing/2014/main" id="{587B3B34-51C2-C944-83FF-CBC0589B2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solidFill>
                  <a:srgbClr val="002060"/>
                </a:solidFill>
              </a:rPr>
              <a:t>Liquidity Cycle related to working Capital</a:t>
            </a:r>
          </a:p>
        </p:txBody>
      </p:sp>
      <p:grpSp>
        <p:nvGrpSpPr>
          <p:cNvPr id="2" name="Diagram 15">
            <a:extLst>
              <a:ext uri="{FF2B5EF4-FFF2-40B4-BE49-F238E27FC236}">
                <a16:creationId xmlns:a16="http://schemas.microsoft.com/office/drawing/2014/main" id="{05B66FAF-BC72-E047-818A-4E88C54E10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7200" y="1614488"/>
            <a:ext cx="8229600" cy="4495800"/>
            <a:chOff x="288" y="1017"/>
            <a:chExt cx="5184" cy="2832"/>
          </a:xfrm>
        </p:grpSpPr>
        <p:sp>
          <p:nvSpPr>
            <p:cNvPr id="3" name="_s34819">
              <a:extLst>
                <a:ext uri="{FF2B5EF4-FFF2-40B4-BE49-F238E27FC236}">
                  <a16:creationId xmlns:a16="http://schemas.microsoft.com/office/drawing/2014/main" id="{EE9F770A-2D70-B84F-B827-AE8BC921D856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2061" y="1229"/>
              <a:ext cx="1638" cy="1638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300 w 21600"/>
                <a:gd name="T7" fmla="*/ 3006 h 21600"/>
                <a:gd name="T8" fmla="*/ 9426 w 21600"/>
                <a:gd name="T9" fmla="*/ 3732 h 21600"/>
                <a:gd name="T10" fmla="*/ 12679 w 21600"/>
                <a:gd name="T11" fmla="*/ -2569 h 21600"/>
                <a:gd name="T12" fmla="*/ 16509 w 21600"/>
                <a:gd name="T13" fmla="*/ 2515 h 21600"/>
                <a:gd name="T14" fmla="*/ 11426 w 21600"/>
                <a:gd name="T15" fmla="*/ 634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600"/>
                    <a:pt x="8294" y="3932"/>
                    <a:pt x="7199" y="4564"/>
                  </a:cubicBezTo>
                  <a:lnTo>
                    <a:pt x="5400" y="1446"/>
                  </a:lnTo>
                  <a:cubicBezTo>
                    <a:pt x="7041" y="499"/>
                    <a:pt x="8904" y="0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9" y="-2569"/>
                  </a:lnTo>
                  <a:lnTo>
                    <a:pt x="16509" y="2515"/>
                  </a:lnTo>
                  <a:lnTo>
                    <a:pt x="11426" y="6344"/>
                  </a:lnTo>
                  <a:lnTo>
                    <a:pt x="11802" y="367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NP"/>
            </a:p>
          </p:txBody>
        </p:sp>
        <p:sp>
          <p:nvSpPr>
            <p:cNvPr id="4" name="_s34820">
              <a:extLst>
                <a:ext uri="{FF2B5EF4-FFF2-40B4-BE49-F238E27FC236}">
                  <a16:creationId xmlns:a16="http://schemas.microsoft.com/office/drawing/2014/main" id="{70A800BA-DE2D-BA4F-AD4D-DA10E8B8C1CB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 rot="5400000">
              <a:off x="2446" y="1614"/>
              <a:ext cx="1638" cy="1638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300 w 21600"/>
                <a:gd name="T7" fmla="*/ 3006 h 21600"/>
                <a:gd name="T8" fmla="*/ 9426 w 21600"/>
                <a:gd name="T9" fmla="*/ 3732 h 21600"/>
                <a:gd name="T10" fmla="*/ 12679 w 21600"/>
                <a:gd name="T11" fmla="*/ -2569 h 21600"/>
                <a:gd name="T12" fmla="*/ 16509 w 21600"/>
                <a:gd name="T13" fmla="*/ 2515 h 21600"/>
                <a:gd name="T14" fmla="*/ 11426 w 21600"/>
                <a:gd name="T15" fmla="*/ 634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600"/>
                    <a:pt x="8294" y="3932"/>
                    <a:pt x="7199" y="4564"/>
                  </a:cubicBezTo>
                  <a:lnTo>
                    <a:pt x="5400" y="1446"/>
                  </a:lnTo>
                  <a:cubicBezTo>
                    <a:pt x="7041" y="499"/>
                    <a:pt x="8904" y="0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9" y="-2569"/>
                  </a:lnTo>
                  <a:lnTo>
                    <a:pt x="16509" y="2515"/>
                  </a:lnTo>
                  <a:lnTo>
                    <a:pt x="11426" y="6344"/>
                  </a:lnTo>
                  <a:lnTo>
                    <a:pt x="11802" y="367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NP"/>
            </a:p>
          </p:txBody>
        </p:sp>
        <p:sp>
          <p:nvSpPr>
            <p:cNvPr id="5" name="_s34821">
              <a:extLst>
                <a:ext uri="{FF2B5EF4-FFF2-40B4-BE49-F238E27FC236}">
                  <a16:creationId xmlns:a16="http://schemas.microsoft.com/office/drawing/2014/main" id="{DA551B64-B18B-C040-B35C-39582297E98B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 rot="10800000">
              <a:off x="2061" y="1999"/>
              <a:ext cx="1638" cy="1638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300 w 21600"/>
                <a:gd name="T7" fmla="*/ 3006 h 21600"/>
                <a:gd name="T8" fmla="*/ 9426 w 21600"/>
                <a:gd name="T9" fmla="*/ 3732 h 21600"/>
                <a:gd name="T10" fmla="*/ 12679 w 21600"/>
                <a:gd name="T11" fmla="*/ -2569 h 21600"/>
                <a:gd name="T12" fmla="*/ 16509 w 21600"/>
                <a:gd name="T13" fmla="*/ 2515 h 21600"/>
                <a:gd name="T14" fmla="*/ 11426 w 21600"/>
                <a:gd name="T15" fmla="*/ 634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600"/>
                    <a:pt x="8294" y="3932"/>
                    <a:pt x="7199" y="4564"/>
                  </a:cubicBezTo>
                  <a:lnTo>
                    <a:pt x="5400" y="1446"/>
                  </a:lnTo>
                  <a:cubicBezTo>
                    <a:pt x="7041" y="499"/>
                    <a:pt x="8904" y="0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9" y="-2569"/>
                  </a:lnTo>
                  <a:lnTo>
                    <a:pt x="16509" y="2515"/>
                  </a:lnTo>
                  <a:lnTo>
                    <a:pt x="11426" y="6344"/>
                  </a:lnTo>
                  <a:lnTo>
                    <a:pt x="11802" y="367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NP"/>
            </a:p>
          </p:txBody>
        </p:sp>
        <p:sp>
          <p:nvSpPr>
            <p:cNvPr id="6" name="_s34822">
              <a:extLst>
                <a:ext uri="{FF2B5EF4-FFF2-40B4-BE49-F238E27FC236}">
                  <a16:creationId xmlns:a16="http://schemas.microsoft.com/office/drawing/2014/main" id="{E9290726-B553-0F40-9EC1-03E3092C4840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 rot="16200000">
              <a:off x="1676" y="1614"/>
              <a:ext cx="1638" cy="1638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300 w 21600"/>
                <a:gd name="T7" fmla="*/ 3006 h 21600"/>
                <a:gd name="T8" fmla="*/ 9426 w 21600"/>
                <a:gd name="T9" fmla="*/ 3732 h 21600"/>
                <a:gd name="T10" fmla="*/ 12679 w 21600"/>
                <a:gd name="T11" fmla="*/ -2569 h 21600"/>
                <a:gd name="T12" fmla="*/ 16509 w 21600"/>
                <a:gd name="T13" fmla="*/ 2515 h 21600"/>
                <a:gd name="T14" fmla="*/ 11426 w 21600"/>
                <a:gd name="T15" fmla="*/ 634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600"/>
                    <a:pt x="8294" y="3932"/>
                    <a:pt x="7199" y="4564"/>
                  </a:cubicBezTo>
                  <a:lnTo>
                    <a:pt x="5400" y="1446"/>
                  </a:lnTo>
                  <a:cubicBezTo>
                    <a:pt x="7041" y="499"/>
                    <a:pt x="8904" y="0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9" y="-2569"/>
                  </a:lnTo>
                  <a:lnTo>
                    <a:pt x="16509" y="2515"/>
                  </a:lnTo>
                  <a:lnTo>
                    <a:pt x="11426" y="6344"/>
                  </a:lnTo>
                  <a:lnTo>
                    <a:pt x="11802" y="367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NP"/>
            </a:p>
          </p:txBody>
        </p:sp>
        <p:sp>
          <p:nvSpPr>
            <p:cNvPr id="7" name="_s34823">
              <a:extLst>
                <a:ext uri="{FF2B5EF4-FFF2-40B4-BE49-F238E27FC236}">
                  <a16:creationId xmlns:a16="http://schemas.microsoft.com/office/drawing/2014/main" id="{776E218E-F5E1-EF4E-B6C4-7F2B3975A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1380"/>
              <a:ext cx="617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NP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Raw Material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NP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Inventory</a:t>
              </a:r>
            </a:p>
          </p:txBody>
        </p:sp>
        <p:sp>
          <p:nvSpPr>
            <p:cNvPr id="8" name="_s34824">
              <a:extLst>
                <a:ext uri="{FF2B5EF4-FFF2-40B4-BE49-F238E27FC236}">
                  <a16:creationId xmlns:a16="http://schemas.microsoft.com/office/drawing/2014/main" id="{55888CA1-9398-2C44-B350-143FE1915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7" y="1381"/>
              <a:ext cx="617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NP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Liquid Assets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NP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(Cash, Bank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NP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Balance)</a:t>
              </a:r>
            </a:p>
          </p:txBody>
        </p:sp>
        <p:sp>
          <p:nvSpPr>
            <p:cNvPr id="9" name="_s34825">
              <a:extLst>
                <a:ext uri="{FF2B5EF4-FFF2-40B4-BE49-F238E27FC236}">
                  <a16:creationId xmlns:a16="http://schemas.microsoft.com/office/drawing/2014/main" id="{073085D5-34B7-AB49-97CB-F120184A7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2870"/>
              <a:ext cx="617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NP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Receivables</a:t>
              </a:r>
            </a:p>
          </p:txBody>
        </p:sp>
        <p:sp>
          <p:nvSpPr>
            <p:cNvPr id="10" name="_s34826">
              <a:extLst>
                <a:ext uri="{FF2B5EF4-FFF2-40B4-BE49-F238E27FC236}">
                  <a16:creationId xmlns:a16="http://schemas.microsoft.com/office/drawing/2014/main" id="{B6F9B6CD-6F8A-F64E-B864-56B072AB3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" y="2869"/>
              <a:ext cx="617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NP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Finished Goods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NP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Inventory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E65F5BA-CF27-C249-80B1-B43B52940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2060"/>
                </a:solidFill>
              </a:rPr>
              <a:t>Process for Financial Analysis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FE722E2-3782-FB4F-A4C9-E444CB657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Estimation of Investment Cost (Construction Cost)</a:t>
            </a:r>
          </a:p>
          <a:p>
            <a:pPr eaLnBrk="1" hangingPunct="1">
              <a:defRPr/>
            </a:pPr>
            <a:r>
              <a:rPr lang="en-US" sz="2800" dirty="0"/>
              <a:t>Estimation of Operating Cost for the Operating Period</a:t>
            </a:r>
          </a:p>
          <a:p>
            <a:pPr eaLnBrk="1" hangingPunct="1">
              <a:defRPr/>
            </a:pPr>
            <a:r>
              <a:rPr lang="en-US" sz="2800" dirty="0"/>
              <a:t>Estimation of  Operating Benefits for Operating Periods</a:t>
            </a:r>
          </a:p>
          <a:p>
            <a:pPr eaLnBrk="1" hangingPunct="1">
              <a:defRPr/>
            </a:pPr>
            <a:r>
              <a:rPr lang="en-US" sz="2800" dirty="0"/>
              <a:t>Estimation of Scrap Value</a:t>
            </a:r>
          </a:p>
          <a:p>
            <a:pPr eaLnBrk="1" hangingPunct="1">
              <a:defRPr/>
            </a:pPr>
            <a:r>
              <a:rPr lang="en-US" sz="2800" dirty="0"/>
              <a:t>Calculating Differences Between Benefits and Costs</a:t>
            </a:r>
          </a:p>
          <a:p>
            <a:pPr eaLnBrk="1" hangingPunct="1">
              <a:defRPr/>
            </a:pPr>
            <a:r>
              <a:rPr lang="en-US" sz="2800" dirty="0"/>
              <a:t>Decisions to Accept/Reject Project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4E46C698-C040-3743-B7E5-B44B0BA0A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2060"/>
                </a:solidFill>
              </a:rPr>
              <a:t>Sources of Finances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C4CA9352-86D0-D644-BD2C-DEC6EDA87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Equity Capital</a:t>
            </a:r>
          </a:p>
          <a:p>
            <a:pPr eaLnBrk="1" hangingPunct="1">
              <a:defRPr/>
            </a:pPr>
            <a:r>
              <a:rPr lang="en-US"/>
              <a:t>Preference Share</a:t>
            </a:r>
          </a:p>
          <a:p>
            <a:pPr eaLnBrk="1" hangingPunct="1">
              <a:defRPr/>
            </a:pPr>
            <a:r>
              <a:rPr lang="en-US"/>
              <a:t>Debenture</a:t>
            </a:r>
          </a:p>
          <a:p>
            <a:pPr eaLnBrk="1" hangingPunct="1">
              <a:defRPr/>
            </a:pPr>
            <a:r>
              <a:rPr lang="en-US"/>
              <a:t>Public Deposits</a:t>
            </a:r>
          </a:p>
          <a:p>
            <a:pPr eaLnBrk="1" hangingPunct="1">
              <a:defRPr/>
            </a:pPr>
            <a:r>
              <a:rPr lang="en-US"/>
              <a:t>Incentive Sources</a:t>
            </a:r>
          </a:p>
          <a:p>
            <a:pPr eaLnBrk="1" hangingPunct="1">
              <a:defRPr/>
            </a:pPr>
            <a:r>
              <a:rPr lang="en-US"/>
              <a:t>Bank Loan</a:t>
            </a:r>
          </a:p>
          <a:p>
            <a:pPr eaLnBrk="1" hangingPunct="1">
              <a:defRPr/>
            </a:pPr>
            <a:r>
              <a:rPr lang="en-US"/>
              <a:t>Lease Finance etc.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A41801C-83F0-D049-AF27-3B394102D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solidFill>
                  <a:srgbClr val="002060"/>
                </a:solidFill>
              </a:rPr>
              <a:t>Estimation of Net Cash flow of Project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910B440-227A-9C44-9F12-A3CD54BDC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Net cash flow of the project will be estimated for whole life of the project.</a:t>
            </a:r>
          </a:p>
          <a:p>
            <a:pPr eaLnBrk="1" hangingPunct="1">
              <a:defRPr/>
            </a:pPr>
            <a:r>
              <a:rPr lang="en-US"/>
              <a:t>Net cash flow will help to analyze financial profitability of the project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9939605-222D-A045-905F-B2A5CE61B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2060"/>
                </a:solidFill>
              </a:rPr>
              <a:t>Criteria of Financial Viability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6BF9580-5075-B048-AD7B-DB10AA1F5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Payback Period</a:t>
            </a:r>
          </a:p>
          <a:p>
            <a:pPr eaLnBrk="1" hangingPunct="1">
              <a:defRPr/>
            </a:pPr>
            <a:r>
              <a:rPr lang="en-US" dirty="0"/>
              <a:t>Calculation of Net Present Value (NPV)</a:t>
            </a:r>
          </a:p>
          <a:p>
            <a:pPr eaLnBrk="1" hangingPunct="1">
              <a:defRPr/>
            </a:pPr>
            <a:r>
              <a:rPr lang="en-US" dirty="0"/>
              <a:t>Calculation </a:t>
            </a:r>
            <a:r>
              <a:rPr lang="en-US"/>
              <a:t>of Internal </a:t>
            </a:r>
            <a:r>
              <a:rPr lang="en-US" dirty="0"/>
              <a:t>rate of return (IRR)</a:t>
            </a:r>
          </a:p>
          <a:p>
            <a:pPr eaLnBrk="1" hangingPunct="1">
              <a:defRPr/>
            </a:pPr>
            <a:r>
              <a:rPr lang="en-US" dirty="0"/>
              <a:t>Calculation of Benefit/Cost Ratio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F69C8D59-A60C-CD4E-9C61-14C88D296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hlink"/>
                </a:solidFill>
              </a:rPr>
              <a:t>Payback Period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C9565089-394D-764F-8420-87435362A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The payback period method calculates the period of time a project takes for the future net cash flows to equal the original cost </a:t>
            </a:r>
            <a:r>
              <a:rPr lang="en-US" sz="2800"/>
              <a:t>of projects. </a:t>
            </a:r>
            <a:r>
              <a:rPr lang="en-US" sz="2800" dirty="0"/>
              <a:t>The payback method therefore indicates how quickly the investment cost will be recovered.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A quick pay back period  indicates a reduction in risk.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Projects with early payback period are therefore usually more attractive.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However, payback method ignores the later cash inflow and time value of money.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5412DB8-AC04-9641-A436-525E9C3AF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hlink"/>
                </a:solidFill>
              </a:rPr>
              <a:t>Time Value of Money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4893109-3FD0-E94D-90EC-A0D2DEBE35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Before discussing NPV,IRR and Benefit/Cost ratio, discussion on time value of money and cost of capital (opportunity cost of capital) is necessary)</a:t>
            </a:r>
          </a:p>
          <a:p>
            <a:pPr eaLnBrk="1" hangingPunct="1">
              <a:defRPr/>
            </a:pPr>
            <a:r>
              <a:rPr lang="en-US"/>
              <a:t>A rupee in hand today is worth more than a rupee received in the future.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F09D68B-B2B1-0D4D-92F2-9F30C99CB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>
                <a:solidFill>
                  <a:schemeClr val="hlink"/>
                </a:solidFill>
              </a:rPr>
              <a:t>Methods for Dealing with Time Value of Money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76E8DE9-B7E7-8843-A3DF-E0B0B7F70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  <a:defRPr/>
            </a:pPr>
            <a:r>
              <a:rPr lang="en-US"/>
              <a:t>Calculation of Future value</a:t>
            </a:r>
            <a:endParaRPr lang="en-US">
              <a:solidFill>
                <a:schemeClr val="hlink"/>
              </a:solidFill>
            </a:endParaRPr>
          </a:p>
          <a:p>
            <a:pPr marL="609600" indent="-609600" eaLnBrk="1" hangingPunct="1">
              <a:buFontTx/>
              <a:buNone/>
              <a:defRPr/>
            </a:pPr>
            <a:r>
              <a:rPr lang="en-US"/>
              <a:t>      FV = PV (1+k)</a:t>
            </a:r>
            <a:r>
              <a:rPr lang="en-US" baseline="30000"/>
              <a:t>n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baseline="30000"/>
              <a:t>          </a:t>
            </a:r>
            <a:r>
              <a:rPr lang="en-US"/>
              <a:t>Where FV = Future value, PV = Present Value, K = Discount rate/Interest rate per year, n = number of years)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>
                <a:solidFill>
                  <a:schemeClr val="hlink"/>
                </a:solidFill>
              </a:rPr>
              <a:t>2.</a:t>
            </a:r>
            <a:r>
              <a:rPr lang="en-US"/>
              <a:t> Calculation of Present Value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baseline="30000">
                <a:cs typeface="Arial" charset="0"/>
              </a:rPr>
              <a:t> </a:t>
            </a:r>
            <a:r>
              <a:rPr lang="en-US"/>
              <a:t>   PV = </a:t>
            </a:r>
            <a:r>
              <a:rPr lang="en-US" u="sng"/>
              <a:t>FV</a:t>
            </a:r>
            <a:r>
              <a:rPr lang="en-US" u="sng">
                <a:cs typeface="Arial" charset="0"/>
              </a:rPr>
              <a:t> </a:t>
            </a:r>
            <a:endParaRPr lang="en-US" u="sng" baseline="30000">
              <a:cs typeface="Arial" charset="0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1200">
                <a:cs typeface="Arial" charset="0"/>
              </a:rPr>
              <a:t>                            </a:t>
            </a:r>
            <a:r>
              <a:rPr lang="en-US"/>
              <a:t>(1+k)</a:t>
            </a:r>
            <a:r>
              <a:rPr lang="en-US" baseline="30000"/>
              <a:t>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AC1FA6F-FC29-4E49-968B-D68114E5C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hlink"/>
                </a:solidFill>
              </a:rPr>
              <a:t>Estimation of Cost of Capital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0599B31-9BC0-D14E-AD6A-5F50EC191E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Cost of capital/Discount rate (k) is the weighted average cost of capital the project has to pay for its sources of finance. It is also called discount rate.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45E8EC0-2167-DA40-B7EB-D0C1EF29C2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hlink"/>
                </a:solidFill>
              </a:rPr>
              <a:t>Calculation of NPV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1A228AC-3518-CB47-A8DA-225FBBF80F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305800" cy="5410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NPV is defined as present value of benefits (cash inflows) less present value of costs (cash outflows)</a:t>
            </a:r>
          </a:p>
          <a:p>
            <a:pPr marL="609600" indent="-609600" eaLnBrk="1" hangingPunct="1">
              <a:defRPr/>
            </a:pPr>
            <a:r>
              <a:rPr lang="en-US" dirty="0"/>
              <a:t> Formula for calculating present value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baseline="30000" dirty="0">
                <a:cs typeface="Arial" charset="0"/>
              </a:rPr>
              <a:t> </a:t>
            </a:r>
            <a:r>
              <a:rPr lang="en-US" dirty="0"/>
              <a:t>   PV = </a:t>
            </a:r>
            <a:r>
              <a:rPr lang="en-US" u="sng" dirty="0"/>
              <a:t>FV</a:t>
            </a:r>
            <a:r>
              <a:rPr lang="en-US" u="sng" dirty="0">
                <a:cs typeface="Arial" charset="0"/>
              </a:rPr>
              <a:t> </a:t>
            </a:r>
            <a:endParaRPr lang="en-US" u="sng" baseline="30000" dirty="0">
              <a:cs typeface="Arial" charset="0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1200" dirty="0">
                <a:cs typeface="Arial" charset="0"/>
              </a:rPr>
              <a:t>                            </a:t>
            </a:r>
            <a:r>
              <a:rPr lang="en-US" dirty="0"/>
              <a:t>(1+k)</a:t>
            </a:r>
            <a:r>
              <a:rPr lang="en-US" baseline="30000" dirty="0"/>
              <a:t>n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If the NPV &gt; 0, the project will be accepted.</a:t>
            </a:r>
          </a:p>
          <a:p>
            <a:pPr eaLnBrk="1" hangingPunct="1">
              <a:defRPr/>
            </a:pPr>
            <a:r>
              <a:rPr lang="en-US" dirty="0"/>
              <a:t>If the NPV &lt; 0, the project should be rejected.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D7FC429-33A2-FC44-8902-C8A6731187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>
                <a:solidFill>
                  <a:schemeClr val="hlink"/>
                </a:solidFill>
              </a:rPr>
              <a:t>Calculation of Internal Rate of Return (IRR)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7DF78DE-B00F-0E41-B493-15B6CE6A3C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IRR is the rate of return the project is expected to earn on it’s investment or it can be said that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/>
              <a:t> IRR is the discount rate that makes the net present value (NPV) of a project zero.</a:t>
            </a:r>
            <a:endParaRPr lang="en-US" dirty="0"/>
          </a:p>
          <a:p>
            <a:pPr eaLnBrk="1" hangingPunct="1">
              <a:defRPr/>
            </a:pPr>
            <a:r>
              <a:rPr lang="en-US"/>
              <a:t>In </a:t>
            </a:r>
            <a:r>
              <a:rPr lang="en-US" dirty="0"/>
              <a:t>the IRR calculation, we set the NPV equal to Zero, and determine a rate that satisfies </a:t>
            </a:r>
            <a:r>
              <a:rPr lang="en-US"/>
              <a:t>the condition.  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This is found by trial and error.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E0A4-BD0C-964A-9C7C-398473E7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Decision Under IRR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8A810-42D5-B545-933C-2141789E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Decision</a:t>
            </a:r>
          </a:p>
          <a:p>
            <a:pPr eaLnBrk="1" hangingPunct="1">
              <a:defRPr/>
            </a:pPr>
            <a:r>
              <a:rPr lang="en-US" dirty="0"/>
              <a:t>If the IRR is greater than cost of capital (discount rate), the project will be accepted.</a:t>
            </a:r>
          </a:p>
          <a:p>
            <a:pPr eaLnBrk="1" hangingPunct="1">
              <a:defRPr/>
            </a:pPr>
            <a:r>
              <a:rPr lang="en-US" dirty="0"/>
              <a:t>If the IRR less than the cost of capital, then the project should be rejected.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0CD6-86B9-234C-85DC-AEF43E6D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</a:rPr>
              <a:t>Investment Cost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06CCC-F007-B444-B435-3AA297045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Investment cost of the project includes cost of all the items, consulting fees, Project implementation costs. In Infrastructure Project, it is also called Construction Cost.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889D6-2E22-FD43-9A48-CFE591ED58D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Process for calculation of IRR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6CD4E-9404-4446-9572-34F6D32EBFD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400" y="1600200"/>
            <a:ext cx="8991600" cy="52578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/>
              <a:t>1. Determine the NPV  at  two closest discount rate to produce one positive NPV and another negative NPV. (example)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/>
              <a:t>   NPV at  15% = 802, NPV at 16% = - 1359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/>
              <a:t> 2. Find the sum of absolute values of NPV in step 1 e. g. 802  + 1359 = 2161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/>
              <a:t>3. Calculate the ratio of NPV of the smaller discount rate identified in step 1 to the sum of  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/>
              <a:t>    obtained in step 2 e.g. 802 ÷ 2161 = 0.37</a:t>
            </a:r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4B7A-08AD-5D4B-83E0-E69A6038720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Process for calculation of IRR cont…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EA5E-8913-D246-9513-1A7A9E80B3F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4. Add the number obtained in Step 3 to the smaller discount rate e.g. 15% + 0.37 = 15.37%</a:t>
            </a:r>
          </a:p>
          <a:p>
            <a:pPr>
              <a:defRPr/>
            </a:pPr>
            <a:r>
              <a:rPr lang="en-US" dirty="0"/>
              <a:t>5. The IRR is the 15.37</a:t>
            </a:r>
            <a:r>
              <a:rPr lang="en-US"/>
              <a:t>%.  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E68AEBE-11DD-9E48-ABE5-D6C3A8D97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00FF"/>
                </a:solidFill>
              </a:rPr>
              <a:t>Calculation of Benefit/Cost ratio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BE9166A-0A06-F74B-97C2-600866AF59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Benefit/cost ratio is the present value of benefit (cash inflow) divided by present value of cost (cash outflow). </a:t>
            </a:r>
          </a:p>
          <a:p>
            <a:pPr eaLnBrk="1" hangingPunct="1">
              <a:defRPr/>
            </a:pPr>
            <a:r>
              <a:rPr lang="en-US" sz="2800"/>
              <a:t>Process: </a:t>
            </a:r>
          </a:p>
          <a:p>
            <a:pPr eaLnBrk="1" hangingPunct="1">
              <a:defRPr/>
            </a:pPr>
            <a:r>
              <a:rPr lang="en-US" sz="2800"/>
              <a:t>Find out pv of cash inflows</a:t>
            </a:r>
          </a:p>
          <a:p>
            <a:pPr eaLnBrk="1" hangingPunct="1">
              <a:defRPr/>
            </a:pPr>
            <a:r>
              <a:rPr lang="en-US" sz="2800"/>
              <a:t>Find out pv of cashoutflows</a:t>
            </a:r>
          </a:p>
          <a:p>
            <a:pPr eaLnBrk="1" hangingPunct="1">
              <a:defRPr/>
            </a:pPr>
            <a:r>
              <a:rPr lang="en-US" sz="2800"/>
              <a:t>BC ratio =PV of cashinflows/PV of Cash outflows</a:t>
            </a:r>
          </a:p>
          <a:p>
            <a:pPr eaLnBrk="1" hangingPunct="1">
              <a:defRPr/>
            </a:pPr>
            <a:r>
              <a:rPr lang="en-US" sz="2800"/>
              <a:t>B/C ratio &gt; 1, Project will be accepted</a:t>
            </a:r>
          </a:p>
          <a:p>
            <a:pPr eaLnBrk="1" hangingPunct="1">
              <a:defRPr/>
            </a:pPr>
            <a:r>
              <a:rPr lang="en-US" sz="2800"/>
              <a:t>B/C ratio &lt; 1, Project should be rejected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0574053-D468-3D4F-814C-7340CFFEC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046787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>
                <a:solidFill>
                  <a:srgbClr val="660066"/>
                </a:solidFill>
              </a:rPr>
              <a:t>Thank You</a:t>
            </a:r>
            <a:br>
              <a:rPr lang="en-US" sz="4800">
                <a:solidFill>
                  <a:srgbClr val="660066"/>
                </a:solidFill>
              </a:rPr>
            </a:br>
            <a:endParaRPr lang="en-US" sz="4800">
              <a:solidFill>
                <a:srgbClr val="6600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9D5F9067-3904-2441-9349-1B4738681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2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2060"/>
                </a:solidFill>
              </a:rPr>
              <a:t>Cost Estimation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2E831D4-21EF-A645-A1E9-1BED0718F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Cost of land and site development</a:t>
            </a:r>
          </a:p>
          <a:p>
            <a:pPr eaLnBrk="1" hangingPunct="1">
              <a:defRPr/>
            </a:pPr>
            <a:r>
              <a:rPr lang="en-US"/>
              <a:t>Building cost</a:t>
            </a:r>
          </a:p>
          <a:p>
            <a:pPr eaLnBrk="1" hangingPunct="1">
              <a:defRPr/>
            </a:pPr>
            <a:r>
              <a:rPr lang="en-US"/>
              <a:t>Plant and machinery cost</a:t>
            </a:r>
          </a:p>
          <a:p>
            <a:pPr eaLnBrk="1" hangingPunct="1">
              <a:defRPr/>
            </a:pPr>
            <a:r>
              <a:rPr lang="en-US"/>
              <a:t>Other fixed assets</a:t>
            </a:r>
          </a:p>
          <a:p>
            <a:pPr eaLnBrk="1" hangingPunct="1">
              <a:defRPr/>
            </a:pPr>
            <a:r>
              <a:rPr lang="en-US"/>
              <a:t>Project management cost</a:t>
            </a:r>
          </a:p>
          <a:p>
            <a:pPr eaLnBrk="1" hangingPunct="1">
              <a:defRPr/>
            </a:pPr>
            <a:r>
              <a:rPr lang="en-US"/>
              <a:t>Contingencies cost etc.</a:t>
            </a:r>
          </a:p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7D8C5EF-3E80-824A-8DF9-061405999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2060"/>
                </a:solidFill>
              </a:rPr>
              <a:t>Cost of Land and Site Development (examples)</a:t>
            </a:r>
          </a:p>
        </p:txBody>
      </p:sp>
      <p:graphicFrame>
        <p:nvGraphicFramePr>
          <p:cNvPr id="62467" name="Group 3">
            <a:extLst>
              <a:ext uri="{FF2B5EF4-FFF2-40B4-BE49-F238E27FC236}">
                <a16:creationId xmlns:a16="http://schemas.microsoft.com/office/drawing/2014/main" id="{455C23AF-0547-2141-BFD8-940603A72410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304800" y="1600200"/>
          <a:ext cx="8458200" cy="5089525"/>
        </p:xfrm>
        <a:graphic>
          <a:graphicData uri="http://schemas.openxmlformats.org/drawingml/2006/table">
            <a:tbl>
              <a:tblPr/>
              <a:tblGrid>
                <a:gridCol w="352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6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1979"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Cost Items</a:t>
                      </a:r>
                    </a:p>
                  </a:txBody>
                  <a:tcPr marL="63486" marR="63486" marT="31738" marB="31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Quantity</a:t>
                      </a: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Price</a:t>
                      </a: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Total cost</a:t>
                      </a: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0630"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Cost of land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Cost of leveling and development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38" marB="31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ropani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</a:t>
                      </a: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lakhs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per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ropani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</a:t>
                      </a: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25 lakhs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 lakhs</a:t>
                      </a: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916"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38" marB="31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Total</a:t>
                      </a: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30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lakhs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38" marB="31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6B2E2178-F2AB-4846-9119-8D7F1EA31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2060"/>
                </a:solidFill>
              </a:rPr>
              <a:t>Cost of Building</a:t>
            </a:r>
          </a:p>
        </p:txBody>
      </p:sp>
      <p:graphicFrame>
        <p:nvGraphicFramePr>
          <p:cNvPr id="63491" name="Group 3">
            <a:extLst>
              <a:ext uri="{FF2B5EF4-FFF2-40B4-BE49-F238E27FC236}">
                <a16:creationId xmlns:a16="http://schemas.microsoft.com/office/drawing/2014/main" id="{739F6E6E-B5AB-DC44-8F9C-32C5EB2EBED7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49213" y="1371600"/>
          <a:ext cx="8686800" cy="4876800"/>
        </p:xfrm>
        <a:graphic>
          <a:graphicData uri="http://schemas.openxmlformats.org/drawingml/2006/table">
            <a:tbl>
              <a:tblPr/>
              <a:tblGrid>
                <a:gridCol w="3779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7785"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Cost Items</a:t>
                      </a:r>
                    </a:p>
                  </a:txBody>
                  <a:tcPr marL="63486" marR="63486" marT="31743" marB="31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Quantity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Price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Total cost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232"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Building for main plant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Administrative Building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Canteen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Guest house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Quarter for staff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 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 lakhs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 lakhs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 lakhs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 lakhs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 lakhs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 lakhs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 lakhs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 lakhs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 lakhs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 lakhs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783"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Total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25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lakhs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A80AC52-593C-CE43-AFF2-F16744456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2060"/>
                </a:solidFill>
              </a:rPr>
              <a:t>Cost of Machinery</a:t>
            </a:r>
          </a:p>
        </p:txBody>
      </p:sp>
      <p:graphicFrame>
        <p:nvGraphicFramePr>
          <p:cNvPr id="64515" name="Group 3">
            <a:extLst>
              <a:ext uri="{FF2B5EF4-FFF2-40B4-BE49-F238E27FC236}">
                <a16:creationId xmlns:a16="http://schemas.microsoft.com/office/drawing/2014/main" id="{D025EBF2-3A21-3841-B33E-98850CD61DAD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28600" y="1447800"/>
          <a:ext cx="8686800" cy="5029200"/>
        </p:xfrm>
        <a:graphic>
          <a:graphicData uri="http://schemas.openxmlformats.org/drawingml/2006/table">
            <a:tbl>
              <a:tblPr/>
              <a:tblGrid>
                <a:gridCol w="3779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1778"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Cost Items</a:t>
                      </a:r>
                    </a:p>
                  </a:txBody>
                  <a:tcPr marL="63486" marR="63486" marT="31743" marB="31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Quantity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Price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Total cost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459"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Imported machinery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Indigenous machinery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Installation charges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 lakhs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 lakhs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 lakhs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 lakhs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 lakhs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1963"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Total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lakhs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4D8E8AE-7281-3241-A728-9E8B44719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2060"/>
                </a:solidFill>
              </a:rPr>
              <a:t>Other Fixed Assets</a:t>
            </a:r>
          </a:p>
        </p:txBody>
      </p:sp>
      <p:graphicFrame>
        <p:nvGraphicFramePr>
          <p:cNvPr id="65539" name="Group 3">
            <a:extLst>
              <a:ext uri="{FF2B5EF4-FFF2-40B4-BE49-F238E27FC236}">
                <a16:creationId xmlns:a16="http://schemas.microsoft.com/office/drawing/2014/main" id="{BCCAA761-DB34-4A46-976F-9DAD0FE289DB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28600" y="1447800"/>
          <a:ext cx="8686800" cy="5105400"/>
        </p:xfrm>
        <a:graphic>
          <a:graphicData uri="http://schemas.openxmlformats.org/drawingml/2006/table">
            <a:tbl>
              <a:tblPr/>
              <a:tblGrid>
                <a:gridCol w="3779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3775"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Cost Items</a:t>
                      </a:r>
                    </a:p>
                  </a:txBody>
                  <a:tcPr marL="63486" marR="63486" marT="31743" marB="31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Quantity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Price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Total cost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3571"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Furniture 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Fire fighting equipment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 sets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 sets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 lakhs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50 thousands lakhs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 lakhs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 lakhs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8054"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Total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lakhs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DDA86364-F9B6-664D-9081-5B888BEF8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2060"/>
                </a:solidFill>
              </a:rPr>
              <a:t>Project Management and Administration Cost</a:t>
            </a:r>
          </a:p>
        </p:txBody>
      </p:sp>
      <p:graphicFrame>
        <p:nvGraphicFramePr>
          <p:cNvPr id="74755" name="Group 3">
            <a:extLst>
              <a:ext uri="{FF2B5EF4-FFF2-40B4-BE49-F238E27FC236}">
                <a16:creationId xmlns:a16="http://schemas.microsoft.com/office/drawing/2014/main" id="{15408D13-D293-5C49-9028-DEDCF1E2D004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305800" cy="5029200"/>
        </p:xfrm>
        <a:graphic>
          <a:graphicData uri="http://schemas.openxmlformats.org/drawingml/2006/table">
            <a:tbl>
              <a:tblPr/>
              <a:tblGrid>
                <a:gridCol w="3306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8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40493"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Cost Items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Units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Months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Cost per month 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Total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4458"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Salary to Project Manager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Salary to Project staffs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Salary to Technical Advisor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12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12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20000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10000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20000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240000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360000</a:t>
                      </a: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100000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4249"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Total</a:t>
                      </a: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160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7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lakhs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63486" marR="63486" marT="31743" marB="31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nancial analysis [Compatibility Mode]" id="{4EF531B1-5B33-2943-B5DB-AF79919883F5}" vid="{48314697-7720-2645-AFF1-0009D49E028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</TotalTime>
  <Words>1583</Words>
  <Application>Microsoft Macintosh PowerPoint</Application>
  <PresentationFormat>On-screen Show (4:3)</PresentationFormat>
  <Paragraphs>391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Wingdings</vt:lpstr>
      <vt:lpstr>Ripple</vt:lpstr>
      <vt:lpstr>Project Selection: Financial Analysis of Project</vt:lpstr>
      <vt:lpstr>Process for Financial Analysis</vt:lpstr>
      <vt:lpstr>Investment Cost of the Project</vt:lpstr>
      <vt:lpstr>Cost Estimation</vt:lpstr>
      <vt:lpstr>Cost of Land and Site Development (examples)</vt:lpstr>
      <vt:lpstr>Cost of Building</vt:lpstr>
      <vt:lpstr>Cost of Machinery</vt:lpstr>
      <vt:lpstr>Other Fixed Assets</vt:lpstr>
      <vt:lpstr>Project Management and Administration Cost</vt:lpstr>
      <vt:lpstr>Total budget (in Lakhs)</vt:lpstr>
      <vt:lpstr>Estimating of Sales and Sales revenue</vt:lpstr>
      <vt:lpstr>Basis of Project’s Operation Period Calculation</vt:lpstr>
      <vt:lpstr>Estimated Sales and Production Budget for 10 yrs (Examples)</vt:lpstr>
      <vt:lpstr>Estimation of Total Cost operation and Maintenance for operational life of project</vt:lpstr>
      <vt:lpstr>Operational working result of Project (yearly Profit) </vt:lpstr>
      <vt:lpstr>Calculation of Operational Cash inflow </vt:lpstr>
      <vt:lpstr>Estimation of Terminal Cash inflow</vt:lpstr>
      <vt:lpstr>Estimation of Working Capital</vt:lpstr>
      <vt:lpstr>Liquidity Cycle related to working Capital</vt:lpstr>
      <vt:lpstr>Sources of Finances</vt:lpstr>
      <vt:lpstr>Estimation of Net Cash flow of Project</vt:lpstr>
      <vt:lpstr>Criteria of Financial Viability</vt:lpstr>
      <vt:lpstr>Payback Period</vt:lpstr>
      <vt:lpstr>Time Value of Money</vt:lpstr>
      <vt:lpstr>Methods for Dealing with Time Value of Money</vt:lpstr>
      <vt:lpstr>Estimation of Cost of Capital</vt:lpstr>
      <vt:lpstr>Calculation of NPV</vt:lpstr>
      <vt:lpstr>Calculation of Internal Rate of Return (IRR)</vt:lpstr>
      <vt:lpstr>Decision Under IRR criteria</vt:lpstr>
      <vt:lpstr>Process for calculation of IRR</vt:lpstr>
      <vt:lpstr>Process for calculation of IRR cont…</vt:lpstr>
      <vt:lpstr>Calculation of Benefit/Cost ratio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and Economic benefits vs. cost of the project</dc:title>
  <dc:creator>Admin</dc:creator>
  <cp:lastModifiedBy>Microsoft Office User</cp:lastModifiedBy>
  <cp:revision>135</cp:revision>
  <dcterms:created xsi:type="dcterms:W3CDTF">2009-10-27T05:28:35Z</dcterms:created>
  <dcterms:modified xsi:type="dcterms:W3CDTF">2021-07-12T02:53:48Z</dcterms:modified>
</cp:coreProperties>
</file>