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9E87-C41C-3F42-A396-9EC94AF32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1E6D-FE14-4240-8E9F-1B79D8B2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0F1C-9AB4-4B47-B412-A93D8B49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DB62-52E1-FD41-AF02-294BF6D1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0761-B432-594E-A6AA-8CD7B9E3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478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3BC5-27CA-A848-A396-4AF826A6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5C1E5-E177-4D46-A0B7-2E106EAA7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A978-B726-194B-AD79-7418FFAC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5E10-F0A2-814B-B83B-08260168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4590-89E1-334F-B625-044885A1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603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9F291-E488-4A48-B412-8D50CB288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D01E4-9EA3-C346-8609-3379FCA7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210C-32DD-8F4C-B5E3-C7A4778F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FDE9-1425-724A-B96B-BBE5B00B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6BA0-4662-9347-82AC-E66C65B2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968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FEB0-9EB0-3541-A939-24EC694B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2D4D-8C43-6C41-BCD3-6A864AF6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D0BA-45DA-5E40-835B-1231264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E1C5-7A01-FC48-81D6-E0396D67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95F5-C9A4-9A4A-9E38-0BBB2299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822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EBB6-77B9-AF49-A7D9-89471CFE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9F69-3EE5-9A4B-AEE5-9BAFD6A5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F0719-2CC8-5243-A3E1-45653108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7FEE-82F5-084C-A3E6-EF417095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E188-C62D-654E-BF74-A484AB9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7866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0846-FC08-1641-9900-4D2254CE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BF05-BEB1-F84E-B33B-F41A0F80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6981-32ED-2A49-9B7C-89AB4BD01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2A11A-042B-324D-BC07-E6D99D81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B947-12A8-F742-BD59-B232FF39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7847E-7E2B-A248-AC68-E3D40FF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97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8D5D-57CB-B14F-AB9D-0D2176F1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922C-2E08-164D-908D-E5E71CCF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BEDD2-1331-4A49-B13C-61E9BF91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F33B8-C8BA-F54B-95A4-8F87FE4D2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20FA1-C517-914B-A267-5340956B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D6C7-0154-3042-B087-F2E6E379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B40E3-779A-8D4A-BB75-6FE1A197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8BED9-64F4-4F41-BE4A-31625C29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815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FB28-BD58-E746-9F06-9B3B759D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D1AFA-E266-0942-94CB-03AB56C3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DDBDF-3D35-A146-A395-7391D9BC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3D03C-479E-BA4A-9AC9-F4EB9E5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9674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07EA0-D327-CC4A-AEA7-B0FC983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D552F-364D-2F40-96A8-DA43AAB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129D-F675-0B4E-BCAA-160E854C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3940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5CB5-57D7-584E-B32A-D45B03C2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47C5-4B3E-104A-AB18-E90FFD52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E59E-685B-0242-B6B4-9A410CC6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D35B4-4638-274D-9C47-A588F5F2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D9C48-56A5-DE45-9A96-138C40C6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E21B5-D8CE-2F45-B704-60656F80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0193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37EA-6AD0-8944-81A5-044CD3D5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F54C4-F1D9-294A-B2B2-1EDD72E1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4AA05-AD0A-7C40-BA39-E8DABDDC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A136D-88F8-3643-B32C-2830D5C9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FA70F-7E6A-EC4E-AF9D-9981BBB5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2EC4-4E93-8C48-8FEC-9CFDED08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11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9A48B-D335-7441-894F-AEC67014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97CE7-2326-6145-96BC-D902E5B3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0D83-207A-C24F-AA1F-6281ECB15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F9A0-D807-C244-A990-C23FA4B96254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384A-4BAE-E34C-B898-42885808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CC7D-AD9D-044A-B4DD-0593E640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B1AD-F2F9-1441-B3D7-95E1CD94A3D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6771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D99C-9E15-E440-8463-AF07B439D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433" y="121466"/>
            <a:ext cx="9144000" cy="842361"/>
          </a:xfrm>
        </p:spPr>
        <p:txBody>
          <a:bodyPr/>
          <a:lstStyle/>
          <a:p>
            <a:r>
              <a:rPr lang="en-US" dirty="0"/>
              <a:t>Outline of talk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C28B-EEBB-1743-BE8C-31D0395D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5038"/>
            <a:ext cx="9144000" cy="4182762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In this introduction the main questions to be addressed will be: </a:t>
            </a:r>
          </a:p>
          <a:p>
            <a:pPr algn="just"/>
            <a:r>
              <a:rPr lang="en-US" sz="4000" dirty="0"/>
              <a:t>–What is software project management? Is it really different from ‘ordinary’ project management? </a:t>
            </a:r>
          </a:p>
          <a:p>
            <a:pPr algn="just"/>
            <a:r>
              <a:rPr lang="en-US" sz="4000" dirty="0"/>
              <a:t>–How do you know when a project has been successful? For example, do the expectations of the customer/client match those of the developers?</a:t>
            </a:r>
            <a:endParaRPr lang="en-NP" sz="4000" dirty="0"/>
          </a:p>
        </p:txBody>
      </p:sp>
    </p:spTree>
    <p:extLst>
      <p:ext uri="{BB962C8B-B14F-4D97-AF65-F5344CB8AC3E}">
        <p14:creationId xmlns:p14="http://schemas.microsoft.com/office/powerpoint/2010/main" val="345024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A9F6-377B-3649-975C-92BA94F6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ISO12207 continued 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32AE-7AEC-894B-8146-FDA405CC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Qualification testing 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dirty="0"/>
              <a:t> Testing the system (not just the software) </a:t>
            </a:r>
          </a:p>
          <a:p>
            <a:r>
              <a:rPr lang="en-US" dirty="0"/>
              <a:t>Installation 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dirty="0"/>
              <a:t> The process of making the system operational </a:t>
            </a:r>
          </a:p>
          <a:p>
            <a:pPr marL="622300" indent="-257175">
              <a:buFont typeface="Courier New" panose="02070309020205020404" pitchFamily="49" charset="0"/>
              <a:buChar char="o"/>
            </a:pPr>
            <a:r>
              <a:rPr lang="en-US" dirty="0"/>
              <a:t> Includes setting up standing data, setting system parameters, installing on operational hardware platforms, user training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468313" indent="-457200"/>
            <a:r>
              <a:rPr lang="en-US" dirty="0"/>
              <a:t>Acceptance support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dirty="0"/>
              <a:t>  Including maintenance and enhancement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7530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6BC8-E3C9-024A-908C-22483DB0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Some ways of categorizing projects </a:t>
            </a:r>
            <a:endParaRPr lang="en-NP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B5C5-397F-B440-92B7-6AF6B4D8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67"/>
            <a:ext cx="10515600" cy="4708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Distinguishing different types of project is important as different types of task need different project approaches e.g.</a:t>
            </a:r>
          </a:p>
          <a:p>
            <a:pPr algn="just"/>
            <a:r>
              <a:rPr lang="en-US" sz="4000" dirty="0"/>
              <a:t> Information systems versus embedded systems </a:t>
            </a:r>
          </a:p>
          <a:p>
            <a:pPr algn="just"/>
            <a:r>
              <a:rPr lang="en-US" sz="4000" dirty="0"/>
              <a:t>Objective-based versus product-based</a:t>
            </a:r>
            <a:endParaRPr lang="en-NP" sz="4000" dirty="0"/>
          </a:p>
        </p:txBody>
      </p:sp>
    </p:spTree>
    <p:extLst>
      <p:ext uri="{BB962C8B-B14F-4D97-AF65-F5344CB8AC3E}">
        <p14:creationId xmlns:p14="http://schemas.microsoft.com/office/powerpoint/2010/main" val="99197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9F35-6FF8-394E-ADAD-E8103E81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04"/>
            <a:ext cx="10515600" cy="1325563"/>
          </a:xfrm>
        </p:spPr>
        <p:txBody>
          <a:bodyPr/>
          <a:lstStyle/>
          <a:p>
            <a:r>
              <a:rPr lang="en-US" b="1" dirty="0"/>
              <a:t>What is management?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03F1-9627-1D47-B976-418D3BC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This involves the following activities: </a:t>
            </a:r>
          </a:p>
          <a:p>
            <a:r>
              <a:rPr lang="en-US" sz="3600" dirty="0"/>
              <a:t>Planning – deciding what is to be done</a:t>
            </a:r>
          </a:p>
          <a:p>
            <a:r>
              <a:rPr lang="en-US" sz="3600" dirty="0"/>
              <a:t> Organizing – making arrangements</a:t>
            </a:r>
          </a:p>
          <a:p>
            <a:r>
              <a:rPr lang="en-US" sz="3600" dirty="0"/>
              <a:t> Staffing – selecting the right people for the job </a:t>
            </a:r>
          </a:p>
          <a:p>
            <a:r>
              <a:rPr lang="en-US" sz="3600" dirty="0"/>
              <a:t>Directing – giving instructions </a:t>
            </a:r>
          </a:p>
          <a:p>
            <a:pPr marL="0" indent="0" algn="r">
              <a:buNone/>
            </a:pPr>
            <a:endParaRPr lang="en-US" sz="3600" dirty="0"/>
          </a:p>
          <a:p>
            <a:pPr marL="0" indent="0" algn="r">
              <a:buNone/>
            </a:pPr>
            <a:endParaRPr lang="en-US" sz="3600" dirty="0"/>
          </a:p>
          <a:p>
            <a:pPr marL="0" indent="0" algn="r">
              <a:buNone/>
            </a:pPr>
            <a:r>
              <a:rPr lang="en-US" sz="3600" dirty="0"/>
              <a:t>continued…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89427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1142-F2A9-3D4F-81B1-6B17A8E8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management? (continued)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5B35-3DC0-3E49-B844-D7991A21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Monitoring – checking on progress </a:t>
            </a:r>
          </a:p>
          <a:p>
            <a:pPr algn="just"/>
            <a:r>
              <a:rPr lang="en-US" sz="3600" dirty="0"/>
              <a:t>Controlling – taking action to remedy hold- ups </a:t>
            </a:r>
          </a:p>
          <a:p>
            <a:pPr algn="just"/>
            <a:r>
              <a:rPr lang="en-US" sz="3600" dirty="0"/>
              <a:t>Innovating – coming up with solutions when problems emerge</a:t>
            </a:r>
          </a:p>
          <a:p>
            <a:pPr algn="just"/>
            <a:r>
              <a:rPr lang="en-US" sz="3600" dirty="0"/>
              <a:t> Representing – liaising with clients, users, developers and other stakeholders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409747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9060-A5C2-1A4F-9823-71923D56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objectives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6902-BFC2-F54C-911C-CABFFE61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Answering the question ‘What do we have to do to have a success?’</a:t>
            </a:r>
          </a:p>
          <a:p>
            <a:r>
              <a:rPr lang="en-US" dirty="0"/>
              <a:t> Need for a project authority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dirty="0"/>
              <a:t>Sets the project scope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dirty="0"/>
              <a:t>Allocates/approves costs</a:t>
            </a:r>
          </a:p>
          <a:p>
            <a:r>
              <a:rPr lang="en-US" dirty="0"/>
              <a:t> Could be one person - or a group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dirty="0"/>
              <a:t>Project Board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dirty="0"/>
              <a:t>Project Management Board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dirty="0"/>
              <a:t>Steering committee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40731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2FA7-E63C-5D44-89F1-3D39492E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871-AFB6-384B-A725-3B7A9305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 Informally, the objective of a project can be defined by completing the statement:</a:t>
            </a:r>
          </a:p>
          <a:p>
            <a:pPr marL="0" indent="0" algn="just">
              <a:buNone/>
            </a:pPr>
            <a:r>
              <a:rPr lang="en-US" dirty="0"/>
              <a:t> The project will be regarded as a success if………………………………..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Rather like post-conditions for the project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Focus on what will be put in place, rather than how activities will be carried out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11806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AC32-D64C-F64F-B5C4-FC24F4B4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should be SMART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C690-9E57-CA47-A95E-355C3EE0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33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S – specific, that is, concrete and well-defined</a:t>
            </a:r>
          </a:p>
          <a:p>
            <a:pPr algn="just"/>
            <a:r>
              <a:rPr lang="en-US" sz="3200" dirty="0"/>
              <a:t>M – measurable, that is, satisfaction of the objective can be objectively judged </a:t>
            </a:r>
          </a:p>
          <a:p>
            <a:pPr algn="just"/>
            <a:r>
              <a:rPr lang="en-US" sz="3200" dirty="0"/>
              <a:t>A – achievable, that is, it is within the power of the individual or group concerned to meet the target </a:t>
            </a:r>
          </a:p>
          <a:p>
            <a:pPr algn="just"/>
            <a:r>
              <a:rPr lang="en-US" sz="3200" dirty="0"/>
              <a:t>R – relevant, the objective must relevant to the true purpose of the project </a:t>
            </a:r>
          </a:p>
          <a:p>
            <a:pPr algn="just"/>
            <a:r>
              <a:rPr lang="en-US" sz="3200" dirty="0"/>
              <a:t>T – time constrained: there is defined point in time by which the objective should be achieved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203050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0B8D-FD20-EE46-BC36-A6F92A26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Goals/sub-objectives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CFE9-0BD4-0C4B-A2BA-A54D223A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are steps along the way to achieving the objective. Informally, these can be defined by completing the sentence…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Objective X will be achieved IF the following goals are all achieved A…………… </a:t>
            </a:r>
          </a:p>
          <a:p>
            <a:pPr marL="0" indent="0" algn="ctr">
              <a:buNone/>
            </a:pPr>
            <a:r>
              <a:rPr lang="en-US" dirty="0"/>
              <a:t>B…………… </a:t>
            </a:r>
          </a:p>
          <a:p>
            <a:pPr marL="0" indent="0" algn="ctr">
              <a:buNone/>
            </a:pPr>
            <a:r>
              <a:rPr lang="en-US" dirty="0"/>
              <a:t>      C…………… </a:t>
            </a:r>
            <a:r>
              <a:rPr lang="en-US" dirty="0" err="1"/>
              <a:t>etc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21765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F783-625A-CB4A-9786-C1555264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Goals/sub-objectives continued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5BCE-5D8F-E84E-B42F-5E25AE11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Often a goal can be allocated to an individual. Individual may have the capability of achieving goal, but not the objective on their own e.g.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Objective – user satisfaction with software product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Analyst goal – accurate requirements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Developer goal – software that is reliable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43328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CB94-C16B-8C43-ABAF-013306F5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Measures of effectiveness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F028-9922-014D-8B29-6A8BE321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do we know that the goal or objective has been achieved? </a:t>
            </a:r>
          </a:p>
          <a:p>
            <a:pPr marL="0" indent="0">
              <a:buNone/>
            </a:pPr>
            <a:r>
              <a:rPr lang="en-US" sz="3600" dirty="0"/>
              <a:t>By a practical test, that can be objectively assessed. </a:t>
            </a:r>
          </a:p>
          <a:p>
            <a:pPr marL="0" indent="0">
              <a:buNone/>
            </a:pPr>
            <a:r>
              <a:rPr lang="en-US" sz="3600" dirty="0"/>
              <a:t>e.g. for user satisfaction with software product: </a:t>
            </a:r>
          </a:p>
          <a:p>
            <a:r>
              <a:rPr lang="en-US" sz="3600" dirty="0"/>
              <a:t>Repeat business – they buy further products from us </a:t>
            </a:r>
          </a:p>
          <a:p>
            <a:r>
              <a:rPr lang="en-US" sz="3600" dirty="0"/>
              <a:t>Number of complaints – if low </a:t>
            </a:r>
            <a:r>
              <a:rPr lang="en-US" sz="3600" dirty="0" err="1"/>
              <a:t>etc</a:t>
            </a:r>
            <a:r>
              <a:rPr lang="en-US" sz="3600" dirty="0"/>
              <a:t> </a:t>
            </a:r>
            <a:r>
              <a:rPr lang="en-US" sz="3600" dirty="0" err="1"/>
              <a:t>etc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3530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1A5-FE2D-1B42-9E7E-4C310B1B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675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What is a project? </a:t>
            </a:r>
            <a:endParaRPr lang="en-NP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AC1C-947B-FE46-A9A5-9919FAD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39313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Some dictionary definitions: </a:t>
            </a:r>
          </a:p>
          <a:p>
            <a:pPr marL="0" indent="0">
              <a:buNone/>
            </a:pPr>
            <a:r>
              <a:rPr lang="en-US" sz="4400" dirty="0"/>
              <a:t>“A specific plan or design”</a:t>
            </a:r>
          </a:p>
          <a:p>
            <a:pPr marL="0" indent="0">
              <a:buNone/>
            </a:pPr>
            <a:r>
              <a:rPr lang="en-US" sz="4400" dirty="0"/>
              <a:t> “A planned undertaking” </a:t>
            </a:r>
          </a:p>
          <a:p>
            <a:pPr marL="0" indent="0">
              <a:buNone/>
            </a:pPr>
            <a:r>
              <a:rPr lang="en-US" sz="4400" dirty="0"/>
              <a:t>“A large undertaking e.g. a public works scheme” </a:t>
            </a:r>
          </a:p>
          <a:p>
            <a:pPr marL="0" indent="0">
              <a:buNone/>
            </a:pPr>
            <a:r>
              <a:rPr lang="en-US" sz="4400" dirty="0"/>
              <a:t>					Longmans dictionary </a:t>
            </a:r>
          </a:p>
          <a:p>
            <a:pPr marL="0" indent="0">
              <a:buNone/>
            </a:pPr>
            <a:r>
              <a:rPr lang="en-US" sz="4400" dirty="0"/>
              <a:t>Key points above are </a:t>
            </a:r>
            <a:r>
              <a:rPr lang="en-US" sz="4400" i="1" dirty="0"/>
              <a:t>planning</a:t>
            </a:r>
            <a:r>
              <a:rPr lang="en-US" sz="4400" dirty="0"/>
              <a:t> and </a:t>
            </a:r>
            <a:r>
              <a:rPr lang="en-US" sz="4400" i="1" dirty="0"/>
              <a:t>size</a:t>
            </a:r>
            <a:r>
              <a:rPr lang="en-US" sz="4400" dirty="0"/>
              <a:t> of task</a:t>
            </a:r>
            <a:endParaRPr lang="en-NP" sz="4400" dirty="0"/>
          </a:p>
        </p:txBody>
      </p:sp>
    </p:spTree>
    <p:extLst>
      <p:ext uri="{BB962C8B-B14F-4D97-AF65-F5344CB8AC3E}">
        <p14:creationId xmlns:p14="http://schemas.microsoft.com/office/powerpoint/2010/main" val="148096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074E-E853-E84F-A08A-BDBEE52D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487"/>
            <a:ext cx="10515600" cy="1325563"/>
          </a:xfrm>
        </p:spPr>
        <p:txBody>
          <a:bodyPr/>
          <a:lstStyle/>
          <a:p>
            <a:r>
              <a:rPr lang="en-US" b="1" dirty="0"/>
              <a:t> Stakeholders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9C8C-A7A9-3243-99E6-A6B88ED3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These are people who have a stake or interest in the project </a:t>
            </a:r>
          </a:p>
          <a:p>
            <a:pPr marL="0" indent="0">
              <a:buNone/>
            </a:pPr>
            <a:r>
              <a:rPr lang="en-US" sz="3200" dirty="0"/>
              <a:t>In general, they could be users/clients or developers/implementers</a:t>
            </a:r>
          </a:p>
          <a:p>
            <a:pPr marL="0" indent="0">
              <a:buNone/>
            </a:pPr>
            <a:r>
              <a:rPr lang="en-US" sz="3200" dirty="0"/>
              <a:t>They could be: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Within the project team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Outside the project team, but within the same organization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Outside both the project team and the organization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6102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ABBE-A992-7840-A78F-3BA9EB43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business case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08AD-8280-E349-8D73-A58B218F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delivered project must outweigh costs </a:t>
            </a:r>
          </a:p>
          <a:p>
            <a:r>
              <a:rPr lang="en-US" dirty="0"/>
              <a:t>Costs include: 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dirty="0"/>
              <a:t> Development 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dirty="0"/>
              <a:t> Operation </a:t>
            </a:r>
          </a:p>
          <a:p>
            <a:r>
              <a:rPr lang="en-US" dirty="0"/>
              <a:t>Benefits 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dirty="0"/>
              <a:t> Quantifiable 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dirty="0"/>
              <a:t> Non-quantifiable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5537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EA59-7E5A-DF42-9C02-DFFB8D79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b="1" dirty="0"/>
              <a:t>Management Control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E0FA80-3EC9-0840-9807-0A3265F83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11" y="1322173"/>
            <a:ext cx="5878847" cy="54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401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38AE-930D-6348-88CB-AE0F227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b="1" dirty="0"/>
              <a:t>Management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6AA4-6A4E-874B-9393-C253BBA8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 – the raw details </a:t>
            </a:r>
          </a:p>
          <a:p>
            <a:pPr marL="0" indent="365125">
              <a:buNone/>
            </a:pPr>
            <a:r>
              <a:rPr lang="en-US" sz="3600" dirty="0"/>
              <a:t>e.g. ‘6,000 documents processed at location X’</a:t>
            </a:r>
          </a:p>
          <a:p>
            <a:r>
              <a:rPr lang="en-US" sz="3600" dirty="0"/>
              <a:t> Information – the data is processed to produce something that is meaningful and useful </a:t>
            </a:r>
          </a:p>
          <a:p>
            <a:pPr marL="0" indent="365125">
              <a:buNone/>
            </a:pPr>
            <a:r>
              <a:rPr lang="en-US" sz="3600" dirty="0"/>
              <a:t>e.g. ‘productivity is 100 documents a day’</a:t>
            </a:r>
          </a:p>
          <a:p>
            <a:r>
              <a:rPr lang="en-US" sz="3600" dirty="0"/>
              <a:t> Comparison with objectives/goals </a:t>
            </a:r>
          </a:p>
          <a:p>
            <a:pPr marL="317500" indent="47625">
              <a:buNone/>
            </a:pPr>
            <a:r>
              <a:rPr lang="en-US" sz="3600" dirty="0"/>
              <a:t>e.g. we will not meet target of processing all documents by 31 </a:t>
            </a:r>
            <a:r>
              <a:rPr lang="en-US" sz="3600" dirty="0" err="1"/>
              <a:t>st</a:t>
            </a:r>
            <a:r>
              <a:rPr lang="en-US" sz="3600" dirty="0"/>
              <a:t> March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2395477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92E4-68CB-A441-9666-71F3F06F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b="1" dirty="0"/>
              <a:t>Management Control (Continued)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66A-D8D6-8D46-B10A-6262378D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Modelling – working out the probable outcomes of various decisions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e.g. if we employ two more staff at location X how quickly can we get the documents processed?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Implementation – carrying out the remedial actions that have been decided upon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82932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FFE5-98CD-E74C-AFEB-C8F265A5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points in lecture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A05A-450E-B24D-AFDE-0D690245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Projects are non-routine - thus uncertain </a:t>
            </a:r>
          </a:p>
          <a:p>
            <a:r>
              <a:rPr lang="en-US" sz="3600" dirty="0"/>
              <a:t>The particular problems of projects e.g. lack of visibility </a:t>
            </a:r>
          </a:p>
          <a:p>
            <a:r>
              <a:rPr lang="en-US" sz="3600" dirty="0"/>
              <a:t>Clear objectives are essential which can be objectively assessed </a:t>
            </a:r>
          </a:p>
          <a:p>
            <a:r>
              <a:rPr lang="en-US" sz="3600" dirty="0"/>
              <a:t>Stuff happens. Not usually possible to keep precisely plan – need for control </a:t>
            </a:r>
          </a:p>
          <a:p>
            <a:r>
              <a:rPr lang="en-US" sz="3600" dirty="0"/>
              <a:t>Communicate, communicate, communicate!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151356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6F92-ABB6-1748-8E98-BDFADB2E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4465"/>
          </a:xfrm>
        </p:spPr>
        <p:txBody>
          <a:bodyPr/>
          <a:lstStyle/>
          <a:p>
            <a:r>
              <a:rPr lang="en-US" b="1" dirty="0"/>
              <a:t>Jobs versus projects</a:t>
            </a:r>
            <a:endParaRPr lang="en-NP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412C16-69B1-B74D-A39F-3F89FE8268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3" y="1124465"/>
            <a:ext cx="7679399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65389-1E9B-7B4E-B7E4-6C0FC8992ACD}"/>
              </a:ext>
            </a:extLst>
          </p:cNvPr>
          <p:cNvSpPr/>
          <p:nvPr/>
        </p:nvSpPr>
        <p:spPr>
          <a:xfrm>
            <a:off x="998858" y="4457343"/>
            <a:ext cx="104309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‘Jobs’ – repetition of very well-defined and well understood tasks with very little uncertainty</a:t>
            </a:r>
          </a:p>
          <a:p>
            <a:r>
              <a:rPr lang="en-US" sz="3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‘Exploration’ – e.g. finding a cure for cancer: the outcome is very uncertain </a:t>
            </a:r>
          </a:p>
          <a:p>
            <a:r>
              <a:rPr lang="en-US" sz="3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‘Projects’ – in the middle!</a:t>
            </a:r>
            <a:endParaRPr lang="en-NP" sz="3000" dirty="0"/>
          </a:p>
        </p:txBody>
      </p:sp>
    </p:spTree>
    <p:extLst>
      <p:ext uri="{BB962C8B-B14F-4D97-AF65-F5344CB8AC3E}">
        <p14:creationId xmlns:p14="http://schemas.microsoft.com/office/powerpoint/2010/main" val="335284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8DB-861F-9D41-9C70-FFC92EA4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projects 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46F4-D5DB-4F4E-825A-BFB2533B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9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 task is more ‘project-like’ if it is: </a:t>
            </a:r>
          </a:p>
          <a:p>
            <a:r>
              <a:rPr lang="en-US" sz="3200" dirty="0"/>
              <a:t>Non-routine </a:t>
            </a:r>
          </a:p>
          <a:p>
            <a:r>
              <a:rPr lang="en-US" sz="3200" dirty="0"/>
              <a:t>Planned </a:t>
            </a:r>
          </a:p>
          <a:p>
            <a:r>
              <a:rPr lang="en-US" sz="3200" dirty="0"/>
              <a:t>Aiming at a specific target </a:t>
            </a:r>
          </a:p>
          <a:p>
            <a:r>
              <a:rPr lang="en-US" sz="3200" dirty="0"/>
              <a:t>Work carried out for a customer </a:t>
            </a:r>
          </a:p>
          <a:p>
            <a:r>
              <a:rPr lang="en-US" sz="3200" dirty="0"/>
              <a:t>Involving several specialisms</a:t>
            </a:r>
          </a:p>
          <a:p>
            <a:r>
              <a:rPr lang="en-US" sz="3200" dirty="0"/>
              <a:t> Made up of several different phases</a:t>
            </a:r>
          </a:p>
          <a:p>
            <a:r>
              <a:rPr lang="en-US" sz="3200" dirty="0"/>
              <a:t> Constrained by time and resources </a:t>
            </a:r>
          </a:p>
          <a:p>
            <a:r>
              <a:rPr lang="en-US" sz="3200" dirty="0"/>
              <a:t>Large and/or complex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206827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5089-1CB5-4E4F-BE28-91529D25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r>
              <a:rPr lang="en-US" b="1" dirty="0"/>
              <a:t>Are software projects really different from other projects? 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DF9F-672B-744A-83E6-847A9609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09"/>
            <a:ext cx="11011930" cy="505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Not really! …but… </a:t>
            </a:r>
          </a:p>
          <a:p>
            <a:r>
              <a:rPr lang="en-US" sz="3200" dirty="0"/>
              <a:t>Invisibility</a:t>
            </a:r>
          </a:p>
          <a:p>
            <a:r>
              <a:rPr lang="en-US" sz="3200" dirty="0"/>
              <a:t> Complexity</a:t>
            </a:r>
          </a:p>
          <a:p>
            <a:r>
              <a:rPr lang="en-US" sz="3200" dirty="0"/>
              <a:t> Conformity </a:t>
            </a:r>
          </a:p>
          <a:p>
            <a:r>
              <a:rPr lang="en-US" sz="3200" dirty="0"/>
              <a:t>Flexibility </a:t>
            </a:r>
          </a:p>
          <a:p>
            <a:pPr marL="0" indent="0">
              <a:buNone/>
            </a:pPr>
            <a:r>
              <a:rPr lang="en-US" sz="3200" dirty="0"/>
              <a:t>make software more problematic to build than other engineered artefacts.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352808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9109-DC37-F54B-8B86-70C68BDC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2551"/>
          </a:xfrm>
        </p:spPr>
        <p:txBody>
          <a:bodyPr/>
          <a:lstStyle/>
          <a:p>
            <a:r>
              <a:rPr lang="en-US" b="1" dirty="0"/>
              <a:t>Activities covered by project management</a:t>
            </a:r>
            <a:endParaRPr lang="en-NP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DCD34F-DED4-1E42-AA24-46242D58FB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03" y="774770"/>
            <a:ext cx="5301047" cy="30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69C8C-CA62-F340-9C64-C9002AA28F4C}"/>
              </a:ext>
            </a:extLst>
          </p:cNvPr>
          <p:cNvSpPr/>
          <p:nvPr/>
        </p:nvSpPr>
        <p:spPr>
          <a:xfrm>
            <a:off x="838200" y="3797307"/>
            <a:ext cx="108512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Feasibility study</a:t>
            </a:r>
          </a:p>
          <a:p>
            <a:r>
              <a:rPr lang="en-US" sz="2800" dirty="0"/>
              <a:t> Is project technically feasible and worthwhile from a business point of view? </a:t>
            </a:r>
          </a:p>
          <a:p>
            <a:r>
              <a:rPr lang="en-US" sz="2800" b="1" dirty="0"/>
              <a:t>Planning</a:t>
            </a:r>
          </a:p>
          <a:p>
            <a:r>
              <a:rPr lang="en-US" sz="2800" dirty="0"/>
              <a:t> Only done if project is feasible </a:t>
            </a:r>
          </a:p>
          <a:p>
            <a:r>
              <a:rPr lang="en-US" sz="2800" b="1" dirty="0"/>
              <a:t>Execution</a:t>
            </a:r>
            <a:r>
              <a:rPr lang="en-US" sz="2800" dirty="0"/>
              <a:t> </a:t>
            </a:r>
          </a:p>
          <a:p>
            <a:r>
              <a:rPr lang="en-US" sz="2800" dirty="0"/>
              <a:t>Implement plan, but plan may be changed as we go along</a:t>
            </a:r>
            <a:endParaRPr lang="en-NP" sz="2800" dirty="0"/>
          </a:p>
        </p:txBody>
      </p:sp>
    </p:spTree>
    <p:extLst>
      <p:ext uri="{BB962C8B-B14F-4D97-AF65-F5344CB8AC3E}">
        <p14:creationId xmlns:p14="http://schemas.microsoft.com/office/powerpoint/2010/main" val="72414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0644-A150-DF49-A418-138DD445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117990"/>
            <a:ext cx="11417643" cy="1325563"/>
          </a:xfrm>
        </p:spPr>
        <p:txBody>
          <a:bodyPr/>
          <a:lstStyle/>
          <a:p>
            <a:r>
              <a:rPr lang="en-US" b="1" dirty="0"/>
              <a:t>The software development life- cycle (ISO 12207)</a:t>
            </a:r>
            <a:endParaRPr lang="en-NP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738507-61D7-014A-B8DE-B1E7D985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22" y="1162050"/>
            <a:ext cx="5324078" cy="579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4A4-A2E7-F047-AC25-700371F2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10" y="18255"/>
            <a:ext cx="10515600" cy="1325563"/>
          </a:xfrm>
        </p:spPr>
        <p:txBody>
          <a:bodyPr/>
          <a:lstStyle/>
          <a:p>
            <a:r>
              <a:rPr lang="en-US" b="1" dirty="0"/>
              <a:t>ISO 12207 life-cycle 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78FF-A612-0443-9D02-E4486F81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Requirements analysis </a:t>
            </a:r>
          </a:p>
          <a:p>
            <a:pPr marL="0" indent="0" algn="just">
              <a:buNone/>
            </a:pPr>
            <a:r>
              <a:rPr lang="en-US" sz="3600" dirty="0"/>
              <a:t>–Requirements elicitation: what does the client need? </a:t>
            </a:r>
          </a:p>
          <a:p>
            <a:pPr marL="317500" indent="-317500" algn="just">
              <a:buNone/>
            </a:pPr>
            <a:r>
              <a:rPr lang="en-US" sz="3600" dirty="0"/>
              <a:t>–Analysis: converting ‘customer-facing’ requirements into equivalents that developers can understand</a:t>
            </a:r>
          </a:p>
          <a:p>
            <a:pPr marL="365125" indent="-365125" algn="just">
              <a:buNone/>
            </a:pPr>
            <a:r>
              <a:rPr lang="en-US" sz="3600" dirty="0"/>
              <a:t> –Requirements will cover </a:t>
            </a:r>
          </a:p>
          <a:p>
            <a:pPr indent="490538" algn="just"/>
            <a:r>
              <a:rPr lang="en-US" sz="3600" dirty="0"/>
              <a:t>Functions </a:t>
            </a:r>
          </a:p>
          <a:p>
            <a:pPr indent="490538" algn="just"/>
            <a:r>
              <a:rPr lang="en-US" sz="3600" dirty="0"/>
              <a:t>Quality Resource </a:t>
            </a:r>
          </a:p>
          <a:p>
            <a:pPr indent="490538" algn="just"/>
            <a:r>
              <a:rPr lang="en-US" sz="3600" dirty="0"/>
              <a:t>constraints i.e. costs</a:t>
            </a:r>
            <a:endParaRPr lang="en-NP" sz="3600" dirty="0"/>
          </a:p>
        </p:txBody>
      </p:sp>
    </p:spTree>
    <p:extLst>
      <p:ext uri="{BB962C8B-B14F-4D97-AF65-F5344CB8AC3E}">
        <p14:creationId xmlns:p14="http://schemas.microsoft.com/office/powerpoint/2010/main" val="254270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7585-5810-2946-95AF-D8A76E6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 12207 life-cycle 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D825-E42C-9443-BB2A-9E0F14DF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3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 Architecture design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sz="3200" dirty="0"/>
              <a:t>Based on system requirements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sz="3200" dirty="0"/>
              <a:t>Defines components of system: hardware, software, organizational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sz="3200" dirty="0"/>
              <a:t>Software requirements will come out of this </a:t>
            </a:r>
          </a:p>
          <a:p>
            <a:pPr marL="468313" indent="-457200"/>
            <a:r>
              <a:rPr lang="en-US" sz="3200" dirty="0"/>
              <a:t>Code and test </a:t>
            </a:r>
          </a:p>
          <a:p>
            <a:pPr marL="822325" indent="-457200">
              <a:buFont typeface="Courier New" panose="02070309020205020404" pitchFamily="49" charset="0"/>
              <a:buChar char="o"/>
            </a:pPr>
            <a:r>
              <a:rPr lang="en-US" sz="3200" dirty="0"/>
              <a:t>Of individual components </a:t>
            </a:r>
          </a:p>
          <a:p>
            <a:pPr marL="468312" indent="-457200"/>
            <a:r>
              <a:rPr lang="en-US" sz="3200" dirty="0"/>
              <a:t>Integration </a:t>
            </a:r>
          </a:p>
          <a:p>
            <a:pPr marL="365125" indent="0">
              <a:buFont typeface="Courier New" panose="02070309020205020404" pitchFamily="49" charset="0"/>
              <a:buChar char="o"/>
            </a:pPr>
            <a:r>
              <a:rPr lang="en-US" sz="3200" dirty="0"/>
              <a:t>   Putting the components together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307022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1127</Words>
  <Application>Microsoft Macintosh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Open Sans</vt:lpstr>
      <vt:lpstr>Office Theme</vt:lpstr>
      <vt:lpstr>Outline of talk</vt:lpstr>
      <vt:lpstr>What is a project? </vt:lpstr>
      <vt:lpstr>Jobs versus projects</vt:lpstr>
      <vt:lpstr>Characteristics of projects </vt:lpstr>
      <vt:lpstr>Are software projects really different from other projects? </vt:lpstr>
      <vt:lpstr>Activities covered by project management</vt:lpstr>
      <vt:lpstr>The software development life- cycle (ISO 12207)</vt:lpstr>
      <vt:lpstr>ISO 12207 life-cycle </vt:lpstr>
      <vt:lpstr>ISO 12207 life-cycle </vt:lpstr>
      <vt:lpstr>ISO12207 continued </vt:lpstr>
      <vt:lpstr>Some ways of categorizing projects </vt:lpstr>
      <vt:lpstr>What is management?</vt:lpstr>
      <vt:lpstr>What is management? (continued)</vt:lpstr>
      <vt:lpstr>Setting objectives</vt:lpstr>
      <vt:lpstr>Objectives</vt:lpstr>
      <vt:lpstr>Objectives should be SMART</vt:lpstr>
      <vt:lpstr>Goals/sub-objectives</vt:lpstr>
      <vt:lpstr>Goals/sub-objectives continued</vt:lpstr>
      <vt:lpstr>Measures of effectiveness</vt:lpstr>
      <vt:lpstr> Stakeholders</vt:lpstr>
      <vt:lpstr>The business case</vt:lpstr>
      <vt:lpstr>Management Control</vt:lpstr>
      <vt:lpstr>Management Control</vt:lpstr>
      <vt:lpstr>Management Control (Continued)</vt:lpstr>
      <vt:lpstr>Key points in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of talk</dc:title>
  <dc:creator>Microsoft Office User</dc:creator>
  <cp:lastModifiedBy>Microsoft Office User</cp:lastModifiedBy>
  <cp:revision>17</cp:revision>
  <dcterms:created xsi:type="dcterms:W3CDTF">2021-07-16T13:01:02Z</dcterms:created>
  <dcterms:modified xsi:type="dcterms:W3CDTF">2021-07-16T14:38:50Z</dcterms:modified>
</cp:coreProperties>
</file>