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8" r:id="rId5"/>
    <p:sldId id="257" r:id="rId6"/>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8549-E06D-E648-8905-2858B83F0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DEB409B3-0A35-4D45-B2B5-74328862E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91C21B09-A85A-9A46-94BF-86C028A5F190}"/>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5" name="Footer Placeholder 4">
            <a:extLst>
              <a:ext uri="{FF2B5EF4-FFF2-40B4-BE49-F238E27FC236}">
                <a16:creationId xmlns:a16="http://schemas.microsoft.com/office/drawing/2014/main" id="{1113286C-07A1-CE4A-A353-2B2D20EAEA4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5DF549A-1B59-324B-9B8F-FAEECAAC0361}"/>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220967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CC29-DC54-9842-A516-E36E622967C9}"/>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2DD23783-9914-E341-A435-2F0468933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4751558-F321-164C-AF0C-38EDDDC89EC6}"/>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5" name="Footer Placeholder 4">
            <a:extLst>
              <a:ext uri="{FF2B5EF4-FFF2-40B4-BE49-F238E27FC236}">
                <a16:creationId xmlns:a16="http://schemas.microsoft.com/office/drawing/2014/main" id="{A1E8ECE5-BCF3-7E4F-8340-964835C0458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B185D8E-E249-F54A-9603-534367B78C0D}"/>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309444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C8970A-CA8A-364B-BA33-A9B66AA3E3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B48E58D8-CEF0-8643-8771-A8C92C1A0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17EA8FD-1BFA-9D4A-9CA0-EEEFB8BE6F14}"/>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5" name="Footer Placeholder 4">
            <a:extLst>
              <a:ext uri="{FF2B5EF4-FFF2-40B4-BE49-F238E27FC236}">
                <a16:creationId xmlns:a16="http://schemas.microsoft.com/office/drawing/2014/main" id="{5B6D62D1-C2BD-9548-98D2-A29A890CAC3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AD0A4BF2-CDF9-F64D-AD3D-8A0B5D411685}"/>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24055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1646-21B5-FA46-92C2-FD80FAB2328D}"/>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F8CE8885-0FB7-854D-9E77-FBC63C54B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87131AFD-59B2-4740-803E-074052411D14}"/>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5" name="Footer Placeholder 4">
            <a:extLst>
              <a:ext uri="{FF2B5EF4-FFF2-40B4-BE49-F238E27FC236}">
                <a16:creationId xmlns:a16="http://schemas.microsoft.com/office/drawing/2014/main" id="{49811BB4-79FB-6840-95E2-5300FF85A691}"/>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BA606DF6-4492-974B-A794-98FFA60001E7}"/>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133311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DD5-5F40-F146-A173-ED75D50C0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4B52AC6C-DB10-5A4D-95BE-88A3A78F2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AD8E5-0C1A-764D-B979-E225AD7155DF}"/>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5" name="Footer Placeholder 4">
            <a:extLst>
              <a:ext uri="{FF2B5EF4-FFF2-40B4-BE49-F238E27FC236}">
                <a16:creationId xmlns:a16="http://schemas.microsoft.com/office/drawing/2014/main" id="{951930C1-6ABF-E04D-984C-FD8E55D4A88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14243E4-A1AC-3748-9674-D010D236ACD7}"/>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188963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DF65-064D-4B4F-ACB7-3316D8EE5C1F}"/>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E3485EBA-4F56-1F4F-AB95-B8DB2DA32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EBEDBD9A-9034-4C41-A0A6-227FE889A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01DB9152-F74E-BF4D-98F5-2DA8A79145F3}"/>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6" name="Footer Placeholder 5">
            <a:extLst>
              <a:ext uri="{FF2B5EF4-FFF2-40B4-BE49-F238E27FC236}">
                <a16:creationId xmlns:a16="http://schemas.microsoft.com/office/drawing/2014/main" id="{0D445B29-A557-E146-87F9-29265DE6F3C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D452F3E6-A4B0-1C4E-A49D-FAB54F046388}"/>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23792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5138-3F77-994B-8133-5CCB59C78EFD}"/>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D21E2E51-96AA-334F-9187-A0010C9D9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47A847-3E12-BD41-B866-954B43968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3E0B8AC5-9DAF-6345-AFE0-672265744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CACC3-790F-144F-B346-8CBC0CF00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B85279DE-F63C-C048-9194-D3885B120DC0}"/>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8" name="Footer Placeholder 7">
            <a:extLst>
              <a:ext uri="{FF2B5EF4-FFF2-40B4-BE49-F238E27FC236}">
                <a16:creationId xmlns:a16="http://schemas.microsoft.com/office/drawing/2014/main" id="{B8E04C0A-B3BB-4B46-872C-A2E11AD223F2}"/>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DFDDCD0A-A052-144B-B151-2CD6D1C2D75F}"/>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925454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439E-728D-3048-9FE3-CC5EAFCFEE23}"/>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958A4EDD-512C-D24D-9F83-522719C075C3}"/>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4" name="Footer Placeholder 3">
            <a:extLst>
              <a:ext uri="{FF2B5EF4-FFF2-40B4-BE49-F238E27FC236}">
                <a16:creationId xmlns:a16="http://schemas.microsoft.com/office/drawing/2014/main" id="{9D057FE8-09D8-A54D-8C9A-85F35387AC73}"/>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C2CE64FA-5CFA-EE46-8861-3B70FDD7CA99}"/>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144672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890FE-F72E-FB46-8609-6BF15DB595F6}"/>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3" name="Footer Placeholder 2">
            <a:extLst>
              <a:ext uri="{FF2B5EF4-FFF2-40B4-BE49-F238E27FC236}">
                <a16:creationId xmlns:a16="http://schemas.microsoft.com/office/drawing/2014/main" id="{083D5031-4132-7D49-9FDA-8DA57AD70823}"/>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F95F5B5C-11A0-E24C-A57F-0335D1615A67}"/>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314171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7062-7C3D-164D-A2CC-EAD611AF8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FBA23E87-CE8C-A746-BC9C-592EC8E68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21EC6794-D28D-C847-8338-AE8FE8300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19413-A55F-AB44-B537-D8E9D64FBE13}"/>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6" name="Footer Placeholder 5">
            <a:extLst>
              <a:ext uri="{FF2B5EF4-FFF2-40B4-BE49-F238E27FC236}">
                <a16:creationId xmlns:a16="http://schemas.microsoft.com/office/drawing/2014/main" id="{D2227047-78EF-C845-95E5-C5ABA1E4A67C}"/>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4229BDB7-23D9-0E4E-B0F9-3D6C36383892}"/>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248822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A0A8-1836-5440-B7A5-2221E6753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26CB8BE1-C482-F645-A0F4-2DC4ED5F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FA8392A7-DD39-524B-A1D8-4B17C9286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CA4FF-E59F-2F43-B48B-3783985312E8}"/>
              </a:ext>
            </a:extLst>
          </p:cNvPr>
          <p:cNvSpPr>
            <a:spLocks noGrp="1"/>
          </p:cNvSpPr>
          <p:nvPr>
            <p:ph type="dt" sz="half" idx="10"/>
          </p:nvPr>
        </p:nvSpPr>
        <p:spPr/>
        <p:txBody>
          <a:bodyPr/>
          <a:lstStyle/>
          <a:p>
            <a:fld id="{B999FC2D-E757-C54E-832A-DB9DF531A50F}" type="datetimeFigureOut">
              <a:rPr lang="en-NP" smtClean="0"/>
              <a:t>29/05/2021</a:t>
            </a:fld>
            <a:endParaRPr lang="en-NP"/>
          </a:p>
        </p:txBody>
      </p:sp>
      <p:sp>
        <p:nvSpPr>
          <p:cNvPr id="6" name="Footer Placeholder 5">
            <a:extLst>
              <a:ext uri="{FF2B5EF4-FFF2-40B4-BE49-F238E27FC236}">
                <a16:creationId xmlns:a16="http://schemas.microsoft.com/office/drawing/2014/main" id="{EFFC2A9A-0708-134F-92E6-332AF38EF736}"/>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FDE6185E-6FD0-F348-833C-37751ADE8F55}"/>
              </a:ext>
            </a:extLst>
          </p:cNvPr>
          <p:cNvSpPr>
            <a:spLocks noGrp="1"/>
          </p:cNvSpPr>
          <p:nvPr>
            <p:ph type="sldNum" sz="quarter" idx="12"/>
          </p:nvPr>
        </p:nvSpPr>
        <p:spPr/>
        <p:txBody>
          <a:bodyPr/>
          <a:lstStyle/>
          <a:p>
            <a:fld id="{28DB4BE0-FB6E-494A-BC84-14E9607AB7B7}" type="slidenum">
              <a:rPr lang="en-NP" smtClean="0"/>
              <a:t>‹#›</a:t>
            </a:fld>
            <a:endParaRPr lang="en-NP"/>
          </a:p>
        </p:txBody>
      </p:sp>
    </p:spTree>
    <p:extLst>
      <p:ext uri="{BB962C8B-B14F-4D97-AF65-F5344CB8AC3E}">
        <p14:creationId xmlns:p14="http://schemas.microsoft.com/office/powerpoint/2010/main" val="413581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35306-730A-6C42-8EB2-28DA24241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5AE1ED52-3C26-7A43-AFF5-104AFBD2B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C551A14-1044-2D43-B3F8-AF32A50F6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9FC2D-E757-C54E-832A-DB9DF531A50F}" type="datetimeFigureOut">
              <a:rPr lang="en-NP" smtClean="0"/>
              <a:t>29/05/2021</a:t>
            </a:fld>
            <a:endParaRPr lang="en-NP"/>
          </a:p>
        </p:txBody>
      </p:sp>
      <p:sp>
        <p:nvSpPr>
          <p:cNvPr id="5" name="Footer Placeholder 4">
            <a:extLst>
              <a:ext uri="{FF2B5EF4-FFF2-40B4-BE49-F238E27FC236}">
                <a16:creationId xmlns:a16="http://schemas.microsoft.com/office/drawing/2014/main" id="{5DD627A9-2680-3B47-B50E-4B95FD0CC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A51BAB71-488B-CE4B-B059-7C7CE900B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B4BE0-FB6E-494A-BC84-14E9607AB7B7}" type="slidenum">
              <a:rPr lang="en-NP" smtClean="0"/>
              <a:t>‹#›</a:t>
            </a:fld>
            <a:endParaRPr lang="en-NP"/>
          </a:p>
        </p:txBody>
      </p:sp>
    </p:spTree>
    <p:extLst>
      <p:ext uri="{BB962C8B-B14F-4D97-AF65-F5344CB8AC3E}">
        <p14:creationId xmlns:p14="http://schemas.microsoft.com/office/powerpoint/2010/main" val="226191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3FC9F7-6776-F54B-BE22-211AC6587D4A}"/>
              </a:ext>
            </a:extLst>
          </p:cNvPr>
          <p:cNvSpPr>
            <a:spLocks noGrp="1"/>
          </p:cNvSpPr>
          <p:nvPr>
            <p:ph type="subTitle" idx="1"/>
          </p:nvPr>
        </p:nvSpPr>
        <p:spPr>
          <a:xfrm>
            <a:off x="1381125" y="115888"/>
            <a:ext cx="8134350" cy="427037"/>
          </a:xfrm>
        </p:spPr>
        <p:txBody>
          <a:bodyPr>
            <a:normAutofit fontScale="92500" lnSpcReduction="10000"/>
          </a:bodyPr>
          <a:lstStyle/>
          <a:p>
            <a:r>
              <a:rPr lang="en-NP" sz="2800" dirty="0"/>
              <a:t>Unit 1</a:t>
            </a:r>
          </a:p>
        </p:txBody>
      </p:sp>
      <p:sp>
        <p:nvSpPr>
          <p:cNvPr id="4" name="TextBox 3">
            <a:extLst>
              <a:ext uri="{FF2B5EF4-FFF2-40B4-BE49-F238E27FC236}">
                <a16:creationId xmlns:a16="http://schemas.microsoft.com/office/drawing/2014/main" id="{B3C9200C-E6D5-BB4D-93FC-D0A575DB94F2}"/>
              </a:ext>
            </a:extLst>
          </p:cNvPr>
          <p:cNvSpPr txBox="1"/>
          <p:nvPr/>
        </p:nvSpPr>
        <p:spPr>
          <a:xfrm>
            <a:off x="402431" y="542925"/>
            <a:ext cx="11387138" cy="5509200"/>
          </a:xfrm>
          <a:prstGeom prst="rect">
            <a:avLst/>
          </a:prstGeom>
          <a:noFill/>
        </p:spPr>
        <p:txBody>
          <a:bodyPr wrap="square" rtlCol="0">
            <a:spAutoFit/>
          </a:bodyPr>
          <a:lstStyle/>
          <a:p>
            <a:r>
              <a:rPr lang="en-US" sz="3200" dirty="0"/>
              <a:t>Software = Developed Programs + Associated Documentation</a:t>
            </a:r>
          </a:p>
          <a:p>
            <a:r>
              <a:rPr lang="en-US" sz="3200" dirty="0"/>
              <a:t>               ( Generic Software+ Customized   Software)</a:t>
            </a:r>
          </a:p>
          <a:p>
            <a:r>
              <a:rPr lang="en-US" sz="3200" dirty="0"/>
              <a:t>Software Engineering= An engineering discipline which is concerned with all aspect of software production</a:t>
            </a:r>
          </a:p>
          <a:p>
            <a:r>
              <a:rPr lang="en-US" sz="3200" dirty="0"/>
              <a:t>Computer Science= Concerned with theory and fundamentals</a:t>
            </a:r>
          </a:p>
          <a:p>
            <a:pPr marL="3919538" indent="-3919538"/>
            <a:r>
              <a:rPr lang="en-US" sz="3200" dirty="0"/>
              <a:t>Computer Engineering=Concerned with practicalities of developing          and delivering useful software</a:t>
            </a:r>
          </a:p>
          <a:p>
            <a:pPr marL="3919538" indent="-3919538"/>
            <a:r>
              <a:rPr lang="en-US" sz="3200" dirty="0"/>
              <a:t>System Engineering= Concern with all aspect of computer based system development, including hardware, software and process engineering</a:t>
            </a:r>
          </a:p>
          <a:p>
            <a:pPr marL="3919538" indent="-3919538"/>
            <a:r>
              <a:rPr lang="en-US" sz="3200" dirty="0"/>
              <a:t>Software Engineering= it is part of the system engineering</a:t>
            </a:r>
          </a:p>
        </p:txBody>
      </p:sp>
    </p:spTree>
    <p:extLst>
      <p:ext uri="{BB962C8B-B14F-4D97-AF65-F5344CB8AC3E}">
        <p14:creationId xmlns:p14="http://schemas.microsoft.com/office/powerpoint/2010/main" val="38583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1679A-B88E-2C4B-B4A9-E1DCBA5D8D5E}"/>
              </a:ext>
            </a:extLst>
          </p:cNvPr>
          <p:cNvSpPr>
            <a:spLocks noGrp="1"/>
          </p:cNvSpPr>
          <p:nvPr>
            <p:ph idx="1"/>
          </p:nvPr>
        </p:nvSpPr>
        <p:spPr>
          <a:xfrm>
            <a:off x="345989" y="552879"/>
            <a:ext cx="11355860" cy="6515186"/>
          </a:xfrm>
        </p:spPr>
        <p:txBody>
          <a:bodyPr>
            <a:noAutofit/>
          </a:bodyPr>
          <a:lstStyle/>
          <a:p>
            <a:pPr marL="3162300" indent="-3162300" algn="just">
              <a:buNone/>
            </a:pPr>
            <a:r>
              <a:rPr lang="en-US" sz="3200" dirty="0"/>
              <a:t>Software Process: A set of activities whose goal is development or evolution of software</a:t>
            </a:r>
          </a:p>
          <a:p>
            <a:pPr marL="4492625" indent="-4445000" algn="just">
              <a:buNone/>
            </a:pPr>
            <a:r>
              <a:rPr lang="en-US" sz="3200" dirty="0"/>
              <a:t>Software Process Model: A simplified representation of software process, presented from a specific perspective</a:t>
            </a:r>
            <a:endParaRPr lang="en-NP" sz="3200" dirty="0"/>
          </a:p>
          <a:p>
            <a:pPr marL="4541838" indent="-4541838" algn="just">
              <a:buNone/>
            </a:pPr>
            <a:r>
              <a:rPr lang="en-NP" sz="3200" dirty="0"/>
              <a:t>Software engineering methods: Structured approach to software development which include system models, notations, rules, design advice and process guidance.</a:t>
            </a:r>
          </a:p>
          <a:p>
            <a:pPr marL="4541838" indent="-4541838" algn="just">
              <a:buNone/>
            </a:pPr>
            <a:r>
              <a:rPr lang="en-NP" sz="3200" dirty="0"/>
              <a:t>Cost of Software Engineering: 60% development cost, 40% testing cost          </a:t>
            </a:r>
          </a:p>
          <a:p>
            <a:pPr marL="4541838" indent="-4541838" algn="just">
              <a:buNone/>
            </a:pPr>
            <a:r>
              <a:rPr lang="en-NP" sz="3200" dirty="0"/>
              <a:t>                                                  for custom software, evolution cost often  exceed development  cost</a:t>
            </a:r>
          </a:p>
        </p:txBody>
      </p:sp>
    </p:spTree>
    <p:extLst>
      <p:ext uri="{BB962C8B-B14F-4D97-AF65-F5344CB8AC3E}">
        <p14:creationId xmlns:p14="http://schemas.microsoft.com/office/powerpoint/2010/main" val="283632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AF2F5-1DA5-8442-A431-C82784ECA9FA}"/>
              </a:ext>
            </a:extLst>
          </p:cNvPr>
          <p:cNvSpPr>
            <a:spLocks noGrp="1"/>
          </p:cNvSpPr>
          <p:nvPr>
            <p:ph idx="1"/>
          </p:nvPr>
        </p:nvSpPr>
        <p:spPr>
          <a:xfrm>
            <a:off x="294502" y="321277"/>
            <a:ext cx="11602995" cy="6178376"/>
          </a:xfrm>
        </p:spPr>
        <p:txBody>
          <a:bodyPr>
            <a:normAutofit/>
          </a:bodyPr>
          <a:lstStyle/>
          <a:p>
            <a:pPr marL="3651250" indent="-3651250">
              <a:buNone/>
            </a:pPr>
            <a:r>
              <a:rPr lang="en-NP" sz="3200" dirty="0"/>
              <a:t>Attributes of good software: Software should deliver the required functionality and performance to the user and should be </a:t>
            </a:r>
            <a:r>
              <a:rPr lang="en-NP" sz="3200" i="1" dirty="0"/>
              <a:t>maintainable</a:t>
            </a:r>
            <a:r>
              <a:rPr lang="en-NP" sz="3200" dirty="0"/>
              <a:t>( changing needs of customer), </a:t>
            </a:r>
            <a:r>
              <a:rPr lang="en-NP" sz="3200" i="1" dirty="0"/>
              <a:t>dependable</a:t>
            </a:r>
            <a:r>
              <a:rPr lang="en-NP" sz="3200" dirty="0"/>
              <a:t>( reliability, efficiency( responsiveness, processing time, memory utilisation etc), security and safety) and </a:t>
            </a:r>
            <a:r>
              <a:rPr lang="en-NP" sz="3200" i="1" dirty="0"/>
              <a:t>usable</a:t>
            </a:r>
            <a:r>
              <a:rPr lang="en-NP" sz="3200" dirty="0"/>
              <a:t>( without undue effort, by the type of user for whom it designed( appropriate user interface and adequate documentation)</a:t>
            </a:r>
          </a:p>
          <a:p>
            <a:pPr marL="3651250" indent="-3651250">
              <a:buNone/>
            </a:pPr>
            <a:r>
              <a:rPr lang="en-NP" sz="3200" dirty="0"/>
              <a:t>Key Challenges of SE: Coping with increasing diversity, demands for reduced delivery times and developing trustworthy software.</a:t>
            </a:r>
          </a:p>
        </p:txBody>
      </p:sp>
    </p:spTree>
    <p:extLst>
      <p:ext uri="{BB962C8B-B14F-4D97-AF65-F5344CB8AC3E}">
        <p14:creationId xmlns:p14="http://schemas.microsoft.com/office/powerpoint/2010/main" val="20386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F5C87-EC71-864B-9F0D-CDD085E55835}"/>
              </a:ext>
            </a:extLst>
          </p:cNvPr>
          <p:cNvSpPr>
            <a:spLocks noGrp="1"/>
          </p:cNvSpPr>
          <p:nvPr>
            <p:ph idx="1"/>
          </p:nvPr>
        </p:nvSpPr>
        <p:spPr>
          <a:xfrm>
            <a:off x="627185" y="665040"/>
            <a:ext cx="10515600" cy="4351338"/>
          </a:xfrm>
        </p:spPr>
        <p:txBody>
          <a:bodyPr>
            <a:normAutofit fontScale="85000" lnSpcReduction="20000"/>
          </a:bodyPr>
          <a:lstStyle/>
          <a:p>
            <a:r>
              <a:rPr lang="en-US" sz="3200" dirty="0"/>
              <a:t>Project: </a:t>
            </a:r>
            <a:r>
              <a:rPr lang="en-US" dirty="0"/>
              <a:t>A </a:t>
            </a:r>
            <a:r>
              <a:rPr lang="en-US" b="1" dirty="0"/>
              <a:t>project</a:t>
            </a:r>
            <a:r>
              <a:rPr lang="en-US" dirty="0"/>
              <a:t> is defined as a sequence of tasks that must be completed to attain a certain outcome with fixed budget in given timebound.</a:t>
            </a:r>
          </a:p>
          <a:p>
            <a:r>
              <a:rPr lang="en-US" dirty="0"/>
              <a:t>Attributes of Project: scope, objective, resources, team, cost, timelines.</a:t>
            </a:r>
          </a:p>
          <a:p>
            <a:pPr marL="342900" indent="-342900">
              <a:buAutoNum type="arabicPeriod"/>
            </a:pPr>
            <a:r>
              <a:rPr lang="en-US" sz="2400" dirty="0"/>
              <a:t>a project need a well-defined objective.</a:t>
            </a:r>
          </a:p>
          <a:p>
            <a:pPr marL="514350" indent="-514350">
              <a:buAutoNum type="arabicPeriod"/>
            </a:pPr>
            <a:r>
              <a:rPr lang="en-US" sz="2400" dirty="0"/>
              <a:t>a project is carried out through a series of interdependent tasks.</a:t>
            </a:r>
          </a:p>
          <a:p>
            <a:pPr marL="514350" indent="-514350">
              <a:buAutoNum type="arabicPeriod"/>
            </a:pPr>
            <a:r>
              <a:rPr lang="en-US" sz="2400" dirty="0"/>
              <a:t>Utilizes various resources</a:t>
            </a:r>
          </a:p>
          <a:p>
            <a:pPr marL="514350" indent="-514350">
              <a:buAutoNum type="arabicPeriod"/>
            </a:pPr>
            <a:r>
              <a:rPr lang="en-US" sz="2400" dirty="0"/>
              <a:t>a project has specific time-frame</a:t>
            </a:r>
          </a:p>
          <a:p>
            <a:pPr marL="514350" indent="-514350">
              <a:buAutoNum type="arabicPeriod"/>
            </a:pPr>
            <a:r>
              <a:rPr lang="en-US" sz="2400" dirty="0"/>
              <a:t>a project may be unique or one-time </a:t>
            </a:r>
            <a:r>
              <a:rPr lang="en-US" sz="2400" dirty="0" err="1"/>
              <a:t>endeavour</a:t>
            </a:r>
            <a:endParaRPr lang="en-US" sz="2400" dirty="0"/>
          </a:p>
          <a:p>
            <a:pPr marL="514350" indent="-514350">
              <a:buAutoNum type="arabicPeriod"/>
            </a:pPr>
            <a:r>
              <a:rPr lang="en-US" sz="2400" dirty="0"/>
              <a:t>a project has customer</a:t>
            </a:r>
          </a:p>
          <a:p>
            <a:pPr marL="514350" indent="-514350">
              <a:buAutoNum type="arabicPeriod"/>
            </a:pPr>
            <a:r>
              <a:rPr lang="en-US" sz="2400" dirty="0"/>
              <a:t>project involves degree of uncertainty</a:t>
            </a:r>
            <a:endParaRPr lang="en-US" sz="4000" dirty="0"/>
          </a:p>
          <a:p>
            <a:r>
              <a:rPr lang="en-US" sz="3200" dirty="0"/>
              <a:t>What Is Software Project Management ?</a:t>
            </a:r>
            <a:br>
              <a:rPr lang="en-US" sz="3200" dirty="0"/>
            </a:br>
            <a:r>
              <a:rPr lang="en-US" dirty="0"/>
              <a:t>Software project management is dedicated to the planning, scheduling, resource allocation, execution, tracking, and delivery of software and web projects.</a:t>
            </a:r>
          </a:p>
          <a:p>
            <a:pPr marL="0" indent="0">
              <a:buNone/>
            </a:pPr>
            <a:endParaRPr lang="en-NP" dirty="0"/>
          </a:p>
        </p:txBody>
      </p:sp>
    </p:spTree>
    <p:extLst>
      <p:ext uri="{BB962C8B-B14F-4D97-AF65-F5344CB8AC3E}">
        <p14:creationId xmlns:p14="http://schemas.microsoft.com/office/powerpoint/2010/main" val="57076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F55E-AEF7-4E4F-ABF4-0D3ABBF91036}"/>
              </a:ext>
            </a:extLst>
          </p:cNvPr>
          <p:cNvSpPr>
            <a:spLocks noGrp="1"/>
          </p:cNvSpPr>
          <p:nvPr>
            <p:ph type="title"/>
          </p:nvPr>
        </p:nvSpPr>
        <p:spPr>
          <a:xfrm>
            <a:off x="557214" y="293687"/>
            <a:ext cx="10515600" cy="428625"/>
          </a:xfrm>
        </p:spPr>
        <p:txBody>
          <a:bodyPr/>
          <a:lstStyle/>
          <a:p>
            <a:r>
              <a:rPr lang="en-US" sz="3200" dirty="0"/>
              <a:t>The role and responsibility of a software project manager</a:t>
            </a:r>
            <a:br>
              <a:rPr lang="en-US" dirty="0"/>
            </a:br>
            <a:endParaRPr lang="en-NP" dirty="0"/>
          </a:p>
        </p:txBody>
      </p:sp>
      <p:sp>
        <p:nvSpPr>
          <p:cNvPr id="3" name="Content Placeholder 2">
            <a:extLst>
              <a:ext uri="{FF2B5EF4-FFF2-40B4-BE49-F238E27FC236}">
                <a16:creationId xmlns:a16="http://schemas.microsoft.com/office/drawing/2014/main" id="{1C638B32-D93E-A442-9423-C64721649315}"/>
              </a:ext>
            </a:extLst>
          </p:cNvPr>
          <p:cNvSpPr>
            <a:spLocks noGrp="1"/>
          </p:cNvSpPr>
          <p:nvPr>
            <p:ph idx="1"/>
          </p:nvPr>
        </p:nvSpPr>
        <p:spPr>
          <a:xfrm>
            <a:off x="557214" y="571500"/>
            <a:ext cx="11287124" cy="5778500"/>
          </a:xfrm>
        </p:spPr>
        <p:txBody>
          <a:bodyPr>
            <a:noAutofit/>
          </a:bodyPr>
          <a:lstStyle/>
          <a:p>
            <a:pPr algn="just"/>
            <a:r>
              <a:rPr lang="en-US" sz="2100" dirty="0"/>
              <a:t>Planning: The project manager puts together the blueprint for the entire project. The project plan will define the scope, necessary resources, timeline, procedure for execution, communication strategy, and steps required for testing and maintenance.</a:t>
            </a:r>
          </a:p>
          <a:p>
            <a:pPr algn="just"/>
            <a:r>
              <a:rPr lang="en-US" sz="2100" dirty="0"/>
              <a:t>Leading: A software project manager assembles and leads the project team, which consists of developers, analysts, testers, graphic designers, and technical writers. Heading up a team requires excellent communication, people, and leadership skills.</a:t>
            </a:r>
          </a:p>
          <a:p>
            <a:pPr algn="just"/>
            <a:r>
              <a:rPr lang="en-US" sz="2100" dirty="0"/>
              <a:t>Execution: The project manager will supervise the successful execution of each stage of the project. This includes monitoring progress, conducting frequent team check-ins, and creating status reports.</a:t>
            </a:r>
          </a:p>
          <a:p>
            <a:pPr algn="just"/>
            <a:r>
              <a:rPr lang="en-US" sz="2100" dirty="0"/>
              <a:t>Time management: Staying on schedule is crucial to the successful completion of any project. This can be particularly challenging when managing software projects because changes to the original plan are almost guaranteed as the project evolves. Software project managers must be experts in risk management and contingency planning to ensure progress in the face of roadblocks or changes.</a:t>
            </a:r>
          </a:p>
          <a:p>
            <a:pPr algn="just"/>
            <a:r>
              <a:rPr lang="en-US" sz="2100" dirty="0"/>
              <a:t>Budget: Like traditional project managers, software project managers are tasked with creating a budget for a project and sticking to it as closely as possible, moderating spend and re-allocating funds when necessary.</a:t>
            </a:r>
          </a:p>
          <a:p>
            <a:pPr algn="just"/>
            <a:r>
              <a:rPr lang="en-US" sz="2100" dirty="0"/>
              <a:t>Maintenance: Software project management encourages constant product testing to discover and fix bugs early, adjust the end product to the customer’s needs, and keep the project on target. The software project manager ensures the product is properly and consistently tested, evaluated, and adjusted accordingly.</a:t>
            </a:r>
          </a:p>
          <a:p>
            <a:pPr algn="just"/>
            <a:endParaRPr lang="en-NP" sz="2100" dirty="0"/>
          </a:p>
        </p:txBody>
      </p:sp>
    </p:spTree>
    <p:extLst>
      <p:ext uri="{BB962C8B-B14F-4D97-AF65-F5344CB8AC3E}">
        <p14:creationId xmlns:p14="http://schemas.microsoft.com/office/powerpoint/2010/main" val="149589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647</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The role and responsibility of a software project manager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f</dc:creator>
  <cp:lastModifiedBy>d f</cp:lastModifiedBy>
  <cp:revision>12</cp:revision>
  <dcterms:created xsi:type="dcterms:W3CDTF">2021-05-27T14:20:22Z</dcterms:created>
  <dcterms:modified xsi:type="dcterms:W3CDTF">2021-05-29T12:56:42Z</dcterms:modified>
</cp:coreProperties>
</file>