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2"/>
  </p:normalViewPr>
  <p:slideViewPr>
    <p:cSldViewPr snapToGrid="0" snapToObjects="1">
      <p:cViewPr varScale="1">
        <p:scale>
          <a:sx n="104" d="100"/>
          <a:sy n="104" d="100"/>
        </p:scale>
        <p:origin x="8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8B18-F95E-544C-9203-A5CEC4759C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P"/>
          </a:p>
        </p:txBody>
      </p:sp>
      <p:sp>
        <p:nvSpPr>
          <p:cNvPr id="3" name="Subtitle 2">
            <a:extLst>
              <a:ext uri="{FF2B5EF4-FFF2-40B4-BE49-F238E27FC236}">
                <a16:creationId xmlns:a16="http://schemas.microsoft.com/office/drawing/2014/main" id="{95D2B56F-21C6-D04E-B218-3A6F4CA238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P"/>
          </a:p>
        </p:txBody>
      </p:sp>
      <p:sp>
        <p:nvSpPr>
          <p:cNvPr id="4" name="Date Placeholder 3">
            <a:extLst>
              <a:ext uri="{FF2B5EF4-FFF2-40B4-BE49-F238E27FC236}">
                <a16:creationId xmlns:a16="http://schemas.microsoft.com/office/drawing/2014/main" id="{272C2DB2-7DD4-AC46-B492-E4E99BA1E871}"/>
              </a:ext>
            </a:extLst>
          </p:cNvPr>
          <p:cNvSpPr>
            <a:spLocks noGrp="1"/>
          </p:cNvSpPr>
          <p:nvPr>
            <p:ph type="dt" sz="half" idx="10"/>
          </p:nvPr>
        </p:nvSpPr>
        <p:spPr/>
        <p:txBody>
          <a:bodyPr/>
          <a:lstStyle/>
          <a:p>
            <a:fld id="{1A685320-00D6-F340-929F-672019448FEB}" type="datetimeFigureOut">
              <a:rPr lang="en-NP" smtClean="0"/>
              <a:t>18/07/2021</a:t>
            </a:fld>
            <a:endParaRPr lang="en-NP"/>
          </a:p>
        </p:txBody>
      </p:sp>
      <p:sp>
        <p:nvSpPr>
          <p:cNvPr id="5" name="Footer Placeholder 4">
            <a:extLst>
              <a:ext uri="{FF2B5EF4-FFF2-40B4-BE49-F238E27FC236}">
                <a16:creationId xmlns:a16="http://schemas.microsoft.com/office/drawing/2014/main" id="{66206F14-0219-724C-B1B1-23252B8957E5}"/>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8E1FC5B8-4171-6444-B49E-42854E0D6676}"/>
              </a:ext>
            </a:extLst>
          </p:cNvPr>
          <p:cNvSpPr>
            <a:spLocks noGrp="1"/>
          </p:cNvSpPr>
          <p:nvPr>
            <p:ph type="sldNum" sz="quarter" idx="12"/>
          </p:nvPr>
        </p:nvSpPr>
        <p:spPr/>
        <p:txBody>
          <a:bodyPr/>
          <a:lstStyle/>
          <a:p>
            <a:fld id="{0DFD4059-BFA5-6041-9023-723071AD0EB1}" type="slidenum">
              <a:rPr lang="en-NP" smtClean="0"/>
              <a:t>‹#›</a:t>
            </a:fld>
            <a:endParaRPr lang="en-NP"/>
          </a:p>
        </p:txBody>
      </p:sp>
    </p:spTree>
    <p:extLst>
      <p:ext uri="{BB962C8B-B14F-4D97-AF65-F5344CB8AC3E}">
        <p14:creationId xmlns:p14="http://schemas.microsoft.com/office/powerpoint/2010/main" val="4241705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44FAA-F2EF-BF4E-B66F-A5A779FE494E}"/>
              </a:ext>
            </a:extLst>
          </p:cNvPr>
          <p:cNvSpPr>
            <a:spLocks noGrp="1"/>
          </p:cNvSpPr>
          <p:nvPr>
            <p:ph type="title"/>
          </p:nvPr>
        </p:nvSpPr>
        <p:spPr/>
        <p:txBody>
          <a:bodyPr/>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C8835786-1D30-734A-97B7-CB26529AAE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A99FF576-B2B5-FF4B-9880-D8F50BA7C53B}"/>
              </a:ext>
            </a:extLst>
          </p:cNvPr>
          <p:cNvSpPr>
            <a:spLocks noGrp="1"/>
          </p:cNvSpPr>
          <p:nvPr>
            <p:ph type="dt" sz="half" idx="10"/>
          </p:nvPr>
        </p:nvSpPr>
        <p:spPr/>
        <p:txBody>
          <a:bodyPr/>
          <a:lstStyle/>
          <a:p>
            <a:fld id="{1A685320-00D6-F340-929F-672019448FEB}" type="datetimeFigureOut">
              <a:rPr lang="en-NP" smtClean="0"/>
              <a:t>18/07/2021</a:t>
            </a:fld>
            <a:endParaRPr lang="en-NP"/>
          </a:p>
        </p:txBody>
      </p:sp>
      <p:sp>
        <p:nvSpPr>
          <p:cNvPr id="5" name="Footer Placeholder 4">
            <a:extLst>
              <a:ext uri="{FF2B5EF4-FFF2-40B4-BE49-F238E27FC236}">
                <a16:creationId xmlns:a16="http://schemas.microsoft.com/office/drawing/2014/main" id="{65A80485-CCE0-BA4B-B0C8-589D9142152A}"/>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EE6F7D21-F916-A048-BAFF-5E368DEF35DC}"/>
              </a:ext>
            </a:extLst>
          </p:cNvPr>
          <p:cNvSpPr>
            <a:spLocks noGrp="1"/>
          </p:cNvSpPr>
          <p:nvPr>
            <p:ph type="sldNum" sz="quarter" idx="12"/>
          </p:nvPr>
        </p:nvSpPr>
        <p:spPr/>
        <p:txBody>
          <a:bodyPr/>
          <a:lstStyle/>
          <a:p>
            <a:fld id="{0DFD4059-BFA5-6041-9023-723071AD0EB1}" type="slidenum">
              <a:rPr lang="en-NP" smtClean="0"/>
              <a:t>‹#›</a:t>
            </a:fld>
            <a:endParaRPr lang="en-NP"/>
          </a:p>
        </p:txBody>
      </p:sp>
    </p:spTree>
    <p:extLst>
      <p:ext uri="{BB962C8B-B14F-4D97-AF65-F5344CB8AC3E}">
        <p14:creationId xmlns:p14="http://schemas.microsoft.com/office/powerpoint/2010/main" val="349637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B74F43-9A53-A64B-83B2-6A083606A2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D66888C4-0524-8943-A905-99E8F9590D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5991F158-0AFD-4745-A2D0-FC1D428691D1}"/>
              </a:ext>
            </a:extLst>
          </p:cNvPr>
          <p:cNvSpPr>
            <a:spLocks noGrp="1"/>
          </p:cNvSpPr>
          <p:nvPr>
            <p:ph type="dt" sz="half" idx="10"/>
          </p:nvPr>
        </p:nvSpPr>
        <p:spPr/>
        <p:txBody>
          <a:bodyPr/>
          <a:lstStyle/>
          <a:p>
            <a:fld id="{1A685320-00D6-F340-929F-672019448FEB}" type="datetimeFigureOut">
              <a:rPr lang="en-NP" smtClean="0"/>
              <a:t>18/07/2021</a:t>
            </a:fld>
            <a:endParaRPr lang="en-NP"/>
          </a:p>
        </p:txBody>
      </p:sp>
      <p:sp>
        <p:nvSpPr>
          <p:cNvPr id="5" name="Footer Placeholder 4">
            <a:extLst>
              <a:ext uri="{FF2B5EF4-FFF2-40B4-BE49-F238E27FC236}">
                <a16:creationId xmlns:a16="http://schemas.microsoft.com/office/drawing/2014/main" id="{6E879A61-32B6-884F-B187-1EC22C0541AF}"/>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9CAFE796-7AF6-6142-A2FA-0FA081E6D3EF}"/>
              </a:ext>
            </a:extLst>
          </p:cNvPr>
          <p:cNvSpPr>
            <a:spLocks noGrp="1"/>
          </p:cNvSpPr>
          <p:nvPr>
            <p:ph type="sldNum" sz="quarter" idx="12"/>
          </p:nvPr>
        </p:nvSpPr>
        <p:spPr/>
        <p:txBody>
          <a:bodyPr/>
          <a:lstStyle/>
          <a:p>
            <a:fld id="{0DFD4059-BFA5-6041-9023-723071AD0EB1}" type="slidenum">
              <a:rPr lang="en-NP" smtClean="0"/>
              <a:t>‹#›</a:t>
            </a:fld>
            <a:endParaRPr lang="en-NP"/>
          </a:p>
        </p:txBody>
      </p:sp>
    </p:spTree>
    <p:extLst>
      <p:ext uri="{BB962C8B-B14F-4D97-AF65-F5344CB8AC3E}">
        <p14:creationId xmlns:p14="http://schemas.microsoft.com/office/powerpoint/2010/main" val="329727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44E87-007A-2C4B-A2FC-0A6647C87C8B}"/>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8B185106-4EAC-9A43-932E-A59E40EFAA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BEC3ADB7-20C1-B742-9164-C714FE29B6E9}"/>
              </a:ext>
            </a:extLst>
          </p:cNvPr>
          <p:cNvSpPr>
            <a:spLocks noGrp="1"/>
          </p:cNvSpPr>
          <p:nvPr>
            <p:ph type="dt" sz="half" idx="10"/>
          </p:nvPr>
        </p:nvSpPr>
        <p:spPr/>
        <p:txBody>
          <a:bodyPr/>
          <a:lstStyle/>
          <a:p>
            <a:fld id="{1A685320-00D6-F340-929F-672019448FEB}" type="datetimeFigureOut">
              <a:rPr lang="en-NP" smtClean="0"/>
              <a:t>18/07/2021</a:t>
            </a:fld>
            <a:endParaRPr lang="en-NP"/>
          </a:p>
        </p:txBody>
      </p:sp>
      <p:sp>
        <p:nvSpPr>
          <p:cNvPr id="5" name="Footer Placeholder 4">
            <a:extLst>
              <a:ext uri="{FF2B5EF4-FFF2-40B4-BE49-F238E27FC236}">
                <a16:creationId xmlns:a16="http://schemas.microsoft.com/office/drawing/2014/main" id="{544E6C2E-5E93-C64A-AE12-27C204E7A220}"/>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4D0A01C5-CD57-2C48-AC39-1DBB78528F5D}"/>
              </a:ext>
            </a:extLst>
          </p:cNvPr>
          <p:cNvSpPr>
            <a:spLocks noGrp="1"/>
          </p:cNvSpPr>
          <p:nvPr>
            <p:ph type="sldNum" sz="quarter" idx="12"/>
          </p:nvPr>
        </p:nvSpPr>
        <p:spPr/>
        <p:txBody>
          <a:bodyPr/>
          <a:lstStyle/>
          <a:p>
            <a:fld id="{0DFD4059-BFA5-6041-9023-723071AD0EB1}" type="slidenum">
              <a:rPr lang="en-NP" smtClean="0"/>
              <a:t>‹#›</a:t>
            </a:fld>
            <a:endParaRPr lang="en-NP"/>
          </a:p>
        </p:txBody>
      </p:sp>
    </p:spTree>
    <p:extLst>
      <p:ext uri="{BB962C8B-B14F-4D97-AF65-F5344CB8AC3E}">
        <p14:creationId xmlns:p14="http://schemas.microsoft.com/office/powerpoint/2010/main" val="287758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8BA14-9105-8C4F-ADEA-0FBB7417A9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P"/>
          </a:p>
        </p:txBody>
      </p:sp>
      <p:sp>
        <p:nvSpPr>
          <p:cNvPr id="3" name="Text Placeholder 2">
            <a:extLst>
              <a:ext uri="{FF2B5EF4-FFF2-40B4-BE49-F238E27FC236}">
                <a16:creationId xmlns:a16="http://schemas.microsoft.com/office/drawing/2014/main" id="{11445F30-130A-8D47-92FC-567B5EE130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FA47A1-0F3E-244E-B924-44D056FF6D33}"/>
              </a:ext>
            </a:extLst>
          </p:cNvPr>
          <p:cNvSpPr>
            <a:spLocks noGrp="1"/>
          </p:cNvSpPr>
          <p:nvPr>
            <p:ph type="dt" sz="half" idx="10"/>
          </p:nvPr>
        </p:nvSpPr>
        <p:spPr/>
        <p:txBody>
          <a:bodyPr/>
          <a:lstStyle/>
          <a:p>
            <a:fld id="{1A685320-00D6-F340-929F-672019448FEB}" type="datetimeFigureOut">
              <a:rPr lang="en-NP" smtClean="0"/>
              <a:t>18/07/2021</a:t>
            </a:fld>
            <a:endParaRPr lang="en-NP"/>
          </a:p>
        </p:txBody>
      </p:sp>
      <p:sp>
        <p:nvSpPr>
          <p:cNvPr id="5" name="Footer Placeholder 4">
            <a:extLst>
              <a:ext uri="{FF2B5EF4-FFF2-40B4-BE49-F238E27FC236}">
                <a16:creationId xmlns:a16="http://schemas.microsoft.com/office/drawing/2014/main" id="{2DAD66B8-DCE3-184A-8929-0A6C0F5ECD10}"/>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69F72393-738A-FB4B-88FE-70DA7FBA60CF}"/>
              </a:ext>
            </a:extLst>
          </p:cNvPr>
          <p:cNvSpPr>
            <a:spLocks noGrp="1"/>
          </p:cNvSpPr>
          <p:nvPr>
            <p:ph type="sldNum" sz="quarter" idx="12"/>
          </p:nvPr>
        </p:nvSpPr>
        <p:spPr/>
        <p:txBody>
          <a:bodyPr/>
          <a:lstStyle/>
          <a:p>
            <a:fld id="{0DFD4059-BFA5-6041-9023-723071AD0EB1}" type="slidenum">
              <a:rPr lang="en-NP" smtClean="0"/>
              <a:t>‹#›</a:t>
            </a:fld>
            <a:endParaRPr lang="en-NP"/>
          </a:p>
        </p:txBody>
      </p:sp>
    </p:spTree>
    <p:extLst>
      <p:ext uri="{BB962C8B-B14F-4D97-AF65-F5344CB8AC3E}">
        <p14:creationId xmlns:p14="http://schemas.microsoft.com/office/powerpoint/2010/main" val="3317532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65FB-7AC1-2641-A34D-3C42AA554EB6}"/>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0B6C7600-46EB-A045-B9A9-6FB6EC22B7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Content Placeholder 3">
            <a:extLst>
              <a:ext uri="{FF2B5EF4-FFF2-40B4-BE49-F238E27FC236}">
                <a16:creationId xmlns:a16="http://schemas.microsoft.com/office/drawing/2014/main" id="{3B166B7D-3F33-8B4A-93BD-1B73AA9E51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Date Placeholder 4">
            <a:extLst>
              <a:ext uri="{FF2B5EF4-FFF2-40B4-BE49-F238E27FC236}">
                <a16:creationId xmlns:a16="http://schemas.microsoft.com/office/drawing/2014/main" id="{64210EB0-393A-1446-9855-B0A039070923}"/>
              </a:ext>
            </a:extLst>
          </p:cNvPr>
          <p:cNvSpPr>
            <a:spLocks noGrp="1"/>
          </p:cNvSpPr>
          <p:nvPr>
            <p:ph type="dt" sz="half" idx="10"/>
          </p:nvPr>
        </p:nvSpPr>
        <p:spPr/>
        <p:txBody>
          <a:bodyPr/>
          <a:lstStyle/>
          <a:p>
            <a:fld id="{1A685320-00D6-F340-929F-672019448FEB}" type="datetimeFigureOut">
              <a:rPr lang="en-NP" smtClean="0"/>
              <a:t>18/07/2021</a:t>
            </a:fld>
            <a:endParaRPr lang="en-NP"/>
          </a:p>
        </p:txBody>
      </p:sp>
      <p:sp>
        <p:nvSpPr>
          <p:cNvPr id="6" name="Footer Placeholder 5">
            <a:extLst>
              <a:ext uri="{FF2B5EF4-FFF2-40B4-BE49-F238E27FC236}">
                <a16:creationId xmlns:a16="http://schemas.microsoft.com/office/drawing/2014/main" id="{3A9BB929-A72E-3442-AFF7-82E6DD889042}"/>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B03258A9-25CB-3E4D-83BF-DBA3EC099CC2}"/>
              </a:ext>
            </a:extLst>
          </p:cNvPr>
          <p:cNvSpPr>
            <a:spLocks noGrp="1"/>
          </p:cNvSpPr>
          <p:nvPr>
            <p:ph type="sldNum" sz="quarter" idx="12"/>
          </p:nvPr>
        </p:nvSpPr>
        <p:spPr/>
        <p:txBody>
          <a:bodyPr/>
          <a:lstStyle/>
          <a:p>
            <a:fld id="{0DFD4059-BFA5-6041-9023-723071AD0EB1}" type="slidenum">
              <a:rPr lang="en-NP" smtClean="0"/>
              <a:t>‹#›</a:t>
            </a:fld>
            <a:endParaRPr lang="en-NP"/>
          </a:p>
        </p:txBody>
      </p:sp>
    </p:spTree>
    <p:extLst>
      <p:ext uri="{BB962C8B-B14F-4D97-AF65-F5344CB8AC3E}">
        <p14:creationId xmlns:p14="http://schemas.microsoft.com/office/powerpoint/2010/main" val="3071540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353F2-E39F-1848-8246-85F388B37AC4}"/>
              </a:ext>
            </a:extLst>
          </p:cNvPr>
          <p:cNvSpPr>
            <a:spLocks noGrp="1"/>
          </p:cNvSpPr>
          <p:nvPr>
            <p:ph type="title"/>
          </p:nvPr>
        </p:nvSpPr>
        <p:spPr>
          <a:xfrm>
            <a:off x="839788" y="365125"/>
            <a:ext cx="10515600" cy="1325563"/>
          </a:xfrm>
        </p:spPr>
        <p:txBody>
          <a:bodyPr/>
          <a:lstStyle/>
          <a:p>
            <a:r>
              <a:rPr lang="en-US"/>
              <a:t>Click to edit Master title style</a:t>
            </a:r>
            <a:endParaRPr lang="en-NP"/>
          </a:p>
        </p:txBody>
      </p:sp>
      <p:sp>
        <p:nvSpPr>
          <p:cNvPr id="3" name="Text Placeholder 2">
            <a:extLst>
              <a:ext uri="{FF2B5EF4-FFF2-40B4-BE49-F238E27FC236}">
                <a16:creationId xmlns:a16="http://schemas.microsoft.com/office/drawing/2014/main" id="{2AADB385-3AE7-684F-9D95-E73FB757B4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111918-2497-7C4F-B767-60448B35C7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Text Placeholder 4">
            <a:extLst>
              <a:ext uri="{FF2B5EF4-FFF2-40B4-BE49-F238E27FC236}">
                <a16:creationId xmlns:a16="http://schemas.microsoft.com/office/drawing/2014/main" id="{57F92D2E-AC3D-4641-B72B-F2937D76E2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C00B70-C2D1-934A-8CAA-741FC1CD87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7" name="Date Placeholder 6">
            <a:extLst>
              <a:ext uri="{FF2B5EF4-FFF2-40B4-BE49-F238E27FC236}">
                <a16:creationId xmlns:a16="http://schemas.microsoft.com/office/drawing/2014/main" id="{50A25445-A908-2942-BD78-716664775487}"/>
              </a:ext>
            </a:extLst>
          </p:cNvPr>
          <p:cNvSpPr>
            <a:spLocks noGrp="1"/>
          </p:cNvSpPr>
          <p:nvPr>
            <p:ph type="dt" sz="half" idx="10"/>
          </p:nvPr>
        </p:nvSpPr>
        <p:spPr/>
        <p:txBody>
          <a:bodyPr/>
          <a:lstStyle/>
          <a:p>
            <a:fld id="{1A685320-00D6-F340-929F-672019448FEB}" type="datetimeFigureOut">
              <a:rPr lang="en-NP" smtClean="0"/>
              <a:t>18/07/2021</a:t>
            </a:fld>
            <a:endParaRPr lang="en-NP"/>
          </a:p>
        </p:txBody>
      </p:sp>
      <p:sp>
        <p:nvSpPr>
          <p:cNvPr id="8" name="Footer Placeholder 7">
            <a:extLst>
              <a:ext uri="{FF2B5EF4-FFF2-40B4-BE49-F238E27FC236}">
                <a16:creationId xmlns:a16="http://schemas.microsoft.com/office/drawing/2014/main" id="{507B3316-D10F-D74E-B607-EBB37F4E20EA}"/>
              </a:ext>
            </a:extLst>
          </p:cNvPr>
          <p:cNvSpPr>
            <a:spLocks noGrp="1"/>
          </p:cNvSpPr>
          <p:nvPr>
            <p:ph type="ftr" sz="quarter" idx="11"/>
          </p:nvPr>
        </p:nvSpPr>
        <p:spPr/>
        <p:txBody>
          <a:bodyPr/>
          <a:lstStyle/>
          <a:p>
            <a:endParaRPr lang="en-NP"/>
          </a:p>
        </p:txBody>
      </p:sp>
      <p:sp>
        <p:nvSpPr>
          <p:cNvPr id="9" name="Slide Number Placeholder 8">
            <a:extLst>
              <a:ext uri="{FF2B5EF4-FFF2-40B4-BE49-F238E27FC236}">
                <a16:creationId xmlns:a16="http://schemas.microsoft.com/office/drawing/2014/main" id="{928B22A0-87AE-004D-9783-A10A0A7B0B14}"/>
              </a:ext>
            </a:extLst>
          </p:cNvPr>
          <p:cNvSpPr>
            <a:spLocks noGrp="1"/>
          </p:cNvSpPr>
          <p:nvPr>
            <p:ph type="sldNum" sz="quarter" idx="12"/>
          </p:nvPr>
        </p:nvSpPr>
        <p:spPr/>
        <p:txBody>
          <a:bodyPr/>
          <a:lstStyle/>
          <a:p>
            <a:fld id="{0DFD4059-BFA5-6041-9023-723071AD0EB1}" type="slidenum">
              <a:rPr lang="en-NP" smtClean="0"/>
              <a:t>‹#›</a:t>
            </a:fld>
            <a:endParaRPr lang="en-NP"/>
          </a:p>
        </p:txBody>
      </p:sp>
    </p:spTree>
    <p:extLst>
      <p:ext uri="{BB962C8B-B14F-4D97-AF65-F5344CB8AC3E}">
        <p14:creationId xmlns:p14="http://schemas.microsoft.com/office/powerpoint/2010/main" val="429412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B38A-9FA7-AC42-9AE4-72F268D38EF5}"/>
              </a:ext>
            </a:extLst>
          </p:cNvPr>
          <p:cNvSpPr>
            <a:spLocks noGrp="1"/>
          </p:cNvSpPr>
          <p:nvPr>
            <p:ph type="title"/>
          </p:nvPr>
        </p:nvSpPr>
        <p:spPr/>
        <p:txBody>
          <a:bodyPr/>
          <a:lstStyle/>
          <a:p>
            <a:r>
              <a:rPr lang="en-US"/>
              <a:t>Click to edit Master title style</a:t>
            </a:r>
            <a:endParaRPr lang="en-NP"/>
          </a:p>
        </p:txBody>
      </p:sp>
      <p:sp>
        <p:nvSpPr>
          <p:cNvPr id="3" name="Date Placeholder 2">
            <a:extLst>
              <a:ext uri="{FF2B5EF4-FFF2-40B4-BE49-F238E27FC236}">
                <a16:creationId xmlns:a16="http://schemas.microsoft.com/office/drawing/2014/main" id="{F4EF6A9A-4FD8-C045-9F79-C5ACA319ECA3}"/>
              </a:ext>
            </a:extLst>
          </p:cNvPr>
          <p:cNvSpPr>
            <a:spLocks noGrp="1"/>
          </p:cNvSpPr>
          <p:nvPr>
            <p:ph type="dt" sz="half" idx="10"/>
          </p:nvPr>
        </p:nvSpPr>
        <p:spPr/>
        <p:txBody>
          <a:bodyPr/>
          <a:lstStyle/>
          <a:p>
            <a:fld id="{1A685320-00D6-F340-929F-672019448FEB}" type="datetimeFigureOut">
              <a:rPr lang="en-NP" smtClean="0"/>
              <a:t>18/07/2021</a:t>
            </a:fld>
            <a:endParaRPr lang="en-NP"/>
          </a:p>
        </p:txBody>
      </p:sp>
      <p:sp>
        <p:nvSpPr>
          <p:cNvPr id="4" name="Footer Placeholder 3">
            <a:extLst>
              <a:ext uri="{FF2B5EF4-FFF2-40B4-BE49-F238E27FC236}">
                <a16:creationId xmlns:a16="http://schemas.microsoft.com/office/drawing/2014/main" id="{FF52F9EA-D680-864A-BE02-D132F8DC832B}"/>
              </a:ext>
            </a:extLst>
          </p:cNvPr>
          <p:cNvSpPr>
            <a:spLocks noGrp="1"/>
          </p:cNvSpPr>
          <p:nvPr>
            <p:ph type="ftr" sz="quarter" idx="11"/>
          </p:nvPr>
        </p:nvSpPr>
        <p:spPr/>
        <p:txBody>
          <a:bodyPr/>
          <a:lstStyle/>
          <a:p>
            <a:endParaRPr lang="en-NP"/>
          </a:p>
        </p:txBody>
      </p:sp>
      <p:sp>
        <p:nvSpPr>
          <p:cNvPr id="5" name="Slide Number Placeholder 4">
            <a:extLst>
              <a:ext uri="{FF2B5EF4-FFF2-40B4-BE49-F238E27FC236}">
                <a16:creationId xmlns:a16="http://schemas.microsoft.com/office/drawing/2014/main" id="{DB203D7E-1410-294C-BC9B-6C4C17B431A1}"/>
              </a:ext>
            </a:extLst>
          </p:cNvPr>
          <p:cNvSpPr>
            <a:spLocks noGrp="1"/>
          </p:cNvSpPr>
          <p:nvPr>
            <p:ph type="sldNum" sz="quarter" idx="12"/>
          </p:nvPr>
        </p:nvSpPr>
        <p:spPr/>
        <p:txBody>
          <a:bodyPr/>
          <a:lstStyle/>
          <a:p>
            <a:fld id="{0DFD4059-BFA5-6041-9023-723071AD0EB1}" type="slidenum">
              <a:rPr lang="en-NP" smtClean="0"/>
              <a:t>‹#›</a:t>
            </a:fld>
            <a:endParaRPr lang="en-NP"/>
          </a:p>
        </p:txBody>
      </p:sp>
    </p:spTree>
    <p:extLst>
      <p:ext uri="{BB962C8B-B14F-4D97-AF65-F5344CB8AC3E}">
        <p14:creationId xmlns:p14="http://schemas.microsoft.com/office/powerpoint/2010/main" val="3439644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E54F43-8380-244D-9BB6-C8D602206AE1}"/>
              </a:ext>
            </a:extLst>
          </p:cNvPr>
          <p:cNvSpPr>
            <a:spLocks noGrp="1"/>
          </p:cNvSpPr>
          <p:nvPr>
            <p:ph type="dt" sz="half" idx="10"/>
          </p:nvPr>
        </p:nvSpPr>
        <p:spPr/>
        <p:txBody>
          <a:bodyPr/>
          <a:lstStyle/>
          <a:p>
            <a:fld id="{1A685320-00D6-F340-929F-672019448FEB}" type="datetimeFigureOut">
              <a:rPr lang="en-NP" smtClean="0"/>
              <a:t>18/07/2021</a:t>
            </a:fld>
            <a:endParaRPr lang="en-NP"/>
          </a:p>
        </p:txBody>
      </p:sp>
      <p:sp>
        <p:nvSpPr>
          <p:cNvPr id="3" name="Footer Placeholder 2">
            <a:extLst>
              <a:ext uri="{FF2B5EF4-FFF2-40B4-BE49-F238E27FC236}">
                <a16:creationId xmlns:a16="http://schemas.microsoft.com/office/drawing/2014/main" id="{50A513A2-9E0A-734C-AC3D-B4AAF75493E1}"/>
              </a:ext>
            </a:extLst>
          </p:cNvPr>
          <p:cNvSpPr>
            <a:spLocks noGrp="1"/>
          </p:cNvSpPr>
          <p:nvPr>
            <p:ph type="ftr" sz="quarter" idx="11"/>
          </p:nvPr>
        </p:nvSpPr>
        <p:spPr/>
        <p:txBody>
          <a:bodyPr/>
          <a:lstStyle/>
          <a:p>
            <a:endParaRPr lang="en-NP"/>
          </a:p>
        </p:txBody>
      </p:sp>
      <p:sp>
        <p:nvSpPr>
          <p:cNvPr id="4" name="Slide Number Placeholder 3">
            <a:extLst>
              <a:ext uri="{FF2B5EF4-FFF2-40B4-BE49-F238E27FC236}">
                <a16:creationId xmlns:a16="http://schemas.microsoft.com/office/drawing/2014/main" id="{87BF9F7E-9BCD-7242-8B00-549FE6359354}"/>
              </a:ext>
            </a:extLst>
          </p:cNvPr>
          <p:cNvSpPr>
            <a:spLocks noGrp="1"/>
          </p:cNvSpPr>
          <p:nvPr>
            <p:ph type="sldNum" sz="quarter" idx="12"/>
          </p:nvPr>
        </p:nvSpPr>
        <p:spPr/>
        <p:txBody>
          <a:bodyPr/>
          <a:lstStyle/>
          <a:p>
            <a:fld id="{0DFD4059-BFA5-6041-9023-723071AD0EB1}" type="slidenum">
              <a:rPr lang="en-NP" smtClean="0"/>
              <a:t>‹#›</a:t>
            </a:fld>
            <a:endParaRPr lang="en-NP"/>
          </a:p>
        </p:txBody>
      </p:sp>
    </p:spTree>
    <p:extLst>
      <p:ext uri="{BB962C8B-B14F-4D97-AF65-F5344CB8AC3E}">
        <p14:creationId xmlns:p14="http://schemas.microsoft.com/office/powerpoint/2010/main" val="137835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A701A-96BF-C94E-9503-E51294BE14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Content Placeholder 2">
            <a:extLst>
              <a:ext uri="{FF2B5EF4-FFF2-40B4-BE49-F238E27FC236}">
                <a16:creationId xmlns:a16="http://schemas.microsoft.com/office/drawing/2014/main" id="{79499CB4-2B59-B046-BAF9-7C2DBB2010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Text Placeholder 3">
            <a:extLst>
              <a:ext uri="{FF2B5EF4-FFF2-40B4-BE49-F238E27FC236}">
                <a16:creationId xmlns:a16="http://schemas.microsoft.com/office/drawing/2014/main" id="{CBB59854-0126-734C-997B-55F6DA8DCC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42BC36-B8B8-844E-9319-B837849C453B}"/>
              </a:ext>
            </a:extLst>
          </p:cNvPr>
          <p:cNvSpPr>
            <a:spLocks noGrp="1"/>
          </p:cNvSpPr>
          <p:nvPr>
            <p:ph type="dt" sz="half" idx="10"/>
          </p:nvPr>
        </p:nvSpPr>
        <p:spPr/>
        <p:txBody>
          <a:bodyPr/>
          <a:lstStyle/>
          <a:p>
            <a:fld id="{1A685320-00D6-F340-929F-672019448FEB}" type="datetimeFigureOut">
              <a:rPr lang="en-NP" smtClean="0"/>
              <a:t>18/07/2021</a:t>
            </a:fld>
            <a:endParaRPr lang="en-NP"/>
          </a:p>
        </p:txBody>
      </p:sp>
      <p:sp>
        <p:nvSpPr>
          <p:cNvPr id="6" name="Footer Placeholder 5">
            <a:extLst>
              <a:ext uri="{FF2B5EF4-FFF2-40B4-BE49-F238E27FC236}">
                <a16:creationId xmlns:a16="http://schemas.microsoft.com/office/drawing/2014/main" id="{0AFC3876-7877-B042-BDE7-4C43B73A3661}"/>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D3E6227C-A45F-904F-BBBA-EF337DDB5028}"/>
              </a:ext>
            </a:extLst>
          </p:cNvPr>
          <p:cNvSpPr>
            <a:spLocks noGrp="1"/>
          </p:cNvSpPr>
          <p:nvPr>
            <p:ph type="sldNum" sz="quarter" idx="12"/>
          </p:nvPr>
        </p:nvSpPr>
        <p:spPr/>
        <p:txBody>
          <a:bodyPr/>
          <a:lstStyle/>
          <a:p>
            <a:fld id="{0DFD4059-BFA5-6041-9023-723071AD0EB1}" type="slidenum">
              <a:rPr lang="en-NP" smtClean="0"/>
              <a:t>‹#›</a:t>
            </a:fld>
            <a:endParaRPr lang="en-NP"/>
          </a:p>
        </p:txBody>
      </p:sp>
    </p:spTree>
    <p:extLst>
      <p:ext uri="{BB962C8B-B14F-4D97-AF65-F5344CB8AC3E}">
        <p14:creationId xmlns:p14="http://schemas.microsoft.com/office/powerpoint/2010/main" val="993979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F89F0-5028-C243-A7A2-CA3C1BAE60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Picture Placeholder 2">
            <a:extLst>
              <a:ext uri="{FF2B5EF4-FFF2-40B4-BE49-F238E27FC236}">
                <a16:creationId xmlns:a16="http://schemas.microsoft.com/office/drawing/2014/main" id="{DB100032-374F-BF41-98EE-FAA85A5180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P"/>
          </a:p>
        </p:txBody>
      </p:sp>
      <p:sp>
        <p:nvSpPr>
          <p:cNvPr id="4" name="Text Placeholder 3">
            <a:extLst>
              <a:ext uri="{FF2B5EF4-FFF2-40B4-BE49-F238E27FC236}">
                <a16:creationId xmlns:a16="http://schemas.microsoft.com/office/drawing/2014/main" id="{EB6B2456-7387-F644-86FD-E0ED6BDE79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057AA7-532E-B441-BEE7-CC8D3B7DF02A}"/>
              </a:ext>
            </a:extLst>
          </p:cNvPr>
          <p:cNvSpPr>
            <a:spLocks noGrp="1"/>
          </p:cNvSpPr>
          <p:nvPr>
            <p:ph type="dt" sz="half" idx="10"/>
          </p:nvPr>
        </p:nvSpPr>
        <p:spPr/>
        <p:txBody>
          <a:bodyPr/>
          <a:lstStyle/>
          <a:p>
            <a:fld id="{1A685320-00D6-F340-929F-672019448FEB}" type="datetimeFigureOut">
              <a:rPr lang="en-NP" smtClean="0"/>
              <a:t>18/07/2021</a:t>
            </a:fld>
            <a:endParaRPr lang="en-NP"/>
          </a:p>
        </p:txBody>
      </p:sp>
      <p:sp>
        <p:nvSpPr>
          <p:cNvPr id="6" name="Footer Placeholder 5">
            <a:extLst>
              <a:ext uri="{FF2B5EF4-FFF2-40B4-BE49-F238E27FC236}">
                <a16:creationId xmlns:a16="http://schemas.microsoft.com/office/drawing/2014/main" id="{B312DFCC-F50B-0C48-AFE6-BA9057C19013}"/>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9329AD49-521B-7B46-9AE5-CA97144038E5}"/>
              </a:ext>
            </a:extLst>
          </p:cNvPr>
          <p:cNvSpPr>
            <a:spLocks noGrp="1"/>
          </p:cNvSpPr>
          <p:nvPr>
            <p:ph type="sldNum" sz="quarter" idx="12"/>
          </p:nvPr>
        </p:nvSpPr>
        <p:spPr/>
        <p:txBody>
          <a:bodyPr/>
          <a:lstStyle/>
          <a:p>
            <a:fld id="{0DFD4059-BFA5-6041-9023-723071AD0EB1}" type="slidenum">
              <a:rPr lang="en-NP" smtClean="0"/>
              <a:t>‹#›</a:t>
            </a:fld>
            <a:endParaRPr lang="en-NP"/>
          </a:p>
        </p:txBody>
      </p:sp>
    </p:spTree>
    <p:extLst>
      <p:ext uri="{BB962C8B-B14F-4D97-AF65-F5344CB8AC3E}">
        <p14:creationId xmlns:p14="http://schemas.microsoft.com/office/powerpoint/2010/main" val="1907823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78E0C0-BC4F-1249-987E-3A47302D00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P"/>
          </a:p>
        </p:txBody>
      </p:sp>
      <p:sp>
        <p:nvSpPr>
          <p:cNvPr id="3" name="Text Placeholder 2">
            <a:extLst>
              <a:ext uri="{FF2B5EF4-FFF2-40B4-BE49-F238E27FC236}">
                <a16:creationId xmlns:a16="http://schemas.microsoft.com/office/drawing/2014/main" id="{668EF12B-D583-D345-AFEE-7A2D0B55CC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2510FBF7-EA23-9A42-8193-6AFE9C8C5A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85320-00D6-F340-929F-672019448FEB}" type="datetimeFigureOut">
              <a:rPr lang="en-NP" smtClean="0"/>
              <a:t>18/07/2021</a:t>
            </a:fld>
            <a:endParaRPr lang="en-NP"/>
          </a:p>
        </p:txBody>
      </p:sp>
      <p:sp>
        <p:nvSpPr>
          <p:cNvPr id="5" name="Footer Placeholder 4">
            <a:extLst>
              <a:ext uri="{FF2B5EF4-FFF2-40B4-BE49-F238E27FC236}">
                <a16:creationId xmlns:a16="http://schemas.microsoft.com/office/drawing/2014/main" id="{B91CAF1A-C8DB-6A46-8C47-A8335FA3DC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P"/>
          </a:p>
        </p:txBody>
      </p:sp>
      <p:sp>
        <p:nvSpPr>
          <p:cNvPr id="6" name="Slide Number Placeholder 5">
            <a:extLst>
              <a:ext uri="{FF2B5EF4-FFF2-40B4-BE49-F238E27FC236}">
                <a16:creationId xmlns:a16="http://schemas.microsoft.com/office/drawing/2014/main" id="{0F39A9B6-8E2F-1D4C-8A2F-198703F087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FD4059-BFA5-6041-9023-723071AD0EB1}" type="slidenum">
              <a:rPr lang="en-NP" smtClean="0"/>
              <a:t>‹#›</a:t>
            </a:fld>
            <a:endParaRPr lang="en-NP"/>
          </a:p>
        </p:txBody>
      </p:sp>
    </p:spTree>
    <p:extLst>
      <p:ext uri="{BB962C8B-B14F-4D97-AF65-F5344CB8AC3E}">
        <p14:creationId xmlns:p14="http://schemas.microsoft.com/office/powerpoint/2010/main" val="4200500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D6D2C-2793-9E46-A347-4C164076A496}"/>
              </a:ext>
            </a:extLst>
          </p:cNvPr>
          <p:cNvSpPr>
            <a:spLocks noGrp="1"/>
          </p:cNvSpPr>
          <p:nvPr>
            <p:ph type="ctrTitle"/>
          </p:nvPr>
        </p:nvSpPr>
        <p:spPr/>
        <p:txBody>
          <a:bodyPr/>
          <a:lstStyle/>
          <a:p>
            <a:r>
              <a:rPr lang="en-NP" b="1" dirty="0"/>
              <a:t>Project Monitoring and Control</a:t>
            </a:r>
          </a:p>
        </p:txBody>
      </p:sp>
    </p:spTree>
    <p:extLst>
      <p:ext uri="{BB962C8B-B14F-4D97-AF65-F5344CB8AC3E}">
        <p14:creationId xmlns:p14="http://schemas.microsoft.com/office/powerpoint/2010/main" val="18622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B9FA-FAB1-B042-9E27-9C81000A064D}"/>
              </a:ext>
            </a:extLst>
          </p:cNvPr>
          <p:cNvSpPr>
            <a:spLocks noGrp="1"/>
          </p:cNvSpPr>
          <p:nvPr>
            <p:ph type="title"/>
          </p:nvPr>
        </p:nvSpPr>
        <p:spPr/>
        <p:txBody>
          <a:bodyPr/>
          <a:lstStyle/>
          <a:p>
            <a:r>
              <a:rPr lang="en-NP" dirty="0"/>
              <a:t>Meetings- Some monitoring issues</a:t>
            </a:r>
          </a:p>
        </p:txBody>
      </p:sp>
      <p:sp>
        <p:nvSpPr>
          <p:cNvPr id="3" name="Content Placeholder 2">
            <a:extLst>
              <a:ext uri="{FF2B5EF4-FFF2-40B4-BE49-F238E27FC236}">
                <a16:creationId xmlns:a16="http://schemas.microsoft.com/office/drawing/2014/main" id="{8E87C319-B9E7-B94F-ADF2-405ACD86A983}"/>
              </a:ext>
            </a:extLst>
          </p:cNvPr>
          <p:cNvSpPr>
            <a:spLocks noGrp="1"/>
          </p:cNvSpPr>
          <p:nvPr>
            <p:ph idx="1"/>
          </p:nvPr>
        </p:nvSpPr>
        <p:spPr/>
        <p:txBody>
          <a:bodyPr/>
          <a:lstStyle/>
          <a:p>
            <a:r>
              <a:rPr lang="en-NP" dirty="0"/>
              <a:t>What problems do you have and what is being done to correct them?</a:t>
            </a:r>
          </a:p>
          <a:p>
            <a:r>
              <a:rPr lang="en-NP" dirty="0"/>
              <a:t>What problems do you anticipate in the future?</a:t>
            </a:r>
          </a:p>
          <a:p>
            <a:r>
              <a:rPr lang="en-NP" dirty="0"/>
              <a:t>Do you need any resources you do not yet have?</a:t>
            </a:r>
          </a:p>
          <a:p>
            <a:r>
              <a:rPr lang="en-NP" dirty="0"/>
              <a:t>Do you need information you do not have yet?</a:t>
            </a:r>
          </a:p>
          <a:p>
            <a:r>
              <a:rPr lang="en-NP" dirty="0"/>
              <a:t>Do you know anything that will give you schedule difficulties?</a:t>
            </a:r>
          </a:p>
          <a:p>
            <a:r>
              <a:rPr lang="en-NP" dirty="0"/>
              <a:t>Any possibility your task will finish early/late?</a:t>
            </a:r>
          </a:p>
          <a:p>
            <a:r>
              <a:rPr lang="en-NP" dirty="0"/>
              <a:t>Will your task be completed under/over/on budget?</a:t>
            </a:r>
          </a:p>
          <a:p>
            <a:endParaRPr lang="en-NP" dirty="0"/>
          </a:p>
          <a:p>
            <a:endParaRPr lang="en-NP" dirty="0"/>
          </a:p>
        </p:txBody>
      </p:sp>
    </p:spTree>
    <p:extLst>
      <p:ext uri="{BB962C8B-B14F-4D97-AF65-F5344CB8AC3E}">
        <p14:creationId xmlns:p14="http://schemas.microsoft.com/office/powerpoint/2010/main" val="1439514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32409-ABD5-7F48-8152-71773FB011BA}"/>
              </a:ext>
            </a:extLst>
          </p:cNvPr>
          <p:cNvSpPr>
            <a:spLocks noGrp="1"/>
          </p:cNvSpPr>
          <p:nvPr>
            <p:ph type="title"/>
          </p:nvPr>
        </p:nvSpPr>
        <p:spPr/>
        <p:txBody>
          <a:bodyPr/>
          <a:lstStyle/>
          <a:p>
            <a:r>
              <a:rPr lang="en-NP" b="1" dirty="0"/>
              <a:t>Project control cycle</a:t>
            </a:r>
          </a:p>
        </p:txBody>
      </p:sp>
      <p:sp>
        <p:nvSpPr>
          <p:cNvPr id="5" name="TextBox 4">
            <a:extLst>
              <a:ext uri="{FF2B5EF4-FFF2-40B4-BE49-F238E27FC236}">
                <a16:creationId xmlns:a16="http://schemas.microsoft.com/office/drawing/2014/main" id="{DBB583A5-FB12-9849-9242-68DD7F5B2EA6}"/>
              </a:ext>
            </a:extLst>
          </p:cNvPr>
          <p:cNvSpPr txBox="1"/>
          <p:nvPr/>
        </p:nvSpPr>
        <p:spPr>
          <a:xfrm>
            <a:off x="333634" y="2642158"/>
            <a:ext cx="2483708" cy="1200329"/>
          </a:xfrm>
          <a:prstGeom prst="rect">
            <a:avLst/>
          </a:prstGeom>
          <a:noFill/>
          <a:ln>
            <a:solidFill>
              <a:schemeClr val="accent1"/>
            </a:solidFill>
          </a:ln>
        </p:spPr>
        <p:txBody>
          <a:bodyPr wrap="square" rtlCol="0">
            <a:spAutoFit/>
          </a:bodyPr>
          <a:lstStyle/>
          <a:p>
            <a:pPr algn="just"/>
            <a:r>
              <a:rPr lang="en-NP" b="1" dirty="0"/>
              <a:t>Action</a:t>
            </a:r>
          </a:p>
          <a:p>
            <a:pPr algn="just"/>
            <a:r>
              <a:rPr lang="en-NP" dirty="0"/>
              <a:t>Correct deviation from plans</a:t>
            </a:r>
          </a:p>
          <a:p>
            <a:pPr algn="just"/>
            <a:r>
              <a:rPr lang="en-NP" dirty="0"/>
              <a:t>RE-PlAN as necessary</a:t>
            </a:r>
          </a:p>
        </p:txBody>
      </p:sp>
      <p:sp>
        <p:nvSpPr>
          <p:cNvPr id="6" name="TextBox 5">
            <a:extLst>
              <a:ext uri="{FF2B5EF4-FFF2-40B4-BE49-F238E27FC236}">
                <a16:creationId xmlns:a16="http://schemas.microsoft.com/office/drawing/2014/main" id="{85122AB3-BEE8-1D49-B493-08C7B2C99B66}"/>
              </a:ext>
            </a:extLst>
          </p:cNvPr>
          <p:cNvSpPr txBox="1"/>
          <p:nvPr/>
        </p:nvSpPr>
        <p:spPr>
          <a:xfrm>
            <a:off x="4510216" y="1367522"/>
            <a:ext cx="1981200" cy="2031325"/>
          </a:xfrm>
          <a:prstGeom prst="rect">
            <a:avLst/>
          </a:prstGeom>
          <a:noFill/>
          <a:ln>
            <a:solidFill>
              <a:schemeClr val="accent1"/>
            </a:solidFill>
          </a:ln>
        </p:spPr>
        <p:txBody>
          <a:bodyPr wrap="square" rtlCol="0">
            <a:spAutoFit/>
          </a:bodyPr>
          <a:lstStyle/>
          <a:p>
            <a:r>
              <a:rPr lang="en-NP" b="1" dirty="0"/>
              <a:t>Plan </a:t>
            </a:r>
            <a:endParaRPr lang="en-NP" dirty="0"/>
          </a:p>
          <a:p>
            <a:r>
              <a:rPr lang="en-NP" dirty="0"/>
              <a:t>Specifications</a:t>
            </a:r>
          </a:p>
          <a:p>
            <a:r>
              <a:rPr lang="en-NP" dirty="0"/>
              <a:t>Project schedule</a:t>
            </a:r>
          </a:p>
          <a:p>
            <a:r>
              <a:rPr lang="en-NP" dirty="0"/>
              <a:t>Project budget</a:t>
            </a:r>
          </a:p>
          <a:p>
            <a:r>
              <a:rPr lang="en-NP" dirty="0"/>
              <a:t>Resource plan</a:t>
            </a:r>
          </a:p>
          <a:p>
            <a:r>
              <a:rPr lang="en-NP" dirty="0"/>
              <a:t>Vendor Contracts</a:t>
            </a:r>
          </a:p>
          <a:p>
            <a:endParaRPr lang="en-NP" dirty="0"/>
          </a:p>
        </p:txBody>
      </p:sp>
      <p:sp>
        <p:nvSpPr>
          <p:cNvPr id="7" name="TextBox 6">
            <a:extLst>
              <a:ext uri="{FF2B5EF4-FFF2-40B4-BE49-F238E27FC236}">
                <a16:creationId xmlns:a16="http://schemas.microsoft.com/office/drawing/2014/main" id="{FB7EA516-B08C-2F4C-9E38-80F0B28A77B5}"/>
              </a:ext>
            </a:extLst>
          </p:cNvPr>
          <p:cNvSpPr txBox="1"/>
          <p:nvPr/>
        </p:nvSpPr>
        <p:spPr>
          <a:xfrm>
            <a:off x="4386649" y="4423719"/>
            <a:ext cx="2496065" cy="1477328"/>
          </a:xfrm>
          <a:prstGeom prst="rect">
            <a:avLst/>
          </a:prstGeom>
          <a:noFill/>
          <a:ln>
            <a:solidFill>
              <a:schemeClr val="accent1"/>
            </a:solidFill>
          </a:ln>
        </p:spPr>
        <p:txBody>
          <a:bodyPr wrap="square" rtlCol="0">
            <a:spAutoFit/>
          </a:bodyPr>
          <a:lstStyle/>
          <a:p>
            <a:r>
              <a:rPr lang="en-NP" b="1" dirty="0"/>
              <a:t>Compare</a:t>
            </a:r>
          </a:p>
          <a:p>
            <a:r>
              <a:rPr lang="en-NP" dirty="0"/>
              <a:t>Actual status against plan</a:t>
            </a:r>
          </a:p>
          <a:p>
            <a:r>
              <a:rPr lang="en-NP" dirty="0"/>
              <a:t>Schedule</a:t>
            </a:r>
          </a:p>
          <a:p>
            <a:r>
              <a:rPr lang="en-NP" dirty="0"/>
              <a:t>Cost</a:t>
            </a:r>
          </a:p>
        </p:txBody>
      </p:sp>
      <p:sp>
        <p:nvSpPr>
          <p:cNvPr id="8" name="TextBox 7">
            <a:extLst>
              <a:ext uri="{FF2B5EF4-FFF2-40B4-BE49-F238E27FC236}">
                <a16:creationId xmlns:a16="http://schemas.microsoft.com/office/drawing/2014/main" id="{20277CE9-59D6-1F47-BB26-14F3DE71839F}"/>
              </a:ext>
            </a:extLst>
          </p:cNvPr>
          <p:cNvSpPr txBox="1"/>
          <p:nvPr/>
        </p:nvSpPr>
        <p:spPr>
          <a:xfrm>
            <a:off x="8217243" y="2642158"/>
            <a:ext cx="2718487" cy="1200329"/>
          </a:xfrm>
          <a:prstGeom prst="rect">
            <a:avLst/>
          </a:prstGeom>
          <a:noFill/>
          <a:ln>
            <a:solidFill>
              <a:schemeClr val="accent1"/>
            </a:solidFill>
          </a:ln>
        </p:spPr>
        <p:txBody>
          <a:bodyPr wrap="square" rtlCol="0">
            <a:spAutoFit/>
          </a:bodyPr>
          <a:lstStyle/>
          <a:p>
            <a:r>
              <a:rPr lang="en-NP" b="1" dirty="0"/>
              <a:t>Monitor</a:t>
            </a:r>
          </a:p>
          <a:p>
            <a:r>
              <a:rPr lang="en-NP" dirty="0"/>
              <a:t>Record status</a:t>
            </a:r>
          </a:p>
          <a:p>
            <a:r>
              <a:rPr lang="en-NP" dirty="0"/>
              <a:t>Report progress</a:t>
            </a:r>
          </a:p>
          <a:p>
            <a:r>
              <a:rPr lang="en-NP" dirty="0"/>
              <a:t>Report cost</a:t>
            </a:r>
          </a:p>
        </p:txBody>
      </p:sp>
      <p:cxnSp>
        <p:nvCxnSpPr>
          <p:cNvPr id="14" name="Straight Arrow Connector 13">
            <a:extLst>
              <a:ext uri="{FF2B5EF4-FFF2-40B4-BE49-F238E27FC236}">
                <a16:creationId xmlns:a16="http://schemas.microsoft.com/office/drawing/2014/main" id="{C4C233E6-6C3B-484E-B94E-89265D788F75}"/>
              </a:ext>
            </a:extLst>
          </p:cNvPr>
          <p:cNvCxnSpPr/>
          <p:nvPr/>
        </p:nvCxnSpPr>
        <p:spPr>
          <a:xfrm>
            <a:off x="2817342" y="2859314"/>
            <a:ext cx="1692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592CF08-AFDC-7842-B41D-444B77A68735}"/>
              </a:ext>
            </a:extLst>
          </p:cNvPr>
          <p:cNvCxnSpPr/>
          <p:nvPr/>
        </p:nvCxnSpPr>
        <p:spPr>
          <a:xfrm>
            <a:off x="6491416" y="2989943"/>
            <a:ext cx="17258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D13B28D-B276-E84D-B68C-DAC9460A38F1}"/>
              </a:ext>
            </a:extLst>
          </p:cNvPr>
          <p:cNvCxnSpPr>
            <a:stCxn id="8" idx="2"/>
          </p:cNvCxnSpPr>
          <p:nvPr/>
        </p:nvCxnSpPr>
        <p:spPr>
          <a:xfrm flipH="1">
            <a:off x="9576486" y="3842487"/>
            <a:ext cx="1" cy="1319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4180016-F3D7-A64C-A4C7-AD6D123979FA}"/>
              </a:ext>
            </a:extLst>
          </p:cNvPr>
          <p:cNvCxnSpPr>
            <a:endCxn id="7" idx="3"/>
          </p:cNvCxnSpPr>
          <p:nvPr/>
        </p:nvCxnSpPr>
        <p:spPr>
          <a:xfrm flipH="1">
            <a:off x="6882714" y="5162383"/>
            <a:ext cx="26937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4D10DF-4B2E-D743-ADF5-E84154780695}"/>
              </a:ext>
            </a:extLst>
          </p:cNvPr>
          <p:cNvCxnSpPr>
            <a:endCxn id="7" idx="1"/>
          </p:cNvCxnSpPr>
          <p:nvPr/>
        </p:nvCxnSpPr>
        <p:spPr>
          <a:xfrm>
            <a:off x="2002971" y="5162383"/>
            <a:ext cx="23836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9E4FE26-7A4E-CA4D-BF81-EEE53DA2BC78}"/>
              </a:ext>
            </a:extLst>
          </p:cNvPr>
          <p:cNvCxnSpPr/>
          <p:nvPr/>
        </p:nvCxnSpPr>
        <p:spPr>
          <a:xfrm flipV="1">
            <a:off x="2002971" y="3842487"/>
            <a:ext cx="0" cy="1319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009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1875-F80E-714B-A51A-D2655E9A61E1}"/>
              </a:ext>
            </a:extLst>
          </p:cNvPr>
          <p:cNvSpPr>
            <a:spLocks noGrp="1"/>
          </p:cNvSpPr>
          <p:nvPr>
            <p:ph type="title"/>
          </p:nvPr>
        </p:nvSpPr>
        <p:spPr/>
        <p:txBody>
          <a:bodyPr/>
          <a:lstStyle/>
          <a:p>
            <a:r>
              <a:rPr lang="en-NP" b="1" dirty="0"/>
              <a:t>Project Control</a:t>
            </a:r>
          </a:p>
        </p:txBody>
      </p:sp>
      <p:sp>
        <p:nvSpPr>
          <p:cNvPr id="3" name="Content Placeholder 2">
            <a:extLst>
              <a:ext uri="{FF2B5EF4-FFF2-40B4-BE49-F238E27FC236}">
                <a16:creationId xmlns:a16="http://schemas.microsoft.com/office/drawing/2014/main" id="{F096A569-8328-034D-8933-CD8187D863B4}"/>
              </a:ext>
            </a:extLst>
          </p:cNvPr>
          <p:cNvSpPr>
            <a:spLocks noGrp="1"/>
          </p:cNvSpPr>
          <p:nvPr>
            <p:ph idx="1"/>
          </p:nvPr>
        </p:nvSpPr>
        <p:spPr/>
        <p:txBody>
          <a:bodyPr/>
          <a:lstStyle/>
          <a:p>
            <a:r>
              <a:rPr lang="en-NP" dirty="0"/>
              <a:t>Control- Process and activities needed to correct deviations from plan</a:t>
            </a:r>
          </a:p>
          <a:p>
            <a:r>
              <a:rPr lang="en-NP" dirty="0"/>
              <a:t>Control the triple constraints</a:t>
            </a:r>
          </a:p>
          <a:p>
            <a:pPr marL="403225" indent="0">
              <a:buFont typeface="Courier New" panose="02070309020205020404" pitchFamily="49" charset="0"/>
              <a:buChar char="o"/>
            </a:pPr>
            <a:r>
              <a:rPr lang="en-NP" dirty="0"/>
              <a:t> Time (Schedule)</a:t>
            </a:r>
          </a:p>
          <a:p>
            <a:pPr marL="403225" indent="0">
              <a:buFont typeface="Courier New" panose="02070309020205020404" pitchFamily="49" charset="0"/>
              <a:buChar char="o"/>
            </a:pPr>
            <a:r>
              <a:rPr lang="en-NP" dirty="0"/>
              <a:t> Cost ( Budget, Expencess, etc)</a:t>
            </a:r>
          </a:p>
          <a:p>
            <a:pPr marL="403225" indent="0">
              <a:buFont typeface="Courier New" panose="02070309020205020404" pitchFamily="49" charset="0"/>
              <a:buChar char="o"/>
            </a:pPr>
            <a:r>
              <a:rPr lang="en-NP" dirty="0"/>
              <a:t> Performance ( Specifications, Testing results, etc)</a:t>
            </a:r>
          </a:p>
        </p:txBody>
      </p:sp>
    </p:spTree>
    <p:extLst>
      <p:ext uri="{BB962C8B-B14F-4D97-AF65-F5344CB8AC3E}">
        <p14:creationId xmlns:p14="http://schemas.microsoft.com/office/powerpoint/2010/main" val="2539654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EF5FC-F63E-3044-81E5-14B86EB6B385}"/>
              </a:ext>
            </a:extLst>
          </p:cNvPr>
          <p:cNvSpPr>
            <a:spLocks noGrp="1"/>
          </p:cNvSpPr>
          <p:nvPr>
            <p:ph type="title"/>
          </p:nvPr>
        </p:nvSpPr>
        <p:spPr>
          <a:xfrm>
            <a:off x="838200" y="93662"/>
            <a:ext cx="10515600" cy="1325563"/>
          </a:xfrm>
        </p:spPr>
        <p:txBody>
          <a:bodyPr/>
          <a:lstStyle/>
          <a:p>
            <a:r>
              <a:rPr lang="en-NP" dirty="0"/>
              <a:t>Techniques for monitoring and contro(Earned value analysis and Critical ratio) </a:t>
            </a:r>
          </a:p>
        </p:txBody>
      </p:sp>
      <p:sp>
        <p:nvSpPr>
          <p:cNvPr id="3" name="Content Placeholder 2">
            <a:extLst>
              <a:ext uri="{FF2B5EF4-FFF2-40B4-BE49-F238E27FC236}">
                <a16:creationId xmlns:a16="http://schemas.microsoft.com/office/drawing/2014/main" id="{9A02D7E6-534A-AF46-A171-B15B22967331}"/>
              </a:ext>
            </a:extLst>
          </p:cNvPr>
          <p:cNvSpPr>
            <a:spLocks noGrp="1"/>
          </p:cNvSpPr>
          <p:nvPr>
            <p:ph idx="1"/>
          </p:nvPr>
        </p:nvSpPr>
        <p:spPr>
          <a:xfrm>
            <a:off x="838200" y="1419225"/>
            <a:ext cx="10515600" cy="4351338"/>
          </a:xfrm>
        </p:spPr>
        <p:txBody>
          <a:bodyPr>
            <a:normAutofit fontScale="92500" lnSpcReduction="10000"/>
          </a:bodyPr>
          <a:lstStyle/>
          <a:p>
            <a:r>
              <a:rPr lang="en-NP" dirty="0"/>
              <a:t>Earned value analysis </a:t>
            </a:r>
          </a:p>
          <a:p>
            <a:pPr marL="817563" indent="-457200">
              <a:buFont typeface="Courier New" panose="02070309020205020404" pitchFamily="49" charset="0"/>
              <a:buChar char="o"/>
            </a:pPr>
            <a:r>
              <a:rPr lang="en-NP" dirty="0"/>
              <a:t>A way of measuring overall performance ( not individual task ) is using an aggregate performance meausre- Earned Value</a:t>
            </a:r>
          </a:p>
          <a:p>
            <a:pPr marL="817563" indent="-457200">
              <a:buFont typeface="Courier New" panose="02070309020205020404" pitchFamily="49" charset="0"/>
              <a:buChar char="o"/>
            </a:pPr>
            <a:r>
              <a:rPr lang="en-NP" dirty="0"/>
              <a:t>Earned value of work performed (value completed) for those tasks in progress found my multiplying the estimated percent physical completion of work for each task by the planned costs for those tasks. The result is amount that should be spent on the task so far. This can be compared with actual spent.</a:t>
            </a:r>
          </a:p>
          <a:p>
            <a:pPr marL="817563" indent="-457200">
              <a:buFont typeface="Courier New" panose="02070309020205020404" pitchFamily="49" charset="0"/>
              <a:buChar char="o"/>
            </a:pPr>
            <a:r>
              <a:rPr lang="en-NP" dirty="0"/>
              <a:t>Method for implementing percent completion(50-50 estimate, 0-100% rule, critical input rule, proportional rule, refered to earned value chart,  earned value concept, baseline cost to completetion, actual cost to date)</a:t>
            </a:r>
          </a:p>
          <a:p>
            <a:pPr marL="14288" indent="0">
              <a:buNone/>
            </a:pPr>
            <a:endParaRPr lang="en-NP" dirty="0"/>
          </a:p>
          <a:p>
            <a:pPr marL="471488" indent="-457200"/>
            <a:endParaRPr lang="en-NP" dirty="0"/>
          </a:p>
        </p:txBody>
      </p:sp>
    </p:spTree>
    <p:extLst>
      <p:ext uri="{BB962C8B-B14F-4D97-AF65-F5344CB8AC3E}">
        <p14:creationId xmlns:p14="http://schemas.microsoft.com/office/powerpoint/2010/main" val="946273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69C5D-EFDE-5F4E-8AF4-82D177BCC743}"/>
              </a:ext>
            </a:extLst>
          </p:cNvPr>
          <p:cNvSpPr>
            <a:spLocks noGrp="1"/>
          </p:cNvSpPr>
          <p:nvPr>
            <p:ph type="title"/>
          </p:nvPr>
        </p:nvSpPr>
        <p:spPr/>
        <p:txBody>
          <a:bodyPr/>
          <a:lstStyle/>
          <a:p>
            <a:r>
              <a:rPr lang="en-NP" dirty="0"/>
              <a:t>Earned value analysis - Variances</a:t>
            </a:r>
          </a:p>
        </p:txBody>
      </p:sp>
      <p:sp>
        <p:nvSpPr>
          <p:cNvPr id="3" name="Content Placeholder 2">
            <a:extLst>
              <a:ext uri="{FF2B5EF4-FFF2-40B4-BE49-F238E27FC236}">
                <a16:creationId xmlns:a16="http://schemas.microsoft.com/office/drawing/2014/main" id="{575FAADE-5040-6A4B-83EF-CD87868690B7}"/>
              </a:ext>
            </a:extLst>
          </p:cNvPr>
          <p:cNvSpPr>
            <a:spLocks noGrp="1"/>
          </p:cNvSpPr>
          <p:nvPr>
            <p:ph idx="1"/>
          </p:nvPr>
        </p:nvSpPr>
        <p:spPr>
          <a:xfrm>
            <a:off x="838200" y="1564368"/>
            <a:ext cx="10515600" cy="4351338"/>
          </a:xfrm>
        </p:spPr>
        <p:txBody>
          <a:bodyPr/>
          <a:lstStyle/>
          <a:p>
            <a:pPr marL="0" indent="0">
              <a:buNone/>
            </a:pPr>
            <a:r>
              <a:rPr lang="en-NP" dirty="0"/>
              <a:t>Four types of varainces</a:t>
            </a:r>
          </a:p>
          <a:p>
            <a:r>
              <a:rPr lang="en-NP" dirty="0"/>
              <a:t>Cost(spending) variance(CV): difference between budgeted cost of work performed(earned value) (BCWP) and actual cost of the work performed (ACWP)</a:t>
            </a:r>
          </a:p>
          <a:p>
            <a:r>
              <a:rPr lang="en-NP" dirty="0"/>
              <a:t>Schedule Variance(SV):  difference between earned value and cost of work performed (BCWP) and cost of work we schedule to perform to date(BCWS)</a:t>
            </a:r>
          </a:p>
          <a:p>
            <a:r>
              <a:rPr lang="en-NP" dirty="0"/>
              <a:t>Time variance (TV): difference between time schedule of the work perform (STWP) and actual time to perform it (ATWP)</a:t>
            </a:r>
          </a:p>
        </p:txBody>
      </p:sp>
    </p:spTree>
    <p:extLst>
      <p:ext uri="{BB962C8B-B14F-4D97-AF65-F5344CB8AC3E}">
        <p14:creationId xmlns:p14="http://schemas.microsoft.com/office/powerpoint/2010/main" val="3440726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238D4-6C86-3444-8042-15E053CD1A57}"/>
              </a:ext>
            </a:extLst>
          </p:cNvPr>
          <p:cNvSpPr>
            <a:spLocks noGrp="1"/>
          </p:cNvSpPr>
          <p:nvPr>
            <p:ph type="title"/>
          </p:nvPr>
        </p:nvSpPr>
        <p:spPr/>
        <p:txBody>
          <a:bodyPr/>
          <a:lstStyle/>
          <a:p>
            <a:r>
              <a:rPr lang="en-NP" b="1" dirty="0"/>
              <a:t>Earned value variance - formula</a:t>
            </a:r>
          </a:p>
        </p:txBody>
      </p:sp>
      <p:sp>
        <p:nvSpPr>
          <p:cNvPr id="3" name="Content Placeholder 2">
            <a:extLst>
              <a:ext uri="{FF2B5EF4-FFF2-40B4-BE49-F238E27FC236}">
                <a16:creationId xmlns:a16="http://schemas.microsoft.com/office/drawing/2014/main" id="{337F303B-7062-E742-91AF-D8B31DEB1541}"/>
              </a:ext>
            </a:extLst>
          </p:cNvPr>
          <p:cNvSpPr>
            <a:spLocks noGrp="1"/>
          </p:cNvSpPr>
          <p:nvPr>
            <p:ph idx="1"/>
          </p:nvPr>
        </p:nvSpPr>
        <p:spPr/>
        <p:txBody>
          <a:bodyPr/>
          <a:lstStyle/>
          <a:p>
            <a:r>
              <a:rPr lang="en-NP" dirty="0"/>
              <a:t>CV=BCWP-ACWP( Negative value- cost over run)</a:t>
            </a:r>
          </a:p>
          <a:p>
            <a:r>
              <a:rPr lang="en-NP" dirty="0"/>
              <a:t>SV=BCWP-BCWS( Negative value- behind schedule)</a:t>
            </a:r>
          </a:p>
          <a:p>
            <a:r>
              <a:rPr lang="en-NP" dirty="0"/>
              <a:t>TV=STWP-ATWP(Negative value-delay)</a:t>
            </a:r>
          </a:p>
          <a:p>
            <a:pPr marL="0" indent="0">
              <a:buNone/>
            </a:pPr>
            <a:r>
              <a:rPr lang="en-NP" dirty="0"/>
              <a:t>Index(Ratio)</a:t>
            </a:r>
          </a:p>
          <a:p>
            <a:pPr marL="0" indent="0">
              <a:buNone/>
            </a:pPr>
            <a:r>
              <a:rPr lang="en-NP" dirty="0"/>
              <a:t>Cost performance index(CPI)=BCWP/ACWP</a:t>
            </a:r>
          </a:p>
          <a:p>
            <a:pPr marL="0" indent="0">
              <a:buNone/>
            </a:pPr>
            <a:r>
              <a:rPr lang="en-NP" dirty="0"/>
              <a:t>Sc</a:t>
            </a:r>
            <a:r>
              <a:rPr lang="en-US" dirty="0"/>
              <a:t>h</a:t>
            </a:r>
            <a:r>
              <a:rPr lang="en-NP" dirty="0"/>
              <a:t>edule performance Index(SPI)=BCWP/BCWS</a:t>
            </a:r>
          </a:p>
          <a:p>
            <a:pPr marL="0" indent="0">
              <a:buNone/>
            </a:pPr>
            <a:r>
              <a:rPr lang="en-NP" dirty="0"/>
              <a:t>Time performance Index(TPI)=STWP/ATWP</a:t>
            </a:r>
          </a:p>
        </p:txBody>
      </p:sp>
    </p:spTree>
    <p:extLst>
      <p:ext uri="{BB962C8B-B14F-4D97-AF65-F5344CB8AC3E}">
        <p14:creationId xmlns:p14="http://schemas.microsoft.com/office/powerpoint/2010/main" val="2365244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511C8-D654-E648-A3B0-E8D04A8B82F3}"/>
              </a:ext>
            </a:extLst>
          </p:cNvPr>
          <p:cNvSpPr>
            <a:spLocks noGrp="1"/>
          </p:cNvSpPr>
          <p:nvPr>
            <p:ph type="title"/>
          </p:nvPr>
        </p:nvSpPr>
        <p:spPr/>
        <p:txBody>
          <a:bodyPr/>
          <a:lstStyle/>
          <a:p>
            <a:r>
              <a:rPr lang="en-NP" dirty="0"/>
              <a:t>Example</a:t>
            </a:r>
          </a:p>
        </p:txBody>
      </p:sp>
      <p:sp>
        <p:nvSpPr>
          <p:cNvPr id="3" name="Content Placeholder 2">
            <a:extLst>
              <a:ext uri="{FF2B5EF4-FFF2-40B4-BE49-F238E27FC236}">
                <a16:creationId xmlns:a16="http://schemas.microsoft.com/office/drawing/2014/main" id="{2AA8E471-4FCC-1441-97BE-58FE7F1B2F00}"/>
              </a:ext>
            </a:extLst>
          </p:cNvPr>
          <p:cNvSpPr>
            <a:spLocks noGrp="1"/>
          </p:cNvSpPr>
          <p:nvPr>
            <p:ph idx="1"/>
          </p:nvPr>
        </p:nvSpPr>
        <p:spPr>
          <a:xfrm>
            <a:off x="838200" y="1433738"/>
            <a:ext cx="10515600" cy="4676775"/>
          </a:xfrm>
        </p:spPr>
        <p:txBody>
          <a:bodyPr>
            <a:normAutofit lnSpcReduction="10000"/>
          </a:bodyPr>
          <a:lstStyle/>
          <a:p>
            <a:pPr marL="0" indent="0">
              <a:buNone/>
            </a:pPr>
            <a:r>
              <a:rPr lang="en-NP" dirty="0"/>
              <a:t>Assume that operations on work pacakge cost Rs 1500 to complete. They were scheduled originally finish today. At this point, we actually spent Rs 1350. And we estimate that we have completed two-third(2/3) of the work.What are the cost and schedule variance?</a:t>
            </a:r>
          </a:p>
          <a:p>
            <a:pPr marL="0" indent="0">
              <a:buNone/>
            </a:pPr>
            <a:r>
              <a:rPr lang="en-NP" dirty="0"/>
              <a:t>CV=BCWP-ACWP=1500(2/3)-1350= -350</a:t>
            </a:r>
          </a:p>
          <a:p>
            <a:pPr marL="0" indent="0">
              <a:buNone/>
            </a:pPr>
            <a:r>
              <a:rPr lang="en-NP" dirty="0"/>
              <a:t>SV= BCWP-BCWS=1500(2/3)-1500=-500</a:t>
            </a:r>
          </a:p>
          <a:p>
            <a:pPr marL="0" indent="0">
              <a:buNone/>
            </a:pPr>
            <a:r>
              <a:rPr lang="en-NP" dirty="0"/>
              <a:t>CPI=BCWP/ACWP= 1500(2/3)/1350=0.74</a:t>
            </a:r>
          </a:p>
          <a:p>
            <a:pPr marL="0" indent="0">
              <a:buNone/>
            </a:pPr>
            <a:r>
              <a:rPr lang="en-NP" dirty="0"/>
              <a:t>SPI=BCWP/BCWS= 1500(2/3)/1500=0.67</a:t>
            </a:r>
          </a:p>
          <a:p>
            <a:pPr marL="0" indent="0">
              <a:buNone/>
            </a:pPr>
            <a:r>
              <a:rPr lang="en-NP" dirty="0"/>
              <a:t>Spending higher than budget, and given what we have spent, we are not as far as along as we should be ( </a:t>
            </a:r>
            <a:r>
              <a:rPr lang="en-NP" dirty="0">
                <a:solidFill>
                  <a:srgbClr val="FF0000"/>
                </a:solidFill>
              </a:rPr>
              <a:t>have not completed as much work as we should have)</a:t>
            </a:r>
          </a:p>
        </p:txBody>
      </p:sp>
    </p:spTree>
    <p:extLst>
      <p:ext uri="{BB962C8B-B14F-4D97-AF65-F5344CB8AC3E}">
        <p14:creationId xmlns:p14="http://schemas.microsoft.com/office/powerpoint/2010/main" val="1522801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AB6505-7A62-AA4C-B449-E41167E3BC6E}"/>
              </a:ext>
            </a:extLst>
          </p:cNvPr>
          <p:cNvSpPr>
            <a:spLocks noGrp="1"/>
          </p:cNvSpPr>
          <p:nvPr>
            <p:ph idx="1"/>
          </p:nvPr>
        </p:nvSpPr>
        <p:spPr>
          <a:xfrm>
            <a:off x="937054" y="454025"/>
            <a:ext cx="10515600" cy="4351338"/>
          </a:xfrm>
        </p:spPr>
        <p:txBody>
          <a:bodyPr/>
          <a:lstStyle/>
          <a:p>
            <a:r>
              <a:rPr lang="en-NP" dirty="0"/>
              <a:t>possible to have one of indicator to be favorable while other unfavorable</a:t>
            </a:r>
          </a:p>
          <a:p>
            <a:r>
              <a:rPr lang="en-NP" dirty="0"/>
              <a:t>Might be ahead of schedule and behind cost</a:t>
            </a:r>
          </a:p>
        </p:txBody>
      </p:sp>
    </p:spTree>
    <p:extLst>
      <p:ext uri="{BB962C8B-B14F-4D97-AF65-F5344CB8AC3E}">
        <p14:creationId xmlns:p14="http://schemas.microsoft.com/office/powerpoint/2010/main" val="2282478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DDF03-9A2E-9247-A183-5EA88C9B4642}"/>
              </a:ext>
            </a:extLst>
          </p:cNvPr>
          <p:cNvSpPr>
            <a:spLocks noGrp="1"/>
          </p:cNvSpPr>
          <p:nvPr>
            <p:ph type="title"/>
          </p:nvPr>
        </p:nvSpPr>
        <p:spPr/>
        <p:txBody>
          <a:bodyPr/>
          <a:lstStyle/>
          <a:p>
            <a:r>
              <a:rPr lang="en-NP" b="1" dirty="0"/>
              <a:t>Critical ratio</a:t>
            </a:r>
          </a:p>
        </p:txBody>
      </p:sp>
      <p:sp>
        <p:nvSpPr>
          <p:cNvPr id="3" name="Content Placeholder 2">
            <a:extLst>
              <a:ext uri="{FF2B5EF4-FFF2-40B4-BE49-F238E27FC236}">
                <a16:creationId xmlns:a16="http://schemas.microsoft.com/office/drawing/2014/main" id="{6E304C29-09D8-B54A-A75F-69ED6EC6F00F}"/>
              </a:ext>
            </a:extLst>
          </p:cNvPr>
          <p:cNvSpPr>
            <a:spLocks noGrp="1"/>
          </p:cNvSpPr>
          <p:nvPr>
            <p:ph idx="1"/>
          </p:nvPr>
        </p:nvSpPr>
        <p:spPr/>
        <p:txBody>
          <a:bodyPr/>
          <a:lstStyle/>
          <a:p>
            <a:r>
              <a:rPr lang="en-NP" dirty="0"/>
              <a:t>Sometimes, especially large projects it may be worthwhile calculating a set of critical ratio for all project activities</a:t>
            </a:r>
          </a:p>
          <a:p>
            <a:r>
              <a:rPr lang="en-NP" dirty="0"/>
              <a:t>The critical ratio is </a:t>
            </a:r>
          </a:p>
          <a:p>
            <a:pPr marL="0" indent="0">
              <a:buNone/>
            </a:pPr>
            <a:r>
              <a:rPr lang="en-NP" dirty="0"/>
              <a:t>Actual progress			Budgeted cost</a:t>
            </a:r>
          </a:p>
          <a:p>
            <a:pPr marL="0" indent="0">
              <a:buNone/>
            </a:pPr>
            <a:r>
              <a:rPr lang="en-NP" dirty="0"/>
              <a:t>Schedule progress			Actual cost</a:t>
            </a:r>
          </a:p>
          <a:p>
            <a:r>
              <a:rPr lang="en-NP" dirty="0"/>
              <a:t>If ratio is 1 everything is probably on target</a:t>
            </a:r>
          </a:p>
          <a:p>
            <a:r>
              <a:rPr lang="en-NP" dirty="0"/>
              <a:t>The further away from 1 the ratio is,  the more we may need to investigate </a:t>
            </a:r>
          </a:p>
          <a:p>
            <a:pPr marL="0" indent="0">
              <a:buNone/>
            </a:pPr>
            <a:endParaRPr lang="en-NP" dirty="0"/>
          </a:p>
        </p:txBody>
      </p:sp>
      <p:cxnSp>
        <p:nvCxnSpPr>
          <p:cNvPr id="5" name="Straight Connector 4">
            <a:extLst>
              <a:ext uri="{FF2B5EF4-FFF2-40B4-BE49-F238E27FC236}">
                <a16:creationId xmlns:a16="http://schemas.microsoft.com/office/drawing/2014/main" id="{51B8C6BF-CC0C-0C49-85A5-F28405B8C8AC}"/>
              </a:ext>
            </a:extLst>
          </p:cNvPr>
          <p:cNvCxnSpPr/>
          <p:nvPr/>
        </p:nvCxnSpPr>
        <p:spPr>
          <a:xfrm>
            <a:off x="976184" y="3793524"/>
            <a:ext cx="23477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CAEFF55-36B4-4849-A554-C76FFDAEFAC3}"/>
              </a:ext>
            </a:extLst>
          </p:cNvPr>
          <p:cNvCxnSpPr/>
          <p:nvPr/>
        </p:nvCxnSpPr>
        <p:spPr>
          <a:xfrm flipH="1">
            <a:off x="4485503" y="3429000"/>
            <a:ext cx="383059" cy="51280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B455BA0-BC90-E04A-9A6B-561912C2C5EB}"/>
              </a:ext>
            </a:extLst>
          </p:cNvPr>
          <p:cNvCxnSpPr/>
          <p:nvPr/>
        </p:nvCxnSpPr>
        <p:spPr>
          <a:xfrm>
            <a:off x="4361935" y="3429000"/>
            <a:ext cx="679622" cy="5128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F59DFFD-1CE7-4B4E-9520-A37A2446CC73}"/>
              </a:ext>
            </a:extLst>
          </p:cNvPr>
          <p:cNvCxnSpPr/>
          <p:nvPr/>
        </p:nvCxnSpPr>
        <p:spPr>
          <a:xfrm>
            <a:off x="5461686" y="3793524"/>
            <a:ext cx="211300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316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9E583-FD06-714C-BE84-67FC73B56745}"/>
              </a:ext>
            </a:extLst>
          </p:cNvPr>
          <p:cNvSpPr>
            <a:spLocks noGrp="1"/>
          </p:cNvSpPr>
          <p:nvPr>
            <p:ph type="title"/>
          </p:nvPr>
        </p:nvSpPr>
        <p:spPr/>
        <p:txBody>
          <a:bodyPr/>
          <a:lstStyle/>
          <a:p>
            <a:r>
              <a:rPr lang="en-NP" b="1" dirty="0"/>
              <a:t>Critical ratio example</a:t>
            </a:r>
          </a:p>
        </p:txBody>
      </p:sp>
      <p:sp>
        <p:nvSpPr>
          <p:cNvPr id="3" name="Content Placeholder 2">
            <a:extLst>
              <a:ext uri="{FF2B5EF4-FFF2-40B4-BE49-F238E27FC236}">
                <a16:creationId xmlns:a16="http://schemas.microsoft.com/office/drawing/2014/main" id="{D741947D-4D7F-594A-BFA6-19EBF6A3E9D3}"/>
              </a:ext>
            </a:extLst>
          </p:cNvPr>
          <p:cNvSpPr>
            <a:spLocks noGrp="1"/>
          </p:cNvSpPr>
          <p:nvPr>
            <p:ph idx="1"/>
          </p:nvPr>
        </p:nvSpPr>
        <p:spPr/>
        <p:txBody>
          <a:bodyPr/>
          <a:lstStyle/>
          <a:p>
            <a:pPr marL="0" indent="0">
              <a:buNone/>
            </a:pPr>
            <a:r>
              <a:rPr lang="en-NP" dirty="0"/>
              <a:t>Caculate the critical ratio for the following activities  and indicate which are probably on target and need to be investigated </a:t>
            </a:r>
          </a:p>
          <a:p>
            <a:pPr marL="0" indent="0">
              <a:buNone/>
            </a:pPr>
            <a:endParaRPr lang="en-NP" dirty="0"/>
          </a:p>
        </p:txBody>
      </p:sp>
      <p:graphicFrame>
        <p:nvGraphicFramePr>
          <p:cNvPr id="4" name="Table 4">
            <a:extLst>
              <a:ext uri="{FF2B5EF4-FFF2-40B4-BE49-F238E27FC236}">
                <a16:creationId xmlns:a16="http://schemas.microsoft.com/office/drawing/2014/main" id="{13EA1EA5-32C5-ED43-9406-1599BDC730AA}"/>
              </a:ext>
            </a:extLst>
          </p:cNvPr>
          <p:cNvGraphicFramePr>
            <a:graphicFrameLocks noGrp="1"/>
          </p:cNvGraphicFramePr>
          <p:nvPr>
            <p:extLst>
              <p:ext uri="{D42A27DB-BD31-4B8C-83A1-F6EECF244321}">
                <p14:modId xmlns:p14="http://schemas.microsoft.com/office/powerpoint/2010/main" val="705383449"/>
              </p:ext>
            </p:extLst>
          </p:nvPr>
        </p:nvGraphicFramePr>
        <p:xfrm>
          <a:off x="1031103" y="2888774"/>
          <a:ext cx="8128002" cy="24942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541569248"/>
                    </a:ext>
                  </a:extLst>
                </a:gridCol>
                <a:gridCol w="1354667">
                  <a:extLst>
                    <a:ext uri="{9D8B030D-6E8A-4147-A177-3AD203B41FA5}">
                      <a16:colId xmlns:a16="http://schemas.microsoft.com/office/drawing/2014/main" val="3294852453"/>
                    </a:ext>
                  </a:extLst>
                </a:gridCol>
                <a:gridCol w="1354667">
                  <a:extLst>
                    <a:ext uri="{9D8B030D-6E8A-4147-A177-3AD203B41FA5}">
                      <a16:colId xmlns:a16="http://schemas.microsoft.com/office/drawing/2014/main" val="683025222"/>
                    </a:ext>
                  </a:extLst>
                </a:gridCol>
                <a:gridCol w="1354667">
                  <a:extLst>
                    <a:ext uri="{9D8B030D-6E8A-4147-A177-3AD203B41FA5}">
                      <a16:colId xmlns:a16="http://schemas.microsoft.com/office/drawing/2014/main" val="584893568"/>
                    </a:ext>
                  </a:extLst>
                </a:gridCol>
                <a:gridCol w="1354667">
                  <a:extLst>
                    <a:ext uri="{9D8B030D-6E8A-4147-A177-3AD203B41FA5}">
                      <a16:colId xmlns:a16="http://schemas.microsoft.com/office/drawing/2014/main" val="857621199"/>
                    </a:ext>
                  </a:extLst>
                </a:gridCol>
                <a:gridCol w="1354667">
                  <a:extLst>
                    <a:ext uri="{9D8B030D-6E8A-4147-A177-3AD203B41FA5}">
                      <a16:colId xmlns:a16="http://schemas.microsoft.com/office/drawing/2014/main" val="538247523"/>
                    </a:ext>
                  </a:extLst>
                </a:gridCol>
              </a:tblGrid>
              <a:tr h="370840">
                <a:tc>
                  <a:txBody>
                    <a:bodyPr/>
                    <a:lstStyle/>
                    <a:p>
                      <a:r>
                        <a:rPr lang="en-NP" dirty="0"/>
                        <a:t>Activity </a:t>
                      </a:r>
                    </a:p>
                  </a:txBody>
                  <a:tcPr/>
                </a:tc>
                <a:tc>
                  <a:txBody>
                    <a:bodyPr/>
                    <a:lstStyle/>
                    <a:p>
                      <a:r>
                        <a:rPr lang="en-NP" dirty="0"/>
                        <a:t>Actual progress</a:t>
                      </a:r>
                    </a:p>
                  </a:txBody>
                  <a:tcPr/>
                </a:tc>
                <a:tc>
                  <a:txBody>
                    <a:bodyPr/>
                    <a:lstStyle/>
                    <a:p>
                      <a:r>
                        <a:rPr lang="en-NP" dirty="0"/>
                        <a:t>Schedule progress</a:t>
                      </a:r>
                    </a:p>
                  </a:txBody>
                  <a:tcPr/>
                </a:tc>
                <a:tc>
                  <a:txBody>
                    <a:bodyPr/>
                    <a:lstStyle/>
                    <a:p>
                      <a:r>
                        <a:rPr lang="en-NP" dirty="0"/>
                        <a:t>Budgeted cost</a:t>
                      </a:r>
                    </a:p>
                  </a:txBody>
                  <a:tcPr/>
                </a:tc>
                <a:tc>
                  <a:txBody>
                    <a:bodyPr/>
                    <a:lstStyle/>
                    <a:p>
                      <a:r>
                        <a:rPr lang="en-NP" dirty="0"/>
                        <a:t>Actual cost</a:t>
                      </a:r>
                    </a:p>
                  </a:txBody>
                  <a:tcPr/>
                </a:tc>
                <a:tc>
                  <a:txBody>
                    <a:bodyPr/>
                    <a:lstStyle/>
                    <a:p>
                      <a:r>
                        <a:rPr lang="en-NP" dirty="0"/>
                        <a:t>Critical ratio(CR)</a:t>
                      </a:r>
                    </a:p>
                  </a:txBody>
                  <a:tcPr/>
                </a:tc>
                <a:extLst>
                  <a:ext uri="{0D108BD9-81ED-4DB2-BD59-A6C34878D82A}">
                    <a16:rowId xmlns:a16="http://schemas.microsoft.com/office/drawing/2014/main" val="99435238"/>
                  </a:ext>
                </a:extLst>
              </a:tr>
              <a:tr h="370840">
                <a:tc>
                  <a:txBody>
                    <a:bodyPr/>
                    <a:lstStyle/>
                    <a:p>
                      <a:r>
                        <a:rPr lang="en-NP" dirty="0"/>
                        <a:t>A</a:t>
                      </a:r>
                    </a:p>
                  </a:txBody>
                  <a:tcPr/>
                </a:tc>
                <a:tc>
                  <a:txBody>
                    <a:bodyPr/>
                    <a:lstStyle/>
                    <a:p>
                      <a:r>
                        <a:rPr lang="en-NP" dirty="0"/>
                        <a:t>4 days</a:t>
                      </a:r>
                    </a:p>
                  </a:txBody>
                  <a:tcPr/>
                </a:tc>
                <a:tc>
                  <a:txBody>
                    <a:bodyPr/>
                    <a:lstStyle/>
                    <a:p>
                      <a:r>
                        <a:rPr lang="en-NP" dirty="0"/>
                        <a:t>4 days</a:t>
                      </a:r>
                    </a:p>
                  </a:txBody>
                  <a:tcPr/>
                </a:tc>
                <a:tc>
                  <a:txBody>
                    <a:bodyPr/>
                    <a:lstStyle/>
                    <a:p>
                      <a:r>
                        <a:rPr lang="en-NP" dirty="0"/>
                        <a:t>60</a:t>
                      </a:r>
                    </a:p>
                  </a:txBody>
                  <a:tcPr/>
                </a:tc>
                <a:tc>
                  <a:txBody>
                    <a:bodyPr/>
                    <a:lstStyle/>
                    <a:p>
                      <a:r>
                        <a:rPr lang="en-NP" dirty="0"/>
                        <a:t>40</a:t>
                      </a:r>
                    </a:p>
                  </a:txBody>
                  <a:tcPr/>
                </a:tc>
                <a:tc>
                  <a:txBody>
                    <a:bodyPr/>
                    <a:lstStyle/>
                    <a:p>
                      <a:endParaRPr lang="en-NP"/>
                    </a:p>
                  </a:txBody>
                  <a:tcPr/>
                </a:tc>
                <a:extLst>
                  <a:ext uri="{0D108BD9-81ED-4DB2-BD59-A6C34878D82A}">
                    <a16:rowId xmlns:a16="http://schemas.microsoft.com/office/drawing/2014/main" val="2127136177"/>
                  </a:ext>
                </a:extLst>
              </a:tr>
              <a:tr h="370840">
                <a:tc>
                  <a:txBody>
                    <a:bodyPr/>
                    <a:lstStyle/>
                    <a:p>
                      <a:r>
                        <a:rPr lang="en-NP" dirty="0"/>
                        <a:t>B</a:t>
                      </a:r>
                    </a:p>
                  </a:txBody>
                  <a:tcPr/>
                </a:tc>
                <a:tc>
                  <a:txBody>
                    <a:bodyPr/>
                    <a:lstStyle/>
                    <a:p>
                      <a:r>
                        <a:rPr lang="en-NP" dirty="0"/>
                        <a:t>3 days</a:t>
                      </a:r>
                    </a:p>
                  </a:txBody>
                  <a:tcPr/>
                </a:tc>
                <a:tc>
                  <a:txBody>
                    <a:bodyPr/>
                    <a:lstStyle/>
                    <a:p>
                      <a:r>
                        <a:rPr lang="en-NP" dirty="0"/>
                        <a:t>2 days</a:t>
                      </a:r>
                    </a:p>
                  </a:txBody>
                  <a:tcPr/>
                </a:tc>
                <a:tc>
                  <a:txBody>
                    <a:bodyPr/>
                    <a:lstStyle/>
                    <a:p>
                      <a:r>
                        <a:rPr lang="en-NP" dirty="0"/>
                        <a:t>50</a:t>
                      </a:r>
                    </a:p>
                  </a:txBody>
                  <a:tcPr/>
                </a:tc>
                <a:tc>
                  <a:txBody>
                    <a:bodyPr/>
                    <a:lstStyle/>
                    <a:p>
                      <a:r>
                        <a:rPr lang="en-NP" dirty="0"/>
                        <a:t>50</a:t>
                      </a:r>
                    </a:p>
                  </a:txBody>
                  <a:tcPr/>
                </a:tc>
                <a:tc>
                  <a:txBody>
                    <a:bodyPr/>
                    <a:lstStyle/>
                    <a:p>
                      <a:endParaRPr lang="en-NP"/>
                    </a:p>
                  </a:txBody>
                  <a:tcPr/>
                </a:tc>
                <a:extLst>
                  <a:ext uri="{0D108BD9-81ED-4DB2-BD59-A6C34878D82A}">
                    <a16:rowId xmlns:a16="http://schemas.microsoft.com/office/drawing/2014/main" val="1359578441"/>
                  </a:ext>
                </a:extLst>
              </a:tr>
              <a:tr h="370840">
                <a:tc>
                  <a:txBody>
                    <a:bodyPr/>
                    <a:lstStyle/>
                    <a:p>
                      <a:r>
                        <a:rPr lang="en-NP" dirty="0"/>
                        <a:t>C</a:t>
                      </a:r>
                    </a:p>
                  </a:txBody>
                  <a:tcPr/>
                </a:tc>
                <a:tc>
                  <a:txBody>
                    <a:bodyPr/>
                    <a:lstStyle/>
                    <a:p>
                      <a:r>
                        <a:rPr lang="en-NP" dirty="0"/>
                        <a:t>2 days</a:t>
                      </a:r>
                    </a:p>
                  </a:txBody>
                  <a:tcPr/>
                </a:tc>
                <a:tc>
                  <a:txBody>
                    <a:bodyPr/>
                    <a:lstStyle/>
                    <a:p>
                      <a:r>
                        <a:rPr lang="en-NP" dirty="0"/>
                        <a:t>3 days</a:t>
                      </a:r>
                    </a:p>
                  </a:txBody>
                  <a:tcPr/>
                </a:tc>
                <a:tc>
                  <a:txBody>
                    <a:bodyPr/>
                    <a:lstStyle/>
                    <a:p>
                      <a:r>
                        <a:rPr lang="en-NP" dirty="0"/>
                        <a:t>30</a:t>
                      </a:r>
                    </a:p>
                  </a:txBody>
                  <a:tcPr/>
                </a:tc>
                <a:tc>
                  <a:txBody>
                    <a:bodyPr/>
                    <a:lstStyle/>
                    <a:p>
                      <a:r>
                        <a:rPr lang="en-NP" dirty="0"/>
                        <a:t>20</a:t>
                      </a:r>
                    </a:p>
                  </a:txBody>
                  <a:tcPr/>
                </a:tc>
                <a:tc>
                  <a:txBody>
                    <a:bodyPr/>
                    <a:lstStyle/>
                    <a:p>
                      <a:endParaRPr lang="en-NP"/>
                    </a:p>
                  </a:txBody>
                  <a:tcPr/>
                </a:tc>
                <a:extLst>
                  <a:ext uri="{0D108BD9-81ED-4DB2-BD59-A6C34878D82A}">
                    <a16:rowId xmlns:a16="http://schemas.microsoft.com/office/drawing/2014/main" val="396737900"/>
                  </a:ext>
                </a:extLst>
              </a:tr>
              <a:tr h="370840">
                <a:tc>
                  <a:txBody>
                    <a:bodyPr/>
                    <a:lstStyle/>
                    <a:p>
                      <a:r>
                        <a:rPr lang="en-NP" dirty="0"/>
                        <a:t>D</a:t>
                      </a:r>
                    </a:p>
                  </a:txBody>
                  <a:tcPr/>
                </a:tc>
                <a:tc>
                  <a:txBody>
                    <a:bodyPr/>
                    <a:lstStyle/>
                    <a:p>
                      <a:r>
                        <a:rPr lang="en-NP" dirty="0"/>
                        <a:t>1 days</a:t>
                      </a:r>
                    </a:p>
                  </a:txBody>
                  <a:tcPr/>
                </a:tc>
                <a:tc>
                  <a:txBody>
                    <a:bodyPr/>
                    <a:lstStyle/>
                    <a:p>
                      <a:r>
                        <a:rPr lang="en-NP" dirty="0"/>
                        <a:t>1 days</a:t>
                      </a:r>
                    </a:p>
                  </a:txBody>
                  <a:tcPr/>
                </a:tc>
                <a:tc>
                  <a:txBody>
                    <a:bodyPr/>
                    <a:lstStyle/>
                    <a:p>
                      <a:r>
                        <a:rPr lang="en-NP" dirty="0"/>
                        <a:t>20</a:t>
                      </a:r>
                    </a:p>
                  </a:txBody>
                  <a:tcPr/>
                </a:tc>
                <a:tc>
                  <a:txBody>
                    <a:bodyPr/>
                    <a:lstStyle/>
                    <a:p>
                      <a:r>
                        <a:rPr lang="en-NP" dirty="0"/>
                        <a:t>30</a:t>
                      </a:r>
                    </a:p>
                  </a:txBody>
                  <a:tcPr/>
                </a:tc>
                <a:tc>
                  <a:txBody>
                    <a:bodyPr/>
                    <a:lstStyle/>
                    <a:p>
                      <a:endParaRPr lang="en-NP"/>
                    </a:p>
                  </a:txBody>
                  <a:tcPr/>
                </a:tc>
                <a:extLst>
                  <a:ext uri="{0D108BD9-81ED-4DB2-BD59-A6C34878D82A}">
                    <a16:rowId xmlns:a16="http://schemas.microsoft.com/office/drawing/2014/main" val="2606162822"/>
                  </a:ext>
                </a:extLst>
              </a:tr>
              <a:tr h="370840">
                <a:tc>
                  <a:txBody>
                    <a:bodyPr/>
                    <a:lstStyle/>
                    <a:p>
                      <a:r>
                        <a:rPr lang="en-NP" dirty="0"/>
                        <a:t>E</a:t>
                      </a:r>
                    </a:p>
                  </a:txBody>
                  <a:tcPr/>
                </a:tc>
                <a:tc>
                  <a:txBody>
                    <a:bodyPr/>
                    <a:lstStyle/>
                    <a:p>
                      <a:r>
                        <a:rPr lang="en-NP" dirty="0"/>
                        <a:t>2 days</a:t>
                      </a:r>
                    </a:p>
                  </a:txBody>
                  <a:tcPr/>
                </a:tc>
                <a:tc>
                  <a:txBody>
                    <a:bodyPr/>
                    <a:lstStyle/>
                    <a:p>
                      <a:r>
                        <a:rPr lang="en-NP" dirty="0"/>
                        <a:t>4 days</a:t>
                      </a:r>
                    </a:p>
                  </a:txBody>
                  <a:tcPr/>
                </a:tc>
                <a:tc>
                  <a:txBody>
                    <a:bodyPr/>
                    <a:lstStyle/>
                    <a:p>
                      <a:r>
                        <a:rPr lang="en-NP" dirty="0"/>
                        <a:t>25</a:t>
                      </a:r>
                    </a:p>
                  </a:txBody>
                  <a:tcPr/>
                </a:tc>
                <a:tc>
                  <a:txBody>
                    <a:bodyPr/>
                    <a:lstStyle/>
                    <a:p>
                      <a:r>
                        <a:rPr lang="en-NP" dirty="0"/>
                        <a:t>25</a:t>
                      </a:r>
                    </a:p>
                  </a:txBody>
                  <a:tcPr/>
                </a:tc>
                <a:tc>
                  <a:txBody>
                    <a:bodyPr/>
                    <a:lstStyle/>
                    <a:p>
                      <a:endParaRPr lang="en-NP" dirty="0"/>
                    </a:p>
                  </a:txBody>
                  <a:tcPr/>
                </a:tc>
                <a:extLst>
                  <a:ext uri="{0D108BD9-81ED-4DB2-BD59-A6C34878D82A}">
                    <a16:rowId xmlns:a16="http://schemas.microsoft.com/office/drawing/2014/main" val="2037432614"/>
                  </a:ext>
                </a:extLst>
              </a:tr>
            </a:tbl>
          </a:graphicData>
        </a:graphic>
      </p:graphicFrame>
    </p:spTree>
    <p:extLst>
      <p:ext uri="{BB962C8B-B14F-4D97-AF65-F5344CB8AC3E}">
        <p14:creationId xmlns:p14="http://schemas.microsoft.com/office/powerpoint/2010/main" val="3773556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48B10-8118-B74D-8DB2-438570CFD7EF}"/>
              </a:ext>
            </a:extLst>
          </p:cNvPr>
          <p:cNvSpPr>
            <a:spLocks noGrp="1"/>
          </p:cNvSpPr>
          <p:nvPr>
            <p:ph type="title"/>
          </p:nvPr>
        </p:nvSpPr>
        <p:spPr/>
        <p:txBody>
          <a:bodyPr/>
          <a:lstStyle/>
          <a:p>
            <a:r>
              <a:rPr lang="en-NP" b="1" dirty="0"/>
              <a:t>Project Monitoring and control</a:t>
            </a:r>
          </a:p>
        </p:txBody>
      </p:sp>
      <p:sp>
        <p:nvSpPr>
          <p:cNvPr id="3" name="Content Placeholder 2">
            <a:extLst>
              <a:ext uri="{FF2B5EF4-FFF2-40B4-BE49-F238E27FC236}">
                <a16:creationId xmlns:a16="http://schemas.microsoft.com/office/drawing/2014/main" id="{F1B869A3-7EC1-514C-A6D0-73D5EDC1D5C6}"/>
              </a:ext>
            </a:extLst>
          </p:cNvPr>
          <p:cNvSpPr>
            <a:spLocks noGrp="1"/>
          </p:cNvSpPr>
          <p:nvPr>
            <p:ph idx="1"/>
          </p:nvPr>
        </p:nvSpPr>
        <p:spPr/>
        <p:txBody>
          <a:bodyPr/>
          <a:lstStyle/>
          <a:p>
            <a:pPr marL="268288" indent="-268288"/>
            <a:r>
              <a:rPr lang="en-NP" dirty="0"/>
              <a:t>Monitoring : Collecting, Recording and Reporting information 			    concerning project performance that project manager 	    		     and other wish to know</a:t>
            </a:r>
          </a:p>
          <a:p>
            <a:pPr marL="0" indent="0">
              <a:buNone/>
            </a:pPr>
            <a:endParaRPr lang="en-NP" dirty="0"/>
          </a:p>
          <a:p>
            <a:r>
              <a:rPr lang="en-NP" dirty="0"/>
              <a:t>Controlling: use data for monitor activity to bring actual performance 		  to  planned performance</a:t>
            </a:r>
          </a:p>
        </p:txBody>
      </p:sp>
    </p:spTree>
    <p:extLst>
      <p:ext uri="{BB962C8B-B14F-4D97-AF65-F5344CB8AC3E}">
        <p14:creationId xmlns:p14="http://schemas.microsoft.com/office/powerpoint/2010/main" val="3714285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79E5B-0E89-EE41-BDC6-5D3757678E85}"/>
              </a:ext>
            </a:extLst>
          </p:cNvPr>
          <p:cNvSpPr>
            <a:spLocks noGrp="1"/>
          </p:cNvSpPr>
          <p:nvPr>
            <p:ph type="title"/>
          </p:nvPr>
        </p:nvSpPr>
        <p:spPr/>
        <p:txBody>
          <a:bodyPr/>
          <a:lstStyle/>
          <a:p>
            <a:r>
              <a:rPr lang="en-NP" b="1" dirty="0"/>
              <a:t>Critical ratio example</a:t>
            </a:r>
          </a:p>
        </p:txBody>
      </p:sp>
      <p:sp>
        <p:nvSpPr>
          <p:cNvPr id="3" name="Content Placeholder 2">
            <a:extLst>
              <a:ext uri="{FF2B5EF4-FFF2-40B4-BE49-F238E27FC236}">
                <a16:creationId xmlns:a16="http://schemas.microsoft.com/office/drawing/2014/main" id="{A767F611-19F0-BC4F-A4CA-1D848ACEA39A}"/>
              </a:ext>
            </a:extLst>
          </p:cNvPr>
          <p:cNvSpPr>
            <a:spLocks noGrp="1"/>
          </p:cNvSpPr>
          <p:nvPr>
            <p:ph idx="1"/>
          </p:nvPr>
        </p:nvSpPr>
        <p:spPr/>
        <p:txBody>
          <a:bodyPr/>
          <a:lstStyle/>
          <a:p>
            <a:r>
              <a:rPr lang="en-NP" dirty="0"/>
              <a:t>Can be on schedule and below budget (Act A)</a:t>
            </a:r>
          </a:p>
          <a:p>
            <a:pPr marL="0" indent="0">
              <a:buNone/>
            </a:pPr>
            <a:r>
              <a:rPr lang="en-NP" dirty="0"/>
              <a:t>    Why so good? Cutting corners?</a:t>
            </a:r>
          </a:p>
          <a:p>
            <a:r>
              <a:rPr lang="en-NP" dirty="0"/>
              <a:t>Can be behind schedule but below budget( Act C)</a:t>
            </a:r>
          </a:p>
          <a:p>
            <a:r>
              <a:rPr lang="en-NP" dirty="0"/>
              <a:t>Can be on budget but physical progress lagging( Act E)</a:t>
            </a:r>
          </a:p>
          <a:p>
            <a:r>
              <a:rPr lang="en-NP" dirty="0"/>
              <a:t>Can be on schedule but cost running higher than budget ( Act D)</a:t>
            </a:r>
          </a:p>
          <a:p>
            <a:r>
              <a:rPr lang="en-NP" dirty="0"/>
              <a:t>On budget ahead of schedule ( Act B)</a:t>
            </a:r>
          </a:p>
        </p:txBody>
      </p:sp>
    </p:spTree>
    <p:extLst>
      <p:ext uri="{BB962C8B-B14F-4D97-AF65-F5344CB8AC3E}">
        <p14:creationId xmlns:p14="http://schemas.microsoft.com/office/powerpoint/2010/main" val="3856998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AE3D-C797-254D-B680-3832F4AD137F}"/>
              </a:ext>
            </a:extLst>
          </p:cNvPr>
          <p:cNvSpPr>
            <a:spLocks noGrp="1"/>
          </p:cNvSpPr>
          <p:nvPr>
            <p:ph type="title"/>
          </p:nvPr>
        </p:nvSpPr>
        <p:spPr/>
        <p:txBody>
          <a:bodyPr/>
          <a:lstStyle/>
          <a:p>
            <a:r>
              <a:rPr lang="en-NP" b="1" dirty="0"/>
              <a:t>Summary</a:t>
            </a:r>
          </a:p>
        </p:txBody>
      </p:sp>
      <p:sp>
        <p:nvSpPr>
          <p:cNvPr id="3" name="Content Placeholder 2">
            <a:extLst>
              <a:ext uri="{FF2B5EF4-FFF2-40B4-BE49-F238E27FC236}">
                <a16:creationId xmlns:a16="http://schemas.microsoft.com/office/drawing/2014/main" id="{11922F61-4230-024A-92C8-38EF48B265F0}"/>
              </a:ext>
            </a:extLst>
          </p:cNvPr>
          <p:cNvSpPr>
            <a:spLocks noGrp="1"/>
          </p:cNvSpPr>
          <p:nvPr>
            <p:ph idx="1"/>
          </p:nvPr>
        </p:nvSpPr>
        <p:spPr/>
        <p:txBody>
          <a:bodyPr/>
          <a:lstStyle/>
          <a:p>
            <a:r>
              <a:rPr lang="en-NP" dirty="0"/>
              <a:t>Need proper project monitoring and control mechanism</a:t>
            </a:r>
          </a:p>
          <a:p>
            <a:r>
              <a:rPr lang="en-NP" dirty="0"/>
              <a:t>Tools available to help in monitoring and control activities</a:t>
            </a:r>
          </a:p>
          <a:p>
            <a:r>
              <a:rPr lang="en-NP" dirty="0"/>
              <a:t>There are human control and management aspects not covered here</a:t>
            </a:r>
          </a:p>
        </p:txBody>
      </p:sp>
    </p:spTree>
    <p:extLst>
      <p:ext uri="{BB962C8B-B14F-4D97-AF65-F5344CB8AC3E}">
        <p14:creationId xmlns:p14="http://schemas.microsoft.com/office/powerpoint/2010/main" val="2127712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4D913-E592-E248-82D9-2BB3C4035AA2}"/>
              </a:ext>
            </a:extLst>
          </p:cNvPr>
          <p:cNvSpPr>
            <a:spLocks noGrp="1"/>
          </p:cNvSpPr>
          <p:nvPr>
            <p:ph type="title"/>
          </p:nvPr>
        </p:nvSpPr>
        <p:spPr/>
        <p:txBody>
          <a:bodyPr/>
          <a:lstStyle/>
          <a:p>
            <a:r>
              <a:rPr lang="en-NP" b="1" dirty="0"/>
              <a:t>Project Monitoring and control</a:t>
            </a:r>
            <a:endParaRPr lang="en-NP" dirty="0"/>
          </a:p>
        </p:txBody>
      </p:sp>
      <p:sp>
        <p:nvSpPr>
          <p:cNvPr id="3" name="Content Placeholder 2">
            <a:extLst>
              <a:ext uri="{FF2B5EF4-FFF2-40B4-BE49-F238E27FC236}">
                <a16:creationId xmlns:a16="http://schemas.microsoft.com/office/drawing/2014/main" id="{C8E1BA04-C6AA-7F4E-8A1A-C146A14643DA}"/>
              </a:ext>
            </a:extLst>
          </p:cNvPr>
          <p:cNvSpPr>
            <a:spLocks noGrp="1"/>
          </p:cNvSpPr>
          <p:nvPr>
            <p:ph idx="1"/>
          </p:nvPr>
        </p:nvSpPr>
        <p:spPr/>
        <p:txBody>
          <a:bodyPr/>
          <a:lstStyle/>
          <a:p>
            <a:r>
              <a:rPr lang="en-NP" dirty="0"/>
              <a:t>Why do we moinitor ?</a:t>
            </a:r>
          </a:p>
          <a:p>
            <a:r>
              <a:rPr lang="en-NP" dirty="0"/>
              <a:t>What do we monitor?</a:t>
            </a:r>
          </a:p>
          <a:p>
            <a:r>
              <a:rPr lang="en-NP" dirty="0"/>
              <a:t>When do we monitor?</a:t>
            </a:r>
          </a:p>
          <a:p>
            <a:r>
              <a:rPr lang="en-NP" dirty="0"/>
              <a:t>How do we monitor?</a:t>
            </a:r>
          </a:p>
        </p:txBody>
      </p:sp>
    </p:spTree>
    <p:extLst>
      <p:ext uri="{BB962C8B-B14F-4D97-AF65-F5344CB8AC3E}">
        <p14:creationId xmlns:p14="http://schemas.microsoft.com/office/powerpoint/2010/main" val="2849444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45748-8449-5442-9C73-C4E1FB597A0D}"/>
              </a:ext>
            </a:extLst>
          </p:cNvPr>
          <p:cNvSpPr>
            <a:spLocks noGrp="1"/>
          </p:cNvSpPr>
          <p:nvPr>
            <p:ph type="title"/>
          </p:nvPr>
        </p:nvSpPr>
        <p:spPr/>
        <p:txBody>
          <a:bodyPr/>
          <a:lstStyle/>
          <a:p>
            <a:r>
              <a:rPr lang="en-NP" b="1" dirty="0"/>
              <a:t>Why do we moinitor ?</a:t>
            </a:r>
            <a:br>
              <a:rPr lang="en-NP" b="1" dirty="0"/>
            </a:br>
            <a:endParaRPr lang="en-NP" b="1" dirty="0"/>
          </a:p>
        </p:txBody>
      </p:sp>
      <p:sp>
        <p:nvSpPr>
          <p:cNvPr id="3" name="Content Placeholder 2">
            <a:extLst>
              <a:ext uri="{FF2B5EF4-FFF2-40B4-BE49-F238E27FC236}">
                <a16:creationId xmlns:a16="http://schemas.microsoft.com/office/drawing/2014/main" id="{CF68726A-00B4-1341-8782-01A263A26446}"/>
              </a:ext>
            </a:extLst>
          </p:cNvPr>
          <p:cNvSpPr>
            <a:spLocks noGrp="1"/>
          </p:cNvSpPr>
          <p:nvPr>
            <p:ph idx="1"/>
          </p:nvPr>
        </p:nvSpPr>
        <p:spPr/>
        <p:txBody>
          <a:bodyPr>
            <a:normAutofit/>
          </a:bodyPr>
          <a:lstStyle/>
          <a:p>
            <a:r>
              <a:rPr lang="en-NP" sz="3200" dirty="0"/>
              <a:t>Simply because we know that things don’t always go according to plan ( no matter how much we prepare)</a:t>
            </a:r>
          </a:p>
          <a:p>
            <a:r>
              <a:rPr lang="en-NP" sz="3200" dirty="0"/>
              <a:t>To detect and react appropriately to deviations and change to plan</a:t>
            </a:r>
          </a:p>
        </p:txBody>
      </p:sp>
    </p:spTree>
    <p:extLst>
      <p:ext uri="{BB962C8B-B14F-4D97-AF65-F5344CB8AC3E}">
        <p14:creationId xmlns:p14="http://schemas.microsoft.com/office/powerpoint/2010/main" val="1803809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BD76D-CD3D-064B-A7E6-D505C0ADA7F3}"/>
              </a:ext>
            </a:extLst>
          </p:cNvPr>
          <p:cNvSpPr>
            <a:spLocks noGrp="1"/>
          </p:cNvSpPr>
          <p:nvPr>
            <p:ph type="title"/>
          </p:nvPr>
        </p:nvSpPr>
        <p:spPr/>
        <p:txBody>
          <a:bodyPr/>
          <a:lstStyle/>
          <a:p>
            <a:r>
              <a:rPr lang="en-NP" b="1" dirty="0"/>
              <a:t>What do we monitor?</a:t>
            </a:r>
          </a:p>
        </p:txBody>
      </p:sp>
      <p:sp>
        <p:nvSpPr>
          <p:cNvPr id="3" name="Content Placeholder 2">
            <a:extLst>
              <a:ext uri="{FF2B5EF4-FFF2-40B4-BE49-F238E27FC236}">
                <a16:creationId xmlns:a16="http://schemas.microsoft.com/office/drawing/2014/main" id="{3A22FF4B-215E-6C4A-A1F3-EF1300CEEF37}"/>
              </a:ext>
            </a:extLst>
          </p:cNvPr>
          <p:cNvSpPr>
            <a:spLocks noGrp="1"/>
          </p:cNvSpPr>
          <p:nvPr>
            <p:ph idx="1"/>
          </p:nvPr>
        </p:nvSpPr>
        <p:spPr/>
        <p:txBody>
          <a:bodyPr/>
          <a:lstStyle/>
          <a:p>
            <a:r>
              <a:rPr lang="en-NP" dirty="0"/>
              <a:t>Men (Human resource)</a:t>
            </a:r>
          </a:p>
          <a:p>
            <a:r>
              <a:rPr lang="en-NP" dirty="0"/>
              <a:t>Machine</a:t>
            </a:r>
          </a:p>
          <a:p>
            <a:r>
              <a:rPr lang="en-NP" dirty="0"/>
              <a:t>Money</a:t>
            </a:r>
          </a:p>
          <a:p>
            <a:r>
              <a:rPr lang="en-NP" dirty="0"/>
              <a:t>Materials</a:t>
            </a:r>
          </a:p>
          <a:p>
            <a:r>
              <a:rPr lang="en-NP" dirty="0"/>
              <a:t>Space </a:t>
            </a:r>
          </a:p>
          <a:p>
            <a:r>
              <a:rPr lang="en-NP" dirty="0"/>
              <a:t>Time</a:t>
            </a:r>
          </a:p>
          <a:p>
            <a:r>
              <a:rPr lang="en-NP" dirty="0"/>
              <a:t>Tasks</a:t>
            </a:r>
          </a:p>
          <a:p>
            <a:r>
              <a:rPr lang="en-NP" dirty="0"/>
              <a:t>Quality/ Technical Performance</a:t>
            </a:r>
          </a:p>
        </p:txBody>
      </p:sp>
    </p:spTree>
    <p:extLst>
      <p:ext uri="{BB962C8B-B14F-4D97-AF65-F5344CB8AC3E}">
        <p14:creationId xmlns:p14="http://schemas.microsoft.com/office/powerpoint/2010/main" val="2986056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6D4F5-FDD8-B642-9A77-A74B2AE6DF96}"/>
              </a:ext>
            </a:extLst>
          </p:cNvPr>
          <p:cNvSpPr>
            <a:spLocks noGrp="1"/>
          </p:cNvSpPr>
          <p:nvPr>
            <p:ph type="title"/>
          </p:nvPr>
        </p:nvSpPr>
        <p:spPr/>
        <p:txBody>
          <a:bodyPr/>
          <a:lstStyle/>
          <a:p>
            <a:r>
              <a:rPr lang="en-NP" b="1" dirty="0"/>
              <a:t>What do we monitor?</a:t>
            </a:r>
            <a:endParaRPr lang="en-NP" dirty="0"/>
          </a:p>
        </p:txBody>
      </p:sp>
      <p:graphicFrame>
        <p:nvGraphicFramePr>
          <p:cNvPr id="4" name="Table 4">
            <a:extLst>
              <a:ext uri="{FF2B5EF4-FFF2-40B4-BE49-F238E27FC236}">
                <a16:creationId xmlns:a16="http://schemas.microsoft.com/office/drawing/2014/main" id="{A97E53EA-F7F8-9F4B-94EF-C57E8508B5A8}"/>
              </a:ext>
            </a:extLst>
          </p:cNvPr>
          <p:cNvGraphicFramePr>
            <a:graphicFrameLocks noGrp="1"/>
          </p:cNvGraphicFramePr>
          <p:nvPr>
            <p:ph idx="1"/>
            <p:extLst>
              <p:ext uri="{D42A27DB-BD31-4B8C-83A1-F6EECF244321}">
                <p14:modId xmlns:p14="http://schemas.microsoft.com/office/powerpoint/2010/main" val="1582467962"/>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919755015"/>
                    </a:ext>
                  </a:extLst>
                </a:gridCol>
                <a:gridCol w="5257800">
                  <a:extLst>
                    <a:ext uri="{9D8B030D-6E8A-4147-A177-3AD203B41FA5}">
                      <a16:colId xmlns:a16="http://schemas.microsoft.com/office/drawing/2014/main" val="666711055"/>
                    </a:ext>
                  </a:extLst>
                </a:gridCol>
              </a:tblGrid>
              <a:tr h="370840">
                <a:tc>
                  <a:txBody>
                    <a:bodyPr/>
                    <a:lstStyle/>
                    <a:p>
                      <a:r>
                        <a:rPr lang="en-NP" dirty="0"/>
                        <a:t>Inputs</a:t>
                      </a:r>
                    </a:p>
                  </a:txBody>
                  <a:tcPr/>
                </a:tc>
                <a:tc>
                  <a:txBody>
                    <a:bodyPr/>
                    <a:lstStyle/>
                    <a:p>
                      <a:r>
                        <a:rPr lang="en-NP" dirty="0"/>
                        <a:t>Outputs</a:t>
                      </a:r>
                    </a:p>
                  </a:txBody>
                  <a:tcPr/>
                </a:tc>
                <a:extLst>
                  <a:ext uri="{0D108BD9-81ED-4DB2-BD59-A6C34878D82A}">
                    <a16:rowId xmlns:a16="http://schemas.microsoft.com/office/drawing/2014/main" val="3442052043"/>
                  </a:ext>
                </a:extLst>
              </a:tr>
              <a:tr h="370840">
                <a:tc>
                  <a:txBody>
                    <a:bodyPr/>
                    <a:lstStyle/>
                    <a:p>
                      <a:r>
                        <a:rPr lang="en-NP" dirty="0"/>
                        <a:t>Time</a:t>
                      </a:r>
                    </a:p>
                  </a:txBody>
                  <a:tcPr/>
                </a:tc>
                <a:tc>
                  <a:txBody>
                    <a:bodyPr/>
                    <a:lstStyle/>
                    <a:p>
                      <a:r>
                        <a:rPr lang="en-NP" dirty="0"/>
                        <a:t>Progress</a:t>
                      </a:r>
                    </a:p>
                  </a:txBody>
                  <a:tcPr/>
                </a:tc>
                <a:extLst>
                  <a:ext uri="{0D108BD9-81ED-4DB2-BD59-A6C34878D82A}">
                    <a16:rowId xmlns:a16="http://schemas.microsoft.com/office/drawing/2014/main" val="3918076800"/>
                  </a:ext>
                </a:extLst>
              </a:tr>
              <a:tr h="370840">
                <a:tc>
                  <a:txBody>
                    <a:bodyPr/>
                    <a:lstStyle/>
                    <a:p>
                      <a:r>
                        <a:rPr lang="en-NP" dirty="0"/>
                        <a:t>Money</a:t>
                      </a:r>
                    </a:p>
                  </a:txBody>
                  <a:tcPr/>
                </a:tc>
                <a:tc>
                  <a:txBody>
                    <a:bodyPr/>
                    <a:lstStyle/>
                    <a:p>
                      <a:r>
                        <a:rPr lang="en-NP" dirty="0"/>
                        <a:t>Cost</a:t>
                      </a:r>
                    </a:p>
                  </a:txBody>
                  <a:tcPr/>
                </a:tc>
                <a:extLst>
                  <a:ext uri="{0D108BD9-81ED-4DB2-BD59-A6C34878D82A}">
                    <a16:rowId xmlns:a16="http://schemas.microsoft.com/office/drawing/2014/main" val="429179665"/>
                  </a:ext>
                </a:extLst>
              </a:tr>
              <a:tr h="370840">
                <a:tc>
                  <a:txBody>
                    <a:bodyPr/>
                    <a:lstStyle/>
                    <a:p>
                      <a:r>
                        <a:rPr lang="en-NP" dirty="0"/>
                        <a:t>Resources</a:t>
                      </a:r>
                    </a:p>
                  </a:txBody>
                  <a:tcPr/>
                </a:tc>
                <a:tc>
                  <a:txBody>
                    <a:bodyPr/>
                    <a:lstStyle/>
                    <a:p>
                      <a:r>
                        <a:rPr lang="en-NP" dirty="0"/>
                        <a:t>Job starts</a:t>
                      </a:r>
                    </a:p>
                  </a:txBody>
                  <a:tcPr/>
                </a:tc>
                <a:extLst>
                  <a:ext uri="{0D108BD9-81ED-4DB2-BD59-A6C34878D82A}">
                    <a16:rowId xmlns:a16="http://schemas.microsoft.com/office/drawing/2014/main" val="1580164987"/>
                  </a:ext>
                </a:extLst>
              </a:tr>
              <a:tr h="370840">
                <a:tc>
                  <a:txBody>
                    <a:bodyPr/>
                    <a:lstStyle/>
                    <a:p>
                      <a:r>
                        <a:rPr lang="en-NP" dirty="0"/>
                        <a:t>Material uses</a:t>
                      </a:r>
                    </a:p>
                  </a:txBody>
                  <a:tcPr/>
                </a:tc>
                <a:tc>
                  <a:txBody>
                    <a:bodyPr/>
                    <a:lstStyle/>
                    <a:p>
                      <a:r>
                        <a:rPr lang="en-NP" dirty="0"/>
                        <a:t>Job completation</a:t>
                      </a:r>
                    </a:p>
                  </a:txBody>
                  <a:tcPr/>
                </a:tc>
                <a:extLst>
                  <a:ext uri="{0D108BD9-81ED-4DB2-BD59-A6C34878D82A}">
                    <a16:rowId xmlns:a16="http://schemas.microsoft.com/office/drawing/2014/main" val="1570765815"/>
                  </a:ext>
                </a:extLst>
              </a:tr>
              <a:tr h="370840">
                <a:tc>
                  <a:txBody>
                    <a:bodyPr/>
                    <a:lstStyle/>
                    <a:p>
                      <a:r>
                        <a:rPr lang="en-NP" dirty="0"/>
                        <a:t>Tasks</a:t>
                      </a:r>
                    </a:p>
                  </a:txBody>
                  <a:tcPr/>
                </a:tc>
                <a:tc>
                  <a:txBody>
                    <a:bodyPr/>
                    <a:lstStyle/>
                    <a:p>
                      <a:r>
                        <a:rPr lang="en-NP" dirty="0"/>
                        <a:t>Engineering/Design changes</a:t>
                      </a:r>
                    </a:p>
                  </a:txBody>
                  <a:tcPr/>
                </a:tc>
                <a:extLst>
                  <a:ext uri="{0D108BD9-81ED-4DB2-BD59-A6C34878D82A}">
                    <a16:rowId xmlns:a16="http://schemas.microsoft.com/office/drawing/2014/main" val="912121890"/>
                  </a:ext>
                </a:extLst>
              </a:tr>
              <a:tr h="370840">
                <a:tc>
                  <a:txBody>
                    <a:bodyPr/>
                    <a:lstStyle/>
                    <a:p>
                      <a:r>
                        <a:rPr lang="en-NP" dirty="0"/>
                        <a:t>Quality/Technical Performance</a:t>
                      </a:r>
                    </a:p>
                  </a:txBody>
                  <a:tcPr/>
                </a:tc>
                <a:tc>
                  <a:txBody>
                    <a:bodyPr/>
                    <a:lstStyle/>
                    <a:p>
                      <a:r>
                        <a:rPr lang="en-NP" dirty="0"/>
                        <a:t>Variation order</a:t>
                      </a:r>
                    </a:p>
                  </a:txBody>
                  <a:tcPr/>
                </a:tc>
                <a:extLst>
                  <a:ext uri="{0D108BD9-81ED-4DB2-BD59-A6C34878D82A}">
                    <a16:rowId xmlns:a16="http://schemas.microsoft.com/office/drawing/2014/main" val="3643914338"/>
                  </a:ext>
                </a:extLst>
              </a:tr>
            </a:tbl>
          </a:graphicData>
        </a:graphic>
      </p:graphicFrame>
    </p:spTree>
    <p:extLst>
      <p:ext uri="{BB962C8B-B14F-4D97-AF65-F5344CB8AC3E}">
        <p14:creationId xmlns:p14="http://schemas.microsoft.com/office/powerpoint/2010/main" val="555981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067F3-6F0B-8F48-9AA1-094037F3E652}"/>
              </a:ext>
            </a:extLst>
          </p:cNvPr>
          <p:cNvSpPr>
            <a:spLocks noGrp="1"/>
          </p:cNvSpPr>
          <p:nvPr>
            <p:ph type="title"/>
          </p:nvPr>
        </p:nvSpPr>
        <p:spPr/>
        <p:txBody>
          <a:bodyPr/>
          <a:lstStyle/>
          <a:p>
            <a:r>
              <a:rPr lang="en-NP" b="1" dirty="0"/>
              <a:t>When do we monitor?</a:t>
            </a:r>
            <a:br>
              <a:rPr lang="en-NP" b="1" dirty="0"/>
            </a:br>
            <a:endParaRPr lang="en-NP" b="1" dirty="0"/>
          </a:p>
        </p:txBody>
      </p:sp>
      <p:sp>
        <p:nvSpPr>
          <p:cNvPr id="3" name="Content Placeholder 2">
            <a:extLst>
              <a:ext uri="{FF2B5EF4-FFF2-40B4-BE49-F238E27FC236}">
                <a16:creationId xmlns:a16="http://schemas.microsoft.com/office/drawing/2014/main" id="{09ACC7A0-12B1-2E47-99CE-5C453D024E0B}"/>
              </a:ext>
            </a:extLst>
          </p:cNvPr>
          <p:cNvSpPr>
            <a:spLocks noGrp="1"/>
          </p:cNvSpPr>
          <p:nvPr>
            <p:ph idx="1"/>
          </p:nvPr>
        </p:nvSpPr>
        <p:spPr/>
        <p:txBody>
          <a:bodyPr/>
          <a:lstStyle/>
          <a:p>
            <a:r>
              <a:rPr lang="en-NP" dirty="0"/>
              <a:t>End of the project</a:t>
            </a:r>
          </a:p>
          <a:p>
            <a:r>
              <a:rPr lang="en-NP" dirty="0"/>
              <a:t>Continously</a:t>
            </a:r>
          </a:p>
          <a:p>
            <a:r>
              <a:rPr lang="en-NP" dirty="0"/>
              <a:t>Regularly</a:t>
            </a:r>
          </a:p>
          <a:p>
            <a:r>
              <a:rPr lang="en-NP" dirty="0"/>
              <a:t>Logically</a:t>
            </a:r>
          </a:p>
          <a:p>
            <a:r>
              <a:rPr lang="en-NP" dirty="0"/>
              <a:t>While there is still time to react</a:t>
            </a:r>
          </a:p>
          <a:p>
            <a:r>
              <a:rPr lang="en-NP" dirty="0"/>
              <a:t>As soon as possible</a:t>
            </a:r>
          </a:p>
          <a:p>
            <a:r>
              <a:rPr lang="en-NP" dirty="0"/>
              <a:t>At task completation</a:t>
            </a:r>
          </a:p>
          <a:p>
            <a:r>
              <a:rPr lang="en-NP" dirty="0"/>
              <a:t>At pre planned decesion points( milestones)</a:t>
            </a:r>
          </a:p>
        </p:txBody>
      </p:sp>
    </p:spTree>
    <p:extLst>
      <p:ext uri="{BB962C8B-B14F-4D97-AF65-F5344CB8AC3E}">
        <p14:creationId xmlns:p14="http://schemas.microsoft.com/office/powerpoint/2010/main" val="393940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ACA47-C6F5-7449-9174-BCFE3433C0C7}"/>
              </a:ext>
            </a:extLst>
          </p:cNvPr>
          <p:cNvSpPr>
            <a:spLocks noGrp="1"/>
          </p:cNvSpPr>
          <p:nvPr>
            <p:ph type="title"/>
          </p:nvPr>
        </p:nvSpPr>
        <p:spPr/>
        <p:txBody>
          <a:bodyPr/>
          <a:lstStyle/>
          <a:p>
            <a:r>
              <a:rPr lang="en-NP" b="1" dirty="0"/>
              <a:t>Where do we monitor?</a:t>
            </a:r>
          </a:p>
        </p:txBody>
      </p:sp>
      <p:sp>
        <p:nvSpPr>
          <p:cNvPr id="3" name="Content Placeholder 2">
            <a:extLst>
              <a:ext uri="{FF2B5EF4-FFF2-40B4-BE49-F238E27FC236}">
                <a16:creationId xmlns:a16="http://schemas.microsoft.com/office/drawing/2014/main" id="{FAF6A1D1-B282-024F-BD76-0F58725B26A1}"/>
              </a:ext>
            </a:extLst>
          </p:cNvPr>
          <p:cNvSpPr>
            <a:spLocks noGrp="1"/>
          </p:cNvSpPr>
          <p:nvPr>
            <p:ph idx="1"/>
          </p:nvPr>
        </p:nvSpPr>
        <p:spPr/>
        <p:txBody>
          <a:bodyPr/>
          <a:lstStyle/>
          <a:p>
            <a:r>
              <a:rPr lang="en-NP" dirty="0"/>
              <a:t>At head office</a:t>
            </a:r>
          </a:p>
          <a:p>
            <a:r>
              <a:rPr lang="en-NP" dirty="0"/>
              <a:t>At the site Office</a:t>
            </a:r>
          </a:p>
          <a:p>
            <a:r>
              <a:rPr lang="en-NP" dirty="0"/>
              <a:t>On the spot</a:t>
            </a:r>
          </a:p>
          <a:p>
            <a:r>
              <a:rPr lang="en-NP" dirty="0"/>
              <a:t>Depends on tha situation and 'whats'</a:t>
            </a:r>
          </a:p>
        </p:txBody>
      </p:sp>
    </p:spTree>
    <p:extLst>
      <p:ext uri="{BB962C8B-B14F-4D97-AF65-F5344CB8AC3E}">
        <p14:creationId xmlns:p14="http://schemas.microsoft.com/office/powerpoint/2010/main" val="2145109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1801-903F-CB47-BAD0-FBFF6A53AC76}"/>
              </a:ext>
            </a:extLst>
          </p:cNvPr>
          <p:cNvSpPr>
            <a:spLocks noGrp="1"/>
          </p:cNvSpPr>
          <p:nvPr>
            <p:ph type="title"/>
          </p:nvPr>
        </p:nvSpPr>
        <p:spPr/>
        <p:txBody>
          <a:bodyPr/>
          <a:lstStyle/>
          <a:p>
            <a:r>
              <a:rPr lang="en-NP" b="1" dirty="0"/>
              <a:t>How do we monitor?</a:t>
            </a:r>
          </a:p>
        </p:txBody>
      </p:sp>
      <p:sp>
        <p:nvSpPr>
          <p:cNvPr id="3" name="Content Placeholder 2">
            <a:extLst>
              <a:ext uri="{FF2B5EF4-FFF2-40B4-BE49-F238E27FC236}">
                <a16:creationId xmlns:a16="http://schemas.microsoft.com/office/drawing/2014/main" id="{C154A7F9-F8B5-2D43-9375-4BE6C7247AAA}"/>
              </a:ext>
            </a:extLst>
          </p:cNvPr>
          <p:cNvSpPr>
            <a:spLocks noGrp="1"/>
          </p:cNvSpPr>
          <p:nvPr>
            <p:ph idx="1"/>
          </p:nvPr>
        </p:nvSpPr>
        <p:spPr/>
        <p:txBody>
          <a:bodyPr>
            <a:normAutofit fontScale="92500" lnSpcReduction="10000"/>
          </a:bodyPr>
          <a:lstStyle/>
          <a:p>
            <a:r>
              <a:rPr lang="en-NP" dirty="0"/>
              <a:t>Through meetings with clients, parties involved in the project(contractors, suppliers etc)</a:t>
            </a:r>
          </a:p>
          <a:p>
            <a:r>
              <a:rPr lang="en-NP" dirty="0"/>
              <a:t>For schedule-update CPA, PERT charts, update Gantt charts</a:t>
            </a:r>
          </a:p>
          <a:p>
            <a:r>
              <a:rPr lang="en-NP" dirty="0"/>
              <a:t>Using earned value analysis</a:t>
            </a:r>
          </a:p>
          <a:p>
            <a:r>
              <a:rPr lang="en-NP" dirty="0"/>
              <a:t>Calculate critical ratio</a:t>
            </a:r>
          </a:p>
          <a:p>
            <a:r>
              <a:rPr lang="en-NP" dirty="0"/>
              <a:t>Milestones</a:t>
            </a:r>
          </a:p>
          <a:p>
            <a:r>
              <a:rPr lang="en-NP" dirty="0"/>
              <a:t>Reports</a:t>
            </a:r>
          </a:p>
          <a:p>
            <a:r>
              <a:rPr lang="en-NP" dirty="0"/>
              <a:t>Test and inspections</a:t>
            </a:r>
          </a:p>
          <a:p>
            <a:r>
              <a:rPr lang="en-NP" dirty="0"/>
              <a:t>Delivery or staggered delivery</a:t>
            </a:r>
          </a:p>
          <a:p>
            <a:r>
              <a:rPr lang="en-NP" dirty="0"/>
              <a:t>PMIS ( Project Management Information System)updating</a:t>
            </a:r>
          </a:p>
        </p:txBody>
      </p:sp>
    </p:spTree>
    <p:extLst>
      <p:ext uri="{BB962C8B-B14F-4D97-AF65-F5344CB8AC3E}">
        <p14:creationId xmlns:p14="http://schemas.microsoft.com/office/powerpoint/2010/main" val="1592757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1099</Words>
  <Application>Microsoft Macintosh PowerPoint</Application>
  <PresentationFormat>Widescreen</PresentationFormat>
  <Paragraphs>171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Courier New</vt:lpstr>
      <vt:lpstr>Office Theme</vt:lpstr>
      <vt:lpstr>Project Monitoring and Control</vt:lpstr>
      <vt:lpstr>Project Monitoring and control</vt:lpstr>
      <vt:lpstr>Project Monitoring and control</vt:lpstr>
      <vt:lpstr>Why do we moinitor ? </vt:lpstr>
      <vt:lpstr>What do we monitor?</vt:lpstr>
      <vt:lpstr>What do we monitor?</vt:lpstr>
      <vt:lpstr>When do we monitor? </vt:lpstr>
      <vt:lpstr>Where do we monitor?</vt:lpstr>
      <vt:lpstr>How do we monitor?</vt:lpstr>
      <vt:lpstr>Meetings- Some monitoring issues</vt:lpstr>
      <vt:lpstr>Project control cycle</vt:lpstr>
      <vt:lpstr>Project Control</vt:lpstr>
      <vt:lpstr>Techniques for monitoring and contro(Earned value analysis and Critical ratio) </vt:lpstr>
      <vt:lpstr>Earned value analysis - Variances</vt:lpstr>
      <vt:lpstr>Earned value variance - formula</vt:lpstr>
      <vt:lpstr>Example</vt:lpstr>
      <vt:lpstr>PowerPoint Presentation</vt:lpstr>
      <vt:lpstr>Critical ratio</vt:lpstr>
      <vt:lpstr>Critical ratio example</vt:lpstr>
      <vt:lpstr>Critical ratio example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25</cp:revision>
  <dcterms:created xsi:type="dcterms:W3CDTF">2021-07-18T14:15:57Z</dcterms:created>
  <dcterms:modified xsi:type="dcterms:W3CDTF">2021-07-18T18:27:48Z</dcterms:modified>
</cp:coreProperties>
</file>