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4" d="100"/>
          <a:sy n="104" d="100"/>
        </p:scale>
        <p:origin x="800"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8B6FD-452A-8947-A187-AC7A845EEF27}" type="datetimeFigureOut">
              <a:rPr lang="en-NP" smtClean="0"/>
              <a:t>13/06/2021</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559B9-2FCF-0F47-9C59-A64A12FAA9F7}" type="slidenum">
              <a:rPr lang="en-NP" smtClean="0"/>
              <a:t>‹#›</a:t>
            </a:fld>
            <a:endParaRPr lang="en-NP"/>
          </a:p>
        </p:txBody>
      </p:sp>
    </p:spTree>
    <p:extLst>
      <p:ext uri="{BB962C8B-B14F-4D97-AF65-F5344CB8AC3E}">
        <p14:creationId xmlns:p14="http://schemas.microsoft.com/office/powerpoint/2010/main" val="150144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78E559B9-2FCF-0F47-9C59-A64A12FAA9F7}" type="slidenum">
              <a:rPr lang="en-NP" smtClean="0"/>
              <a:t>4</a:t>
            </a:fld>
            <a:endParaRPr lang="en-NP"/>
          </a:p>
        </p:txBody>
      </p:sp>
    </p:spTree>
    <p:extLst>
      <p:ext uri="{BB962C8B-B14F-4D97-AF65-F5344CB8AC3E}">
        <p14:creationId xmlns:p14="http://schemas.microsoft.com/office/powerpoint/2010/main" val="3921839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F006-EEAF-7440-A6CB-286D339F6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607E2229-09E4-5F43-96B1-3380DCBD70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0CBBBB87-A6AB-DC4F-9381-57126BC1950C}"/>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5" name="Footer Placeholder 4">
            <a:extLst>
              <a:ext uri="{FF2B5EF4-FFF2-40B4-BE49-F238E27FC236}">
                <a16:creationId xmlns:a16="http://schemas.microsoft.com/office/drawing/2014/main" id="{5C8AB7FA-E17D-5347-A47F-D5B81ED15A1D}"/>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2353A81B-2691-4A41-B374-6CE2335D3658}"/>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56742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E33F-2A2E-7147-8E4C-7CA421EED394}"/>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A67931CD-0EF1-364A-ADA5-00EE65E53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D000C42-4076-C841-8317-43A644A24256}"/>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5" name="Footer Placeholder 4">
            <a:extLst>
              <a:ext uri="{FF2B5EF4-FFF2-40B4-BE49-F238E27FC236}">
                <a16:creationId xmlns:a16="http://schemas.microsoft.com/office/drawing/2014/main" id="{2BA60C9B-9B41-2B40-941D-0437F69E72E9}"/>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B18AD445-8942-0B41-B533-E8934DBD34DA}"/>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306958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72B47-F7BC-F84E-94C3-F75D0819CA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94B9BA98-95D7-B24A-9B3A-6AEF7FC29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85A23323-038C-B347-9326-8E777EA120BA}"/>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5" name="Footer Placeholder 4">
            <a:extLst>
              <a:ext uri="{FF2B5EF4-FFF2-40B4-BE49-F238E27FC236}">
                <a16:creationId xmlns:a16="http://schemas.microsoft.com/office/drawing/2014/main" id="{B9E5F388-BD39-514E-82D0-3BD3C5CA5AC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46F3ADE4-7FC8-044B-B741-4C30FAF8B40F}"/>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248725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FB86-22A2-7A43-A718-51109F6A001E}"/>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5D3CCFCD-FF30-6D41-BD96-43101E82C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019436A4-FDB9-6D44-9C69-B5053D11D827}"/>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5" name="Footer Placeholder 4">
            <a:extLst>
              <a:ext uri="{FF2B5EF4-FFF2-40B4-BE49-F238E27FC236}">
                <a16:creationId xmlns:a16="http://schemas.microsoft.com/office/drawing/2014/main" id="{D8BFB3EF-164E-7C4D-AA01-4E5A926533F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F1F2287F-29BF-6A44-A4B7-17EE66D7C61A}"/>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65478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8A9E-6864-C941-99BE-444CA17077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2B3ED6FD-6353-EC44-844E-1B92C4D8F7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6ADA9D-824C-144C-BFC8-A08FBBB903BA}"/>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5" name="Footer Placeholder 4">
            <a:extLst>
              <a:ext uri="{FF2B5EF4-FFF2-40B4-BE49-F238E27FC236}">
                <a16:creationId xmlns:a16="http://schemas.microsoft.com/office/drawing/2014/main" id="{B8BCFDDC-392C-A346-90F1-A13C67F33A52}"/>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181EFCA8-F895-3F48-A0A6-0B986E25C762}"/>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408132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4179-795F-6844-AFF8-D9038A574DFD}"/>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8BB79CF8-7284-F54B-A1DA-B6E69D37B9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F57B1C93-E22D-B24D-A448-A3DF3F71E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76723D66-694B-A54B-8107-17F7BC876E2A}"/>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6" name="Footer Placeholder 5">
            <a:extLst>
              <a:ext uri="{FF2B5EF4-FFF2-40B4-BE49-F238E27FC236}">
                <a16:creationId xmlns:a16="http://schemas.microsoft.com/office/drawing/2014/main" id="{9DC2ACD0-4120-8048-82B1-26CFC99A1D6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58D5086F-4764-9A46-AB9C-ED007111B655}"/>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393688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356B-49B8-3044-B78A-4EE487768AB8}"/>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C0E9BDEB-3F0A-FA41-8680-F06AA280E6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8131DF-DEA4-D14F-86DE-47410A93D5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4447B2A1-B354-D044-8367-C865A839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92A0EC-3D5C-1743-BCA8-9DAA6AD175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E8955067-5BED-1C48-9058-9D4F697C5C63}"/>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8" name="Footer Placeholder 7">
            <a:extLst>
              <a:ext uri="{FF2B5EF4-FFF2-40B4-BE49-F238E27FC236}">
                <a16:creationId xmlns:a16="http://schemas.microsoft.com/office/drawing/2014/main" id="{D5944C93-B94D-B64B-AD36-2F4501D7A645}"/>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46C11A75-BBB9-7749-83C5-2A6DF34024A5}"/>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36807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D12B-9F46-FE42-9AC3-9FEAD75C15AC}"/>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C62C9A50-2BF8-E045-809B-14BC7CF90AA1}"/>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4" name="Footer Placeholder 3">
            <a:extLst>
              <a:ext uri="{FF2B5EF4-FFF2-40B4-BE49-F238E27FC236}">
                <a16:creationId xmlns:a16="http://schemas.microsoft.com/office/drawing/2014/main" id="{A690E1F6-7CEB-9343-AAED-A5889B599C6C}"/>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45C634FC-9A52-9140-B26D-E5D5052746A0}"/>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410907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93D81-4688-934E-9E04-46D512D77C50}"/>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3" name="Footer Placeholder 2">
            <a:extLst>
              <a:ext uri="{FF2B5EF4-FFF2-40B4-BE49-F238E27FC236}">
                <a16:creationId xmlns:a16="http://schemas.microsoft.com/office/drawing/2014/main" id="{670473ED-3FD3-C445-88C2-489404481DB8}"/>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5A779450-356E-B04B-A079-D0847DE74B73}"/>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419640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C3FB-35A5-484D-B206-B50C2A505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828A427B-F084-7D4C-80A0-BABB83378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66F267E6-9F7F-DD4E-BB86-BCD9EA7BD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AF055-A07D-D747-8296-38D13E1E6660}"/>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6" name="Footer Placeholder 5">
            <a:extLst>
              <a:ext uri="{FF2B5EF4-FFF2-40B4-BE49-F238E27FC236}">
                <a16:creationId xmlns:a16="http://schemas.microsoft.com/office/drawing/2014/main" id="{10354652-7245-114A-9B39-BF81CB4993F1}"/>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0C6F1B4E-B67C-F941-8FAA-041B33C35ED1}"/>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238261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FA7A-9CF7-F04B-B1AC-9269F5D24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B964527C-C0A4-E140-AD34-47A4FFA97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029B2131-3BC6-8A4B-8E84-F10DBB8BF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58769-81A8-294A-9FF5-E2780C01F35C}"/>
              </a:ext>
            </a:extLst>
          </p:cNvPr>
          <p:cNvSpPr>
            <a:spLocks noGrp="1"/>
          </p:cNvSpPr>
          <p:nvPr>
            <p:ph type="dt" sz="half" idx="10"/>
          </p:nvPr>
        </p:nvSpPr>
        <p:spPr/>
        <p:txBody>
          <a:bodyPr/>
          <a:lstStyle/>
          <a:p>
            <a:fld id="{CB7F32D1-B608-2D49-BA7A-30576C5EAEAF}" type="datetimeFigureOut">
              <a:rPr lang="en-NP" smtClean="0"/>
              <a:t>13/06/2021</a:t>
            </a:fld>
            <a:endParaRPr lang="en-NP"/>
          </a:p>
        </p:txBody>
      </p:sp>
      <p:sp>
        <p:nvSpPr>
          <p:cNvPr id="6" name="Footer Placeholder 5">
            <a:extLst>
              <a:ext uri="{FF2B5EF4-FFF2-40B4-BE49-F238E27FC236}">
                <a16:creationId xmlns:a16="http://schemas.microsoft.com/office/drawing/2014/main" id="{D448D6D0-77D5-3B4D-B796-BCB5E1730491}"/>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4B15D76A-DBFD-0540-8F20-0EB41E84F299}"/>
              </a:ext>
            </a:extLst>
          </p:cNvPr>
          <p:cNvSpPr>
            <a:spLocks noGrp="1"/>
          </p:cNvSpPr>
          <p:nvPr>
            <p:ph type="sldNum" sz="quarter" idx="12"/>
          </p:nvPr>
        </p:nvSpPr>
        <p:spPr/>
        <p:txBody>
          <a:bodyPr/>
          <a:lstStyle/>
          <a:p>
            <a:fld id="{82FD7DAC-F12C-A142-A7AA-50B5559D3EBC}" type="slidenum">
              <a:rPr lang="en-NP" smtClean="0"/>
              <a:t>‹#›</a:t>
            </a:fld>
            <a:endParaRPr lang="en-NP"/>
          </a:p>
        </p:txBody>
      </p:sp>
    </p:spTree>
    <p:extLst>
      <p:ext uri="{BB962C8B-B14F-4D97-AF65-F5344CB8AC3E}">
        <p14:creationId xmlns:p14="http://schemas.microsoft.com/office/powerpoint/2010/main" val="169367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656DD-FC3D-B249-A4DC-F090D303E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3409256A-E9E9-1243-B19F-C2930515F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B4A8FB4A-168E-0349-AA66-EF79645CA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F32D1-B608-2D49-BA7A-30576C5EAEAF}" type="datetimeFigureOut">
              <a:rPr lang="en-NP" smtClean="0"/>
              <a:t>13/06/2021</a:t>
            </a:fld>
            <a:endParaRPr lang="en-NP"/>
          </a:p>
        </p:txBody>
      </p:sp>
      <p:sp>
        <p:nvSpPr>
          <p:cNvPr id="5" name="Footer Placeholder 4">
            <a:extLst>
              <a:ext uri="{FF2B5EF4-FFF2-40B4-BE49-F238E27FC236}">
                <a16:creationId xmlns:a16="http://schemas.microsoft.com/office/drawing/2014/main" id="{932B6597-CA56-BB40-92B3-EFE2CA153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D4983975-ED7D-4441-BC2A-90A173D98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D7DAC-F12C-A142-A7AA-50B5559D3EBC}" type="slidenum">
              <a:rPr lang="en-NP" smtClean="0"/>
              <a:t>‹#›</a:t>
            </a:fld>
            <a:endParaRPr lang="en-NP"/>
          </a:p>
        </p:txBody>
      </p:sp>
    </p:spTree>
    <p:extLst>
      <p:ext uri="{BB962C8B-B14F-4D97-AF65-F5344CB8AC3E}">
        <p14:creationId xmlns:p14="http://schemas.microsoft.com/office/powerpoint/2010/main" val="2162053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3265-CC63-4C48-8784-3ECDB9A7385C}"/>
              </a:ext>
            </a:extLst>
          </p:cNvPr>
          <p:cNvSpPr>
            <a:spLocks noGrp="1"/>
          </p:cNvSpPr>
          <p:nvPr>
            <p:ph type="ctrTitle"/>
          </p:nvPr>
        </p:nvSpPr>
        <p:spPr/>
        <p:txBody>
          <a:bodyPr/>
          <a:lstStyle/>
          <a:p>
            <a:r>
              <a:rPr lang="en-NP" dirty="0"/>
              <a:t>Unit 7</a:t>
            </a:r>
            <a:br>
              <a:rPr lang="en-NP" dirty="0"/>
            </a:br>
            <a:r>
              <a:rPr lang="en-NP" dirty="0"/>
              <a:t>Managing Contracts and People</a:t>
            </a:r>
          </a:p>
        </p:txBody>
      </p:sp>
    </p:spTree>
    <p:extLst>
      <p:ext uri="{BB962C8B-B14F-4D97-AF65-F5344CB8AC3E}">
        <p14:creationId xmlns:p14="http://schemas.microsoft.com/office/powerpoint/2010/main" val="276215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C011-ED95-2D43-B1F3-956EB3CECC54}"/>
              </a:ext>
            </a:extLst>
          </p:cNvPr>
          <p:cNvSpPr>
            <a:spLocks noGrp="1"/>
          </p:cNvSpPr>
          <p:nvPr>
            <p:ph type="title"/>
          </p:nvPr>
        </p:nvSpPr>
        <p:spPr>
          <a:xfrm>
            <a:off x="838200" y="105633"/>
            <a:ext cx="10515600" cy="1325563"/>
          </a:xfrm>
        </p:spPr>
        <p:txBody>
          <a:bodyPr/>
          <a:lstStyle/>
          <a:p>
            <a:r>
              <a:rPr lang="en-NP" b="1" dirty="0"/>
              <a:t>Stages of Contract/ Contract life cycle</a:t>
            </a:r>
          </a:p>
        </p:txBody>
      </p:sp>
      <p:sp>
        <p:nvSpPr>
          <p:cNvPr id="3" name="Content Placeholder 2">
            <a:extLst>
              <a:ext uri="{FF2B5EF4-FFF2-40B4-BE49-F238E27FC236}">
                <a16:creationId xmlns:a16="http://schemas.microsoft.com/office/drawing/2014/main" id="{D4DBBC31-7AA6-2546-9B39-5BC092B55846}"/>
              </a:ext>
            </a:extLst>
          </p:cNvPr>
          <p:cNvSpPr>
            <a:spLocks noGrp="1"/>
          </p:cNvSpPr>
          <p:nvPr>
            <p:ph idx="1"/>
          </p:nvPr>
        </p:nvSpPr>
        <p:spPr>
          <a:xfrm>
            <a:off x="751702" y="1431196"/>
            <a:ext cx="10515600" cy="4351338"/>
          </a:xfrm>
        </p:spPr>
        <p:txBody>
          <a:bodyPr>
            <a:noAutofit/>
          </a:bodyPr>
          <a:lstStyle/>
          <a:p>
            <a:pPr marL="0" indent="0" algn="just">
              <a:buNone/>
            </a:pPr>
            <a:r>
              <a:rPr lang="en-US" sz="2400" dirty="0"/>
              <a:t>The contract lifecycle is the process under which a contract is authored, reviewed, sent for signature, executed, and - potentially - renewed.  The “lifecycle” is an archetype used to compartmentalize and understand a contract’s complex evolution.  The lifecycle begins with contract requests and concludes when said requests are fulfilled - with the possibility of contract renewal.  There are about the eight stages of the contract lifecycle below.</a:t>
            </a:r>
          </a:p>
          <a:p>
            <a:pPr marL="0" indent="0">
              <a:buNone/>
            </a:pPr>
            <a:r>
              <a:rPr lang="en-US" sz="2400" b="1" dirty="0"/>
              <a:t>Stage 1: Requests</a:t>
            </a:r>
            <a:endParaRPr lang="en-US" sz="2400" dirty="0"/>
          </a:p>
          <a:p>
            <a:pPr marL="0" indent="0" algn="just">
              <a:buNone/>
            </a:pPr>
            <a:r>
              <a:rPr lang="en-US" sz="2400" dirty="0"/>
              <a:t>This is the kick-off contract stage that starts the contract lifecycle.  In this stage, contract parties and stakeholders can express what they are expecting to get out of the contract. This first phase of the contract lifecycle allows parties and stakeholders to gather crucial details associated with a new contract, an amendment, a renewal, etc.  The </a:t>
            </a:r>
            <a:r>
              <a:rPr lang="en-US" sz="2400" b="1" dirty="0"/>
              <a:t>contract request</a:t>
            </a:r>
            <a:r>
              <a:rPr lang="en-US" sz="2400" dirty="0"/>
              <a:t> stage can set the stage for whether a contract enjoys efficient processing or is plagued by delays and bottlenecks.</a:t>
            </a:r>
          </a:p>
          <a:p>
            <a:pPr marL="0" indent="0" algn="just">
              <a:buNone/>
            </a:pPr>
            <a:endParaRPr lang="en-NP" sz="2400" dirty="0"/>
          </a:p>
        </p:txBody>
      </p:sp>
    </p:spTree>
    <p:extLst>
      <p:ext uri="{BB962C8B-B14F-4D97-AF65-F5344CB8AC3E}">
        <p14:creationId xmlns:p14="http://schemas.microsoft.com/office/powerpoint/2010/main" val="170343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FB925-662F-F94D-A952-7DFF9241E4B3}"/>
              </a:ext>
            </a:extLst>
          </p:cNvPr>
          <p:cNvSpPr>
            <a:spLocks noGrp="1"/>
          </p:cNvSpPr>
          <p:nvPr>
            <p:ph idx="1"/>
          </p:nvPr>
        </p:nvSpPr>
        <p:spPr>
          <a:xfrm>
            <a:off x="838200" y="416955"/>
            <a:ext cx="10515600" cy="4351338"/>
          </a:xfrm>
        </p:spPr>
        <p:txBody>
          <a:bodyPr>
            <a:noAutofit/>
          </a:bodyPr>
          <a:lstStyle/>
          <a:p>
            <a:pPr marL="0" indent="0" algn="just">
              <a:buNone/>
            </a:pPr>
            <a:r>
              <a:rPr lang="en-US" sz="2200" b="1" dirty="0"/>
              <a:t>Stage 2: Authoring</a:t>
            </a:r>
            <a:endParaRPr lang="en-US" sz="2200" dirty="0"/>
          </a:p>
          <a:p>
            <a:pPr marL="0" indent="0" algn="just">
              <a:buNone/>
            </a:pPr>
            <a:r>
              <a:rPr lang="en-US" sz="2200" dirty="0"/>
              <a:t>Once contract parties have established and addressed contract requests, they have laid the foundation for </a:t>
            </a:r>
            <a:r>
              <a:rPr lang="en-US" sz="2200" b="1" dirty="0"/>
              <a:t>contract authoring </a:t>
            </a:r>
            <a:r>
              <a:rPr lang="en-US" sz="2200" dirty="0"/>
              <a:t>to begin.  Also known as the </a:t>
            </a:r>
            <a:r>
              <a:rPr lang="en-US" sz="2200" b="1" dirty="0"/>
              <a:t>contract writing</a:t>
            </a:r>
            <a:r>
              <a:rPr lang="en-US" sz="2200" dirty="0"/>
              <a:t> stage, this phase sees contract parties putting the terms and conditions of a contract into writing by amalgamating standard contract clauses, key dates, counterparty information, and other important data.  It’s important to keep in mind who is entering a contract, which services are being offered, and which terms have been agreed upon.</a:t>
            </a:r>
          </a:p>
          <a:p>
            <a:pPr marL="0" indent="0" algn="just">
              <a:buNone/>
            </a:pPr>
            <a:r>
              <a:rPr lang="en-US" sz="2200" b="1" dirty="0"/>
              <a:t>Stage 3: Negotiations</a:t>
            </a:r>
            <a:endParaRPr lang="en-US" sz="2200" dirty="0"/>
          </a:p>
          <a:p>
            <a:pPr marL="0" indent="0" algn="just">
              <a:buNone/>
            </a:pPr>
            <a:r>
              <a:rPr lang="en-US" sz="2200" dirty="0"/>
              <a:t>During the </a:t>
            </a:r>
            <a:r>
              <a:rPr lang="en-US" sz="2200" b="1" dirty="0"/>
              <a:t>contract negotiation</a:t>
            </a:r>
            <a:r>
              <a:rPr lang="en-US" sz="2200" dirty="0"/>
              <a:t> stage - arguably one of the most important phases of the contract lifecycle - contract parties negotiate the framework of specifications drafted during contract authoring.  After back-and-forth redlining and collaboration, agreed-upon terms and conditions provide clear insight into the expectations of contract parties.</a:t>
            </a:r>
          </a:p>
          <a:p>
            <a:pPr marL="0" indent="0" algn="just">
              <a:buNone/>
            </a:pPr>
            <a:r>
              <a:rPr lang="en-US" sz="2200" b="1" dirty="0"/>
              <a:t>Stage 4: Approvals</a:t>
            </a:r>
            <a:endParaRPr lang="en-US" sz="2200" dirty="0"/>
          </a:p>
          <a:p>
            <a:pPr marL="0" indent="0" algn="just">
              <a:buNone/>
            </a:pPr>
            <a:r>
              <a:rPr lang="en-US" sz="2200" dirty="0"/>
              <a:t>Once everyone involved is comfortable with the negotiations made, the contract goes through a second draft and is reviewed by the parties.  </a:t>
            </a:r>
            <a:r>
              <a:rPr lang="en-US" sz="2200" b="1" dirty="0"/>
              <a:t>Contract approvals</a:t>
            </a:r>
            <a:r>
              <a:rPr lang="en-US" sz="2200" dirty="0"/>
              <a:t> should follow a general approval time as they bounce back and forth between both parties.  How far up the chain of command the approval has to go may influence how long it takes to get approved.</a:t>
            </a:r>
          </a:p>
          <a:p>
            <a:pPr marL="0" indent="0" algn="just">
              <a:buNone/>
            </a:pPr>
            <a:br>
              <a:rPr lang="en-US" sz="2200" dirty="0"/>
            </a:br>
            <a:endParaRPr lang="en-NP" sz="2200" dirty="0"/>
          </a:p>
        </p:txBody>
      </p:sp>
    </p:spTree>
    <p:extLst>
      <p:ext uri="{BB962C8B-B14F-4D97-AF65-F5344CB8AC3E}">
        <p14:creationId xmlns:p14="http://schemas.microsoft.com/office/powerpoint/2010/main" val="69066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99583-2BE8-B54F-A603-97D9853895CF}"/>
              </a:ext>
            </a:extLst>
          </p:cNvPr>
          <p:cNvSpPr>
            <a:spLocks noGrp="1"/>
          </p:cNvSpPr>
          <p:nvPr>
            <p:ph idx="1"/>
          </p:nvPr>
        </p:nvSpPr>
        <p:spPr>
          <a:xfrm>
            <a:off x="123568" y="-109531"/>
            <a:ext cx="11961340" cy="4786472"/>
          </a:xfrm>
        </p:spPr>
        <p:txBody>
          <a:bodyPr>
            <a:noAutofit/>
          </a:bodyPr>
          <a:lstStyle/>
          <a:p>
            <a:pPr marL="0" indent="0" algn="just">
              <a:buNone/>
            </a:pPr>
            <a:r>
              <a:rPr lang="en-US" sz="2200" b="1" dirty="0"/>
              <a:t>Stage 5: Signatures</a:t>
            </a:r>
            <a:endParaRPr lang="en-US" sz="2200" dirty="0"/>
          </a:p>
          <a:p>
            <a:pPr marL="0" indent="0" algn="just">
              <a:buNone/>
            </a:pPr>
            <a:r>
              <a:rPr lang="en-US" sz="2200" dirty="0"/>
              <a:t>After approvals, a chief employee or someone with signing authority can sign a contract.  Contract lifecycle management software systems that offer user-friendly and robust </a:t>
            </a:r>
            <a:r>
              <a:rPr lang="en-US" sz="2200" b="1" dirty="0"/>
              <a:t>electronic signature software</a:t>
            </a:r>
            <a:r>
              <a:rPr lang="en-US" sz="2200" dirty="0"/>
              <a:t> can make it easier to sign contracts in the office or on the go, one-off or in bulk -  in an increasingly mobile and digital landscape where manual, "wet signatures" are time-consuming and inefficient.</a:t>
            </a:r>
          </a:p>
          <a:p>
            <a:pPr marL="0" indent="0" algn="just">
              <a:buNone/>
            </a:pPr>
            <a:r>
              <a:rPr lang="en-US" sz="2200" b="1" dirty="0"/>
              <a:t>Stage 6: Obligations</a:t>
            </a:r>
            <a:endParaRPr lang="en-US" sz="2200" dirty="0"/>
          </a:p>
          <a:p>
            <a:pPr marL="0" indent="0" algn="just">
              <a:buNone/>
            </a:pPr>
            <a:r>
              <a:rPr lang="en-US" sz="2200" dirty="0"/>
              <a:t>Once the contract has been executed, all parties acknowledge their pre-defined responsibilities, milestones, contract key dates, deliverables, payment windows, and any other specific obligations.</a:t>
            </a:r>
          </a:p>
          <a:p>
            <a:pPr marL="0" indent="0" algn="just">
              <a:buNone/>
            </a:pPr>
            <a:r>
              <a:rPr lang="en-US" sz="2200" b="1" dirty="0"/>
              <a:t>Stage 7: Compliance</a:t>
            </a:r>
            <a:endParaRPr lang="en-US" sz="2200" dirty="0"/>
          </a:p>
          <a:p>
            <a:pPr marL="0" indent="0" algn="just">
              <a:buNone/>
            </a:pPr>
            <a:r>
              <a:rPr lang="en-US" sz="2200" dirty="0"/>
              <a:t>This stage goes hand-in-hand with obligations.  It is agreed upon that, along with those noted within a contract, general and type-specific contract rules, guidelines, standards, regulations, laws, and practices are complied with.  Robust compliance management helps decrease late fees, litigation fees, and bottlenecks and sets the stage for future contracts.</a:t>
            </a:r>
          </a:p>
          <a:p>
            <a:pPr marL="0" indent="0" algn="just">
              <a:buNone/>
            </a:pPr>
            <a:r>
              <a:rPr lang="en-US" sz="2200" b="1" dirty="0"/>
              <a:t>Stage 8: Renewals </a:t>
            </a:r>
            <a:endParaRPr lang="en-US" sz="2200" dirty="0"/>
          </a:p>
          <a:p>
            <a:pPr marL="0" indent="0" algn="just">
              <a:buNone/>
            </a:pPr>
            <a:r>
              <a:rPr lang="en-US" sz="2200" dirty="0"/>
              <a:t>The last stage of the contract lifecycle can vary depending on the type of contract that has been agreed to.  </a:t>
            </a:r>
            <a:r>
              <a:rPr lang="en-US" sz="2200" b="1" dirty="0"/>
              <a:t>Contract renewal</a:t>
            </a:r>
            <a:r>
              <a:rPr lang="en-US" sz="2200" dirty="0"/>
              <a:t> is applicable when the relationship between parties is beneficial and the parties want to remain in contact to continue doing business with one another.  Instead of needing to undergo all of the previously mentioned stages of a new agreement, parties are given the chance to revisit discounts, renegotiate terms, and engage in further opportunity realization more seamlessly - if stakeholders are equipped with the best possible contract management software solution for contract approvals.</a:t>
            </a:r>
          </a:p>
          <a:p>
            <a:pPr marL="0" indent="0" algn="just">
              <a:buNone/>
            </a:pPr>
            <a:endParaRPr lang="en-NP" sz="2200" dirty="0"/>
          </a:p>
        </p:txBody>
      </p:sp>
    </p:spTree>
    <p:extLst>
      <p:ext uri="{BB962C8B-B14F-4D97-AF65-F5344CB8AC3E}">
        <p14:creationId xmlns:p14="http://schemas.microsoft.com/office/powerpoint/2010/main" val="372094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0419-3C01-6D47-BDCD-507C12374BF1}"/>
              </a:ext>
            </a:extLst>
          </p:cNvPr>
          <p:cNvSpPr>
            <a:spLocks noGrp="1"/>
          </p:cNvSpPr>
          <p:nvPr>
            <p:ph type="title"/>
          </p:nvPr>
        </p:nvSpPr>
        <p:spPr>
          <a:xfrm>
            <a:off x="838200" y="18255"/>
            <a:ext cx="10515600" cy="1325563"/>
          </a:xfrm>
        </p:spPr>
        <p:txBody>
          <a:bodyPr/>
          <a:lstStyle/>
          <a:p>
            <a:r>
              <a:rPr lang="en-NP" dirty="0"/>
              <a:t>Outline</a:t>
            </a:r>
          </a:p>
        </p:txBody>
      </p:sp>
      <p:sp>
        <p:nvSpPr>
          <p:cNvPr id="3" name="Content Placeholder 2">
            <a:extLst>
              <a:ext uri="{FF2B5EF4-FFF2-40B4-BE49-F238E27FC236}">
                <a16:creationId xmlns:a16="http://schemas.microsoft.com/office/drawing/2014/main" id="{B51D2E6F-AF18-0548-A99E-4B1117508CA6}"/>
              </a:ext>
            </a:extLst>
          </p:cNvPr>
          <p:cNvSpPr>
            <a:spLocks noGrp="1"/>
          </p:cNvSpPr>
          <p:nvPr>
            <p:ph idx="1"/>
          </p:nvPr>
        </p:nvSpPr>
        <p:spPr>
          <a:xfrm>
            <a:off x="718457" y="1253331"/>
            <a:ext cx="10515600" cy="4351338"/>
          </a:xfrm>
        </p:spPr>
        <p:txBody>
          <a:bodyPr>
            <a:normAutofit fontScale="92500" lnSpcReduction="20000"/>
          </a:bodyPr>
          <a:lstStyle/>
          <a:p>
            <a:r>
              <a:rPr lang="en-NP" dirty="0"/>
              <a:t>Introduction</a:t>
            </a:r>
          </a:p>
          <a:p>
            <a:r>
              <a:rPr lang="en-NP" dirty="0"/>
              <a:t>Types of contract</a:t>
            </a:r>
          </a:p>
          <a:p>
            <a:r>
              <a:rPr lang="en-NP" dirty="0"/>
              <a:t>Stages in contract</a:t>
            </a:r>
          </a:p>
          <a:p>
            <a:r>
              <a:rPr lang="en-NP" dirty="0"/>
              <a:t>Typical terms of contract</a:t>
            </a:r>
          </a:p>
          <a:p>
            <a:r>
              <a:rPr lang="en-NP" dirty="0"/>
              <a:t>Placement</a:t>
            </a:r>
          </a:p>
          <a:p>
            <a:r>
              <a:rPr lang="en-NP" dirty="0"/>
              <a:t>Contract Management </a:t>
            </a:r>
          </a:p>
          <a:p>
            <a:r>
              <a:rPr lang="en-NP" dirty="0"/>
              <a:t>Acceptance</a:t>
            </a:r>
          </a:p>
          <a:p>
            <a:r>
              <a:rPr lang="en-NP" dirty="0"/>
              <a:t>Managing pepople and organising terms: Introduction, Understanding behavior, organisational behavior, background, selecting the right person for the job,instruction in the best methods, motivation, working in group, decision making, leadership, organisational. structure</a:t>
            </a:r>
          </a:p>
          <a:p>
            <a:endParaRPr lang="en-NP" dirty="0"/>
          </a:p>
          <a:p>
            <a:endParaRPr lang="en-NP" dirty="0"/>
          </a:p>
          <a:p>
            <a:endParaRPr lang="en-NP" dirty="0"/>
          </a:p>
        </p:txBody>
      </p:sp>
    </p:spTree>
    <p:extLst>
      <p:ext uri="{BB962C8B-B14F-4D97-AF65-F5344CB8AC3E}">
        <p14:creationId xmlns:p14="http://schemas.microsoft.com/office/powerpoint/2010/main" val="72959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44DE-CD90-0646-A34C-6BBC119D443E}"/>
              </a:ext>
            </a:extLst>
          </p:cNvPr>
          <p:cNvSpPr>
            <a:spLocks noGrp="1"/>
          </p:cNvSpPr>
          <p:nvPr>
            <p:ph type="title"/>
          </p:nvPr>
        </p:nvSpPr>
        <p:spPr/>
        <p:txBody>
          <a:bodyPr/>
          <a:lstStyle/>
          <a:p>
            <a:r>
              <a:rPr lang="en-NP" dirty="0"/>
              <a:t>MOU and MOA</a:t>
            </a:r>
          </a:p>
        </p:txBody>
      </p:sp>
      <p:sp>
        <p:nvSpPr>
          <p:cNvPr id="3" name="Content Placeholder 2">
            <a:extLst>
              <a:ext uri="{FF2B5EF4-FFF2-40B4-BE49-F238E27FC236}">
                <a16:creationId xmlns:a16="http://schemas.microsoft.com/office/drawing/2014/main" id="{15B26605-1A08-3849-9296-499416BDD5F6}"/>
              </a:ext>
            </a:extLst>
          </p:cNvPr>
          <p:cNvSpPr>
            <a:spLocks noGrp="1"/>
          </p:cNvSpPr>
          <p:nvPr>
            <p:ph idx="1"/>
          </p:nvPr>
        </p:nvSpPr>
        <p:spPr>
          <a:xfrm>
            <a:off x="726989" y="1479636"/>
            <a:ext cx="10515600" cy="4351338"/>
          </a:xfrm>
        </p:spPr>
        <p:txBody>
          <a:bodyPr>
            <a:noAutofit/>
          </a:bodyPr>
          <a:lstStyle/>
          <a:p>
            <a:pPr marL="0" indent="0" algn="just">
              <a:buNone/>
            </a:pPr>
            <a:r>
              <a:rPr lang="en-US" sz="2400" dirty="0"/>
              <a:t>A memorandum of understanding (MOU) is a document that describes a formal agreement between two parties. It is not a legal agreement, but it does indicate the establishment of a business relationship that will continue and likely result in a legal agreement such as a contract.</a:t>
            </a:r>
          </a:p>
          <a:p>
            <a:pPr marL="0" indent="0" algn="just">
              <a:buNone/>
            </a:pPr>
            <a:endParaRPr lang="en-US" sz="2400" dirty="0"/>
          </a:p>
          <a:p>
            <a:pPr marL="0" indent="0" algn="just">
              <a:buNone/>
            </a:pPr>
            <a:r>
              <a:rPr lang="en-US" sz="2400" dirty="0"/>
              <a:t>A memorandum of understanding, or MOU, is defined as an agreement between parties and can be bilateral (two) or multilateral (more than two parties). The MOU serves as an expression of aligned will between the parties in question and depicts the intent of a common line of action.</a:t>
            </a:r>
          </a:p>
          <a:p>
            <a:pPr marL="0" indent="0" algn="just">
              <a:buNone/>
            </a:pPr>
            <a:endParaRPr lang="en-US" sz="2400" dirty="0"/>
          </a:p>
          <a:p>
            <a:pPr marL="0" indent="0" algn="just" fontAlgn="base">
              <a:buNone/>
            </a:pPr>
            <a:r>
              <a:rPr lang="en-US" sz="2400" dirty="0"/>
              <a:t>A Memorandum of Agreement (MOA) is a written document describing a cooperative relationship between two parties wishing to work together on a project or to meet an agreed-upon objective. An MOA serves as a legal document and describes the terms and details of the partnership agreement.</a:t>
            </a:r>
          </a:p>
          <a:p>
            <a:pPr marL="0" indent="0" algn="just">
              <a:buNone/>
            </a:pPr>
            <a:br>
              <a:rPr lang="en-US" sz="2400" b="1" dirty="0"/>
            </a:br>
            <a:endParaRPr lang="en-US" sz="2400" dirty="0"/>
          </a:p>
          <a:p>
            <a:pPr marL="0" indent="0" algn="just">
              <a:buNone/>
            </a:pPr>
            <a:br>
              <a:rPr lang="en-US" sz="2400" dirty="0"/>
            </a:br>
            <a:endParaRPr lang="en-NP" sz="2400" dirty="0"/>
          </a:p>
        </p:txBody>
      </p:sp>
    </p:spTree>
    <p:extLst>
      <p:ext uri="{BB962C8B-B14F-4D97-AF65-F5344CB8AC3E}">
        <p14:creationId xmlns:p14="http://schemas.microsoft.com/office/powerpoint/2010/main" val="365888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2561-2CDC-7745-AADD-AF752E4A0F23}"/>
              </a:ext>
            </a:extLst>
          </p:cNvPr>
          <p:cNvSpPr>
            <a:spLocks noGrp="1"/>
          </p:cNvSpPr>
          <p:nvPr>
            <p:ph type="title"/>
          </p:nvPr>
        </p:nvSpPr>
        <p:spPr/>
        <p:txBody>
          <a:bodyPr>
            <a:noAutofit/>
          </a:bodyPr>
          <a:lstStyle/>
          <a:p>
            <a:pPr algn="just"/>
            <a:r>
              <a:rPr lang="en-NP" sz="3200" dirty="0"/>
              <a:t>Introduction: </a:t>
            </a:r>
            <a:r>
              <a:rPr lang="en-US" sz="3200" dirty="0"/>
              <a:t>The term contract is defined as an agreement between two or more parties which has a binding nature, in essence, the agreement with legal enforceability is said to be a contract.</a:t>
            </a:r>
            <a:endParaRPr lang="en-NP" sz="3200" dirty="0"/>
          </a:p>
        </p:txBody>
      </p:sp>
      <p:graphicFrame>
        <p:nvGraphicFramePr>
          <p:cNvPr id="7" name="Table 6">
            <a:extLst>
              <a:ext uri="{FF2B5EF4-FFF2-40B4-BE49-F238E27FC236}">
                <a16:creationId xmlns:a16="http://schemas.microsoft.com/office/drawing/2014/main" id="{C92D4904-6577-374E-9C1F-2A33C4E0CDDF}"/>
              </a:ext>
            </a:extLst>
          </p:cNvPr>
          <p:cNvGraphicFramePr>
            <a:graphicFrameLocks noGrp="1"/>
          </p:cNvGraphicFramePr>
          <p:nvPr>
            <p:extLst>
              <p:ext uri="{D42A27DB-BD31-4B8C-83A1-F6EECF244321}">
                <p14:modId xmlns:p14="http://schemas.microsoft.com/office/powerpoint/2010/main" val="3887258244"/>
              </p:ext>
            </p:extLst>
          </p:nvPr>
        </p:nvGraphicFramePr>
        <p:xfrm>
          <a:off x="2286144" y="2197550"/>
          <a:ext cx="8106540" cy="4079307"/>
        </p:xfrm>
        <a:graphic>
          <a:graphicData uri="http://schemas.openxmlformats.org/drawingml/2006/table">
            <a:tbl>
              <a:tblPr/>
              <a:tblGrid>
                <a:gridCol w="2702180">
                  <a:extLst>
                    <a:ext uri="{9D8B030D-6E8A-4147-A177-3AD203B41FA5}">
                      <a16:colId xmlns:a16="http://schemas.microsoft.com/office/drawing/2014/main" val="2808449821"/>
                    </a:ext>
                  </a:extLst>
                </a:gridCol>
                <a:gridCol w="2702180">
                  <a:extLst>
                    <a:ext uri="{9D8B030D-6E8A-4147-A177-3AD203B41FA5}">
                      <a16:colId xmlns:a16="http://schemas.microsoft.com/office/drawing/2014/main" val="891410196"/>
                    </a:ext>
                  </a:extLst>
                </a:gridCol>
                <a:gridCol w="2702180">
                  <a:extLst>
                    <a:ext uri="{9D8B030D-6E8A-4147-A177-3AD203B41FA5}">
                      <a16:colId xmlns:a16="http://schemas.microsoft.com/office/drawing/2014/main" val="1962506342"/>
                    </a:ext>
                  </a:extLst>
                </a:gridCol>
              </a:tblGrid>
              <a:tr h="454913">
                <a:tc>
                  <a:txBody>
                    <a:bodyPr/>
                    <a:lstStyle/>
                    <a:p>
                      <a:pPr algn="ctr" fontAlgn="ctr"/>
                      <a:r>
                        <a:rPr lang="en-US" sz="1200" b="1" cap="all" dirty="0">
                          <a:effectLst/>
                        </a:rPr>
                        <a:t>BASIS FOR COMPARISON</a:t>
                      </a:r>
                    </a:p>
                  </a:txBody>
                  <a:tcPr marL="49447" marR="49447" marT="49447" marB="49447"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200" b="1" cap="all">
                          <a:effectLst/>
                        </a:rPr>
                        <a:t>AGREEMENT</a:t>
                      </a:r>
                    </a:p>
                  </a:txBody>
                  <a:tcPr marL="49447" marR="49447" marT="49447" marB="49447"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200" b="1" cap="all">
                          <a:effectLst/>
                        </a:rPr>
                        <a:t>CONTRACT</a:t>
                      </a:r>
                    </a:p>
                  </a:txBody>
                  <a:tcPr marL="49447" marR="49447" marT="49447" marB="49447"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922053733"/>
                  </a:ext>
                </a:extLst>
              </a:tr>
              <a:tr h="1344959">
                <a:tc>
                  <a:txBody>
                    <a:bodyPr/>
                    <a:lstStyle/>
                    <a:p>
                      <a:pPr algn="l" fontAlgn="t"/>
                      <a:r>
                        <a:rPr lang="en-US" sz="1200" dirty="0">
                          <a:effectLst/>
                        </a:rPr>
                        <a:t>Meaning</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When a proposal is accepted by the person to whom it is made, with requisite consideration, it is an agreement.</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When an agreement is enforceable by law, it becomes a contract.</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87233821"/>
                  </a:ext>
                </a:extLst>
              </a:tr>
              <a:tr h="454913">
                <a:tc>
                  <a:txBody>
                    <a:bodyPr/>
                    <a:lstStyle/>
                    <a:p>
                      <a:pPr algn="l" fontAlgn="t"/>
                      <a:r>
                        <a:rPr lang="en-US" sz="1200">
                          <a:effectLst/>
                        </a:rPr>
                        <a:t>Elements</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Offer and Acceptance</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Agreement and Enforceability</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71167781"/>
                  </a:ext>
                </a:extLst>
              </a:tr>
              <a:tr h="454913">
                <a:tc>
                  <a:txBody>
                    <a:bodyPr/>
                    <a:lstStyle/>
                    <a:p>
                      <a:pPr algn="l" fontAlgn="t"/>
                      <a:r>
                        <a:rPr lang="en-US" sz="1200">
                          <a:effectLst/>
                        </a:rPr>
                        <a:t>In writing</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Not necessarily</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rPr>
                        <a:t>Normally written and registered</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90195836"/>
                  </a:ext>
                </a:extLst>
              </a:tr>
              <a:tr h="454913">
                <a:tc>
                  <a:txBody>
                    <a:bodyPr/>
                    <a:lstStyle/>
                    <a:p>
                      <a:pPr algn="l" fontAlgn="t"/>
                      <a:r>
                        <a:rPr lang="en-US" sz="1200">
                          <a:effectLst/>
                        </a:rPr>
                        <a:t>Legal obligation</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Does not creates legal obligation</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Creates legal obligation</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34981003"/>
                  </a:ext>
                </a:extLst>
              </a:tr>
              <a:tr h="632922">
                <a:tc>
                  <a:txBody>
                    <a:bodyPr/>
                    <a:lstStyle/>
                    <a:p>
                      <a:pPr algn="l" fontAlgn="t"/>
                      <a:r>
                        <a:rPr lang="en-US" sz="1200">
                          <a:effectLst/>
                        </a:rPr>
                        <a:t>One in other</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Every agreement need not be a contract.</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All contracts are agreement</a:t>
                      </a:r>
                    </a:p>
                  </a:txBody>
                  <a:tcPr marL="49447" marR="49447" marT="49447" marB="4944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08488793"/>
                  </a:ext>
                </a:extLst>
              </a:tr>
              <a:tr h="276903">
                <a:tc>
                  <a:txBody>
                    <a:bodyPr/>
                    <a:lstStyle/>
                    <a:p>
                      <a:pPr algn="l" fontAlgn="t"/>
                      <a:r>
                        <a:rPr lang="en-US" sz="1200">
                          <a:effectLst/>
                        </a:rPr>
                        <a:t>Scope</a:t>
                      </a:r>
                    </a:p>
                  </a:txBody>
                  <a:tcPr marL="49447" marR="49447" marT="49447" marB="4944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200">
                          <a:effectLst/>
                        </a:rPr>
                        <a:t>Wide</a:t>
                      </a:r>
                    </a:p>
                  </a:txBody>
                  <a:tcPr marL="49447" marR="49447" marT="49447" marB="4944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200" dirty="0">
                          <a:effectLst/>
                        </a:rPr>
                        <a:t>Narrow</a:t>
                      </a:r>
                    </a:p>
                  </a:txBody>
                  <a:tcPr marL="49447" marR="49447" marT="49447" marB="49447">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898170796"/>
                  </a:ext>
                </a:extLst>
              </a:tr>
            </a:tbl>
          </a:graphicData>
        </a:graphic>
      </p:graphicFrame>
      <p:sp>
        <p:nvSpPr>
          <p:cNvPr id="8" name="Rectangle 2">
            <a:extLst>
              <a:ext uri="{FF2B5EF4-FFF2-40B4-BE49-F238E27FC236}">
                <a16:creationId xmlns:a16="http://schemas.microsoft.com/office/drawing/2014/main" id="{062C5B59-9CB0-3A49-9402-22F3F5575EA2}"/>
              </a:ext>
            </a:extLst>
          </p:cNvPr>
          <p:cNvSpPr>
            <a:spLocks noChangeArrowheads="1"/>
          </p:cNvSpPr>
          <p:nvPr/>
        </p:nvSpPr>
        <p:spPr bwMode="auto">
          <a:xfrm>
            <a:off x="1799316" y="1551219"/>
            <a:ext cx="249850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NP" altLang="en-NP" sz="1800" b="0" i="0" u="none" strike="noStrike" cap="none" normalizeH="0" baseline="0">
                <a:ln>
                  <a:noFill/>
                </a:ln>
                <a:solidFill>
                  <a:schemeClr val="tx1"/>
                </a:solidFill>
                <a:effectLst/>
                <a:latin typeface="Arial" panose="020B0604020202020204" pitchFamily="34" charset="0"/>
              </a:rPr>
            </a:br>
            <a:endParaRPr kumimoji="0" lang="en-NP" altLang="en-N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5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D08D-9D38-D948-B13A-5B88DCF39FDB}"/>
              </a:ext>
            </a:extLst>
          </p:cNvPr>
          <p:cNvSpPr>
            <a:spLocks noGrp="1"/>
          </p:cNvSpPr>
          <p:nvPr>
            <p:ph type="title"/>
          </p:nvPr>
        </p:nvSpPr>
        <p:spPr>
          <a:xfrm>
            <a:off x="-1" y="182558"/>
            <a:ext cx="12086853" cy="1088637"/>
          </a:xfrm>
        </p:spPr>
        <p:txBody>
          <a:bodyPr/>
          <a:lstStyle/>
          <a:p>
            <a:br>
              <a:rPr lang="en-US" b="1" dirty="0"/>
            </a:br>
            <a:br>
              <a:rPr lang="en-US" b="1" dirty="0"/>
            </a:br>
            <a:br>
              <a:rPr lang="en-US" b="1" dirty="0"/>
            </a:br>
            <a:r>
              <a:rPr lang="en-US" b="1" dirty="0"/>
              <a:t>What are the Different Types of Contract?</a:t>
            </a:r>
            <a:br>
              <a:rPr lang="en-US" dirty="0"/>
            </a:br>
            <a:br>
              <a:rPr lang="en-US" dirty="0"/>
            </a:br>
            <a:br>
              <a:rPr lang="en-US" dirty="0"/>
            </a:br>
            <a:br>
              <a:rPr lang="en-US" dirty="0"/>
            </a:br>
            <a:endParaRPr lang="en-NP" dirty="0"/>
          </a:p>
        </p:txBody>
      </p:sp>
      <p:pic>
        <p:nvPicPr>
          <p:cNvPr id="2050" name="Picture 2">
            <a:extLst>
              <a:ext uri="{FF2B5EF4-FFF2-40B4-BE49-F238E27FC236}">
                <a16:creationId xmlns:a16="http://schemas.microsoft.com/office/drawing/2014/main" id="{6380C767-61C4-EE4B-A0BF-FBFF62C13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914" y="1442923"/>
            <a:ext cx="6314302" cy="487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00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6ED8B-211E-3E42-8A40-80FEDB98052F}"/>
              </a:ext>
            </a:extLst>
          </p:cNvPr>
          <p:cNvSpPr>
            <a:spLocks noGrp="1"/>
          </p:cNvSpPr>
          <p:nvPr>
            <p:ph idx="1"/>
          </p:nvPr>
        </p:nvSpPr>
        <p:spPr>
          <a:xfrm>
            <a:off x="628135" y="491096"/>
            <a:ext cx="10515600" cy="4351338"/>
          </a:xfrm>
        </p:spPr>
        <p:txBody>
          <a:bodyPr>
            <a:normAutofit lnSpcReduction="10000"/>
          </a:bodyPr>
          <a:lstStyle/>
          <a:p>
            <a:r>
              <a:rPr lang="en-US" b="1" dirty="0"/>
              <a:t>On the basis of validity</a:t>
            </a:r>
            <a:endParaRPr lang="en-US" dirty="0"/>
          </a:p>
          <a:p>
            <a:pPr lvl="1"/>
            <a:r>
              <a:rPr lang="en-US" b="1" dirty="0"/>
              <a:t>Valid Contract</a:t>
            </a:r>
            <a:r>
              <a:rPr lang="en-US" dirty="0"/>
              <a:t>: An agreement which is enforceable by law, is a valid contract.</a:t>
            </a:r>
          </a:p>
          <a:p>
            <a:pPr lvl="1"/>
            <a:r>
              <a:rPr lang="en-US" b="1" dirty="0"/>
              <a:t>Void Contract</a:t>
            </a:r>
            <a:r>
              <a:rPr lang="en-US" dirty="0"/>
              <a:t>: The contract which is no longer enforceable in the court of law is a void one.</a:t>
            </a:r>
          </a:p>
          <a:p>
            <a:pPr lvl="1"/>
            <a:r>
              <a:rPr lang="en-US" b="1" dirty="0"/>
              <a:t>Voidable Contract</a:t>
            </a:r>
            <a:r>
              <a:rPr lang="en-US" dirty="0"/>
              <a:t>: A contract in which one of the parties to the contract has a choice to avoid performing his/her part, then it is termed as a voidable contract. When the consent of the party is not free, the contract becomes voidable, at the option of the aggrieved party.</a:t>
            </a:r>
          </a:p>
          <a:p>
            <a:pPr lvl="1"/>
            <a:r>
              <a:rPr lang="en-US" b="1" dirty="0"/>
              <a:t>Illegal Contract</a:t>
            </a:r>
            <a:r>
              <a:rPr lang="en-US" dirty="0"/>
              <a:t>: A contract which is forbidden by law is termed as an illegal contract.</a:t>
            </a:r>
          </a:p>
          <a:p>
            <a:pPr lvl="1"/>
            <a:r>
              <a:rPr lang="en-US" b="1" dirty="0"/>
              <a:t>Unenforceable Contract</a:t>
            </a:r>
            <a:r>
              <a:rPr lang="en-US" dirty="0"/>
              <a:t>: The contract whose substance is good, but due to some issues, it is not enforceable, is called an unenforceable contract.</a:t>
            </a:r>
          </a:p>
          <a:p>
            <a:endParaRPr lang="en-NP" dirty="0"/>
          </a:p>
        </p:txBody>
      </p:sp>
    </p:spTree>
    <p:extLst>
      <p:ext uri="{BB962C8B-B14F-4D97-AF65-F5344CB8AC3E}">
        <p14:creationId xmlns:p14="http://schemas.microsoft.com/office/powerpoint/2010/main" val="91226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CA136-F439-7F48-BC05-C35B95B62771}"/>
              </a:ext>
            </a:extLst>
          </p:cNvPr>
          <p:cNvSpPr>
            <a:spLocks noGrp="1"/>
          </p:cNvSpPr>
          <p:nvPr>
            <p:ph idx="1"/>
          </p:nvPr>
        </p:nvSpPr>
        <p:spPr>
          <a:xfrm>
            <a:off x="689919" y="948295"/>
            <a:ext cx="10515600" cy="4351338"/>
          </a:xfrm>
        </p:spPr>
        <p:txBody>
          <a:bodyPr/>
          <a:lstStyle/>
          <a:p>
            <a:pPr algn="just"/>
            <a:r>
              <a:rPr lang="en-US" b="1" dirty="0"/>
              <a:t>On the basis of formation</a:t>
            </a:r>
            <a:endParaRPr lang="en-US" dirty="0"/>
          </a:p>
          <a:p>
            <a:pPr lvl="1" algn="just"/>
            <a:r>
              <a:rPr lang="en-US" b="1" dirty="0"/>
              <a:t>Express Contract</a:t>
            </a:r>
            <a:r>
              <a:rPr lang="en-US" dirty="0"/>
              <a:t>: When the terms of the contract are expressed orally or in writing, it is known as an express contract.</a:t>
            </a:r>
          </a:p>
          <a:p>
            <a:pPr lvl="1" algn="just"/>
            <a:r>
              <a:rPr lang="en-US" b="1" dirty="0"/>
              <a:t>Implied Contract</a:t>
            </a:r>
            <a:r>
              <a:rPr lang="en-US" dirty="0"/>
              <a:t>: The contract which is constituted by implication of law or action, is an implied one.</a:t>
            </a:r>
          </a:p>
          <a:p>
            <a:pPr lvl="1" algn="just"/>
            <a:r>
              <a:rPr lang="en-US" b="1" dirty="0"/>
              <a:t>Quasi-Contract</a:t>
            </a:r>
            <a:r>
              <a:rPr lang="en-US" dirty="0"/>
              <a:t>: These are not a real contract, but are identical to a contract, which is formed out of some circumstances.</a:t>
            </a:r>
          </a:p>
          <a:p>
            <a:pPr algn="just"/>
            <a:endParaRPr lang="en-NP" dirty="0"/>
          </a:p>
        </p:txBody>
      </p:sp>
      <p:sp>
        <p:nvSpPr>
          <p:cNvPr id="4" name="Rectangle 3">
            <a:extLst>
              <a:ext uri="{FF2B5EF4-FFF2-40B4-BE49-F238E27FC236}">
                <a16:creationId xmlns:a16="http://schemas.microsoft.com/office/drawing/2014/main" id="{EB5C23DF-D8E8-184D-AA68-00924A8D26E7}"/>
              </a:ext>
            </a:extLst>
          </p:cNvPr>
          <p:cNvSpPr/>
          <p:nvPr/>
        </p:nvSpPr>
        <p:spPr>
          <a:xfrm>
            <a:off x="689920" y="3861265"/>
            <a:ext cx="10515599" cy="2677656"/>
          </a:xfrm>
          <a:prstGeom prst="rect">
            <a:avLst/>
          </a:prstGeom>
        </p:spPr>
        <p:txBody>
          <a:bodyPr wrap="square">
            <a:spAutoFit/>
          </a:bodyPr>
          <a:lstStyle/>
          <a:p>
            <a:pPr algn="just">
              <a:buFont typeface="Arial" panose="020B0604020202020204" pitchFamily="34" charset="0"/>
              <a:buChar char="•"/>
            </a:pPr>
            <a:r>
              <a:rPr lang="en-US" sz="2400" b="1" dirty="0">
                <a:solidFill>
                  <a:srgbClr val="222222"/>
                </a:solidFill>
                <a:latin typeface="Rubik"/>
              </a:rPr>
              <a:t>On the basis of Performance</a:t>
            </a:r>
            <a:endParaRPr lang="en-US" sz="2400" dirty="0">
              <a:solidFill>
                <a:srgbClr val="222222"/>
              </a:solidFill>
              <a:latin typeface="Rubik"/>
            </a:endParaRPr>
          </a:p>
          <a:p>
            <a:pPr marL="742950" lvl="1" indent="-285750" algn="just">
              <a:buFont typeface="Arial" panose="020B0604020202020204" pitchFamily="34" charset="0"/>
              <a:buChar char="•"/>
            </a:pPr>
            <a:r>
              <a:rPr lang="en-US" sz="2400" b="1" dirty="0">
                <a:solidFill>
                  <a:srgbClr val="222222"/>
                </a:solidFill>
                <a:latin typeface="Rubik"/>
              </a:rPr>
              <a:t>Executed Contract</a:t>
            </a:r>
            <a:r>
              <a:rPr lang="en-US" sz="2400" dirty="0">
                <a:solidFill>
                  <a:srgbClr val="222222"/>
                </a:solidFill>
                <a:latin typeface="Rubik"/>
              </a:rPr>
              <a:t>: When the contract is performed, it is known as an executed contract.</a:t>
            </a:r>
          </a:p>
          <a:p>
            <a:pPr marL="742950" lvl="1" indent="-285750" algn="just">
              <a:buFont typeface="Arial" panose="020B0604020202020204" pitchFamily="34" charset="0"/>
              <a:buChar char="•"/>
            </a:pPr>
            <a:r>
              <a:rPr lang="en-US" sz="2400" b="1" dirty="0">
                <a:solidFill>
                  <a:srgbClr val="222222"/>
                </a:solidFill>
                <a:latin typeface="Rubik"/>
              </a:rPr>
              <a:t>Executory Contract</a:t>
            </a:r>
            <a:r>
              <a:rPr lang="en-US" sz="2400" dirty="0">
                <a:solidFill>
                  <a:srgbClr val="222222"/>
                </a:solidFill>
                <a:latin typeface="Rubik"/>
              </a:rPr>
              <a:t>: When the obligation in a contract, is to be performed in future, it is described as an executory contract.</a:t>
            </a:r>
          </a:p>
          <a:p>
            <a:pPr marL="1143000" lvl="2" indent="-228600" algn="just">
              <a:buFont typeface="Arial" panose="020B0604020202020204" pitchFamily="34" charset="0"/>
              <a:buChar char="•"/>
            </a:pPr>
            <a:r>
              <a:rPr lang="en-US" sz="2400" dirty="0">
                <a:solidFill>
                  <a:srgbClr val="222222"/>
                </a:solidFill>
                <a:latin typeface="Rubik"/>
              </a:rPr>
              <a:t>Unilateral Contract</a:t>
            </a:r>
          </a:p>
          <a:p>
            <a:pPr marL="1143000" lvl="2" indent="-228600" algn="just">
              <a:buFont typeface="Arial" panose="020B0604020202020204" pitchFamily="34" charset="0"/>
              <a:buChar char="•"/>
            </a:pPr>
            <a:r>
              <a:rPr lang="en-US" sz="2400" dirty="0">
                <a:solidFill>
                  <a:srgbClr val="222222"/>
                </a:solidFill>
                <a:latin typeface="Rubik"/>
              </a:rPr>
              <a:t>Bilateral Contract</a:t>
            </a:r>
            <a:endParaRPr lang="en-US" sz="2400" b="0" i="0" dirty="0">
              <a:solidFill>
                <a:srgbClr val="222222"/>
              </a:solidFill>
              <a:effectLst/>
              <a:latin typeface="Rubik"/>
            </a:endParaRPr>
          </a:p>
        </p:txBody>
      </p:sp>
    </p:spTree>
    <p:extLst>
      <p:ext uri="{BB962C8B-B14F-4D97-AF65-F5344CB8AC3E}">
        <p14:creationId xmlns:p14="http://schemas.microsoft.com/office/powerpoint/2010/main" val="339458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30F5B9-70CD-F044-AE67-9ABD753FB220}"/>
              </a:ext>
            </a:extLst>
          </p:cNvPr>
          <p:cNvSpPr>
            <a:spLocks noGrp="1"/>
          </p:cNvSpPr>
          <p:nvPr>
            <p:ph idx="1"/>
          </p:nvPr>
        </p:nvSpPr>
        <p:spPr>
          <a:xfrm>
            <a:off x="405713" y="646331"/>
            <a:ext cx="11666837" cy="3042937"/>
          </a:xfrm>
        </p:spPr>
        <p:txBody>
          <a:bodyPr>
            <a:noAutofit/>
          </a:bodyPr>
          <a:lstStyle/>
          <a:p>
            <a:pPr marL="0" indent="0" fontAlgn="base">
              <a:buNone/>
            </a:pPr>
            <a:r>
              <a:rPr lang="en-US" sz="2400" dirty="0"/>
              <a:t>To be valid, a contract must generally contain all of the following elements:</a:t>
            </a:r>
          </a:p>
          <a:p>
            <a:pPr fontAlgn="base"/>
            <a:r>
              <a:rPr lang="en-US" sz="2400" dirty="0"/>
              <a:t>Offer</a:t>
            </a:r>
          </a:p>
          <a:p>
            <a:pPr fontAlgn="base"/>
            <a:r>
              <a:rPr lang="en-US" sz="2400" dirty="0"/>
              <a:t>Acceptance</a:t>
            </a:r>
          </a:p>
          <a:p>
            <a:pPr fontAlgn="base"/>
            <a:r>
              <a:rPr lang="en-US" sz="2400" dirty="0"/>
              <a:t>Consideration</a:t>
            </a:r>
          </a:p>
          <a:p>
            <a:pPr fontAlgn="base"/>
            <a:r>
              <a:rPr lang="en-US" sz="2400" dirty="0"/>
              <a:t>Legality</a:t>
            </a:r>
          </a:p>
          <a:p>
            <a:pPr marL="0" indent="0" fontAlgn="base">
              <a:buNone/>
            </a:pPr>
            <a:r>
              <a:rPr lang="en-US" sz="2400" b="1" dirty="0"/>
              <a:t>Offer:</a:t>
            </a:r>
          </a:p>
          <a:p>
            <a:pPr marL="0" indent="0" fontAlgn="base">
              <a:buNone/>
            </a:pPr>
            <a:r>
              <a:rPr lang="en-US" sz="2400" dirty="0"/>
              <a:t>Contracts always start with an offer. An offer is an expression of a willingness to enter into a contract on certain terms. It is important to establish what is and is not an offer. Offers must be firm, not ambiguous, or vague. A person who is making the offer is called the offeror.</a:t>
            </a:r>
          </a:p>
          <a:p>
            <a:pPr marL="0" indent="0" fontAlgn="base">
              <a:buNone/>
            </a:pPr>
            <a:r>
              <a:rPr lang="en-US" sz="2400" b="1" dirty="0"/>
              <a:t>Acceptance</a:t>
            </a:r>
            <a:r>
              <a:rPr lang="en-US" sz="2400" dirty="0"/>
              <a:t>: Acceptance by the offeree (the person accepting an offer) is the unconditional agreement to all the terms of the offer. There must be what is called a “meeting of the minds” between the parties of the contract. This means both parties to the contract understand what offer is being accepted. The acceptance must be absolute without any deviation, in other words, an acceptance in the “mirror image” of the offer. The acceptance must be communicated to the person making the offer. Silence does not equal acceptance.</a:t>
            </a:r>
          </a:p>
          <a:p>
            <a:pPr marL="0" indent="0">
              <a:buNone/>
            </a:pPr>
            <a:br>
              <a:rPr lang="en-US" sz="2400" dirty="0"/>
            </a:br>
            <a:endParaRPr lang="en-US" sz="2400" dirty="0"/>
          </a:p>
          <a:p>
            <a:endParaRPr lang="en-NP" sz="2400" dirty="0"/>
          </a:p>
        </p:txBody>
      </p:sp>
      <p:sp>
        <p:nvSpPr>
          <p:cNvPr id="4" name="TextBox 3">
            <a:extLst>
              <a:ext uri="{FF2B5EF4-FFF2-40B4-BE49-F238E27FC236}">
                <a16:creationId xmlns:a16="http://schemas.microsoft.com/office/drawing/2014/main" id="{E6F5FC40-6897-C442-93BF-8D92EC555544}"/>
              </a:ext>
            </a:extLst>
          </p:cNvPr>
          <p:cNvSpPr txBox="1"/>
          <p:nvPr/>
        </p:nvSpPr>
        <p:spPr>
          <a:xfrm>
            <a:off x="405714" y="0"/>
            <a:ext cx="7107195" cy="646331"/>
          </a:xfrm>
          <a:prstGeom prst="rect">
            <a:avLst/>
          </a:prstGeom>
          <a:noFill/>
        </p:spPr>
        <p:txBody>
          <a:bodyPr wrap="square" rtlCol="0">
            <a:spAutoFit/>
          </a:bodyPr>
          <a:lstStyle/>
          <a:p>
            <a:r>
              <a:rPr lang="en-NP" sz="3600" dirty="0"/>
              <a:t>Elements  of contract</a:t>
            </a:r>
          </a:p>
        </p:txBody>
      </p:sp>
    </p:spTree>
    <p:extLst>
      <p:ext uri="{BB962C8B-B14F-4D97-AF65-F5344CB8AC3E}">
        <p14:creationId xmlns:p14="http://schemas.microsoft.com/office/powerpoint/2010/main" val="201652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79056-3D4B-994E-BCDB-16AA7562EDD4}"/>
              </a:ext>
            </a:extLst>
          </p:cNvPr>
          <p:cNvSpPr>
            <a:spLocks noGrp="1"/>
          </p:cNvSpPr>
          <p:nvPr>
            <p:ph idx="1"/>
          </p:nvPr>
        </p:nvSpPr>
        <p:spPr>
          <a:xfrm>
            <a:off x="838200" y="531341"/>
            <a:ext cx="10515600" cy="5645622"/>
          </a:xfrm>
        </p:spPr>
        <p:txBody>
          <a:bodyPr>
            <a:normAutofit fontScale="92500" lnSpcReduction="20000"/>
          </a:bodyPr>
          <a:lstStyle/>
          <a:p>
            <a:pPr marL="0" indent="0" algn="just" fontAlgn="base">
              <a:buNone/>
            </a:pPr>
            <a:r>
              <a:rPr lang="en-US" b="1" dirty="0"/>
              <a:t>CONSIDERATION:</a:t>
            </a:r>
          </a:p>
          <a:p>
            <a:pPr marL="0" indent="0" algn="just" fontAlgn="base">
              <a:buNone/>
            </a:pPr>
            <a:r>
              <a:rPr lang="en-US" dirty="0"/>
              <a:t>Consideration is the act of each party exchanging something of value to their detriment. A sells A’s automobile to B. A is exchanging and giving up A’s automobile while B is exchanging and giving up B’s cash. Both parties must provide consideration.</a:t>
            </a:r>
          </a:p>
          <a:p>
            <a:pPr marL="0" indent="0" algn="just" fontAlgn="base">
              <a:buNone/>
            </a:pPr>
            <a:r>
              <a:rPr lang="en-US" b="1" dirty="0"/>
              <a:t>LEGALITY:</a:t>
            </a:r>
          </a:p>
          <a:p>
            <a:pPr marL="0" indent="0" algn="just" fontAlgn="base">
              <a:buNone/>
            </a:pPr>
            <a:r>
              <a:rPr lang="en-US" dirty="0"/>
              <a:t>The fourth required element of a valid contract is legality. The basic rule is that courts will not enforce an illegal bargain. Contracts are only enforceable when they are made with the intention that they legal, and that the parties intend to legally bind themselves to their agreement. An agreement between family members to go out to dinner with one member covering the check is legal but is not likely made with the intent to be a legally binding agreement. Just as a contract to buy illegal drugs from a drug dealer is made with all the parties knowing that what they are doing is against the law and therefore not a contract that is enforceable in court.</a:t>
            </a:r>
          </a:p>
          <a:p>
            <a:pPr marL="0" indent="0" algn="just">
              <a:buNone/>
            </a:pPr>
            <a:br>
              <a:rPr lang="en-US" dirty="0"/>
            </a:br>
            <a:br>
              <a:rPr lang="en-US" dirty="0"/>
            </a:br>
            <a:endParaRPr lang="en-NP" dirty="0"/>
          </a:p>
        </p:txBody>
      </p:sp>
    </p:spTree>
    <p:extLst>
      <p:ext uri="{BB962C8B-B14F-4D97-AF65-F5344CB8AC3E}">
        <p14:creationId xmlns:p14="http://schemas.microsoft.com/office/powerpoint/2010/main" val="3510010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1660</Words>
  <Application>Microsoft Macintosh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Rubik</vt:lpstr>
      <vt:lpstr>Office Theme</vt:lpstr>
      <vt:lpstr>Unit 7 Managing Contracts and People</vt:lpstr>
      <vt:lpstr>Outline</vt:lpstr>
      <vt:lpstr>MOU and MOA</vt:lpstr>
      <vt:lpstr>Introduction: The term contract is defined as an agreement between two or more parties which has a binding nature, in essence, the agreement with legal enforceability is said to be a contract.</vt:lpstr>
      <vt:lpstr>   What are the Different Types of Contract?    </vt:lpstr>
      <vt:lpstr>PowerPoint Presentation</vt:lpstr>
      <vt:lpstr>PowerPoint Presentation</vt:lpstr>
      <vt:lpstr>PowerPoint Presentation</vt:lpstr>
      <vt:lpstr>PowerPoint Presentation</vt:lpstr>
      <vt:lpstr>Stages of Contract/ Contract life cycle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Managing Contracts and People</dc:title>
  <dc:creator>Microsoft Office User</dc:creator>
  <cp:lastModifiedBy>Microsoft Office User</cp:lastModifiedBy>
  <cp:revision>13</cp:revision>
  <dcterms:created xsi:type="dcterms:W3CDTF">2021-06-13T15:22:39Z</dcterms:created>
  <dcterms:modified xsi:type="dcterms:W3CDTF">2021-06-14T00:57:14Z</dcterms:modified>
</cp:coreProperties>
</file>