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67" r:id="rId15"/>
    <p:sldId id="274" r:id="rId16"/>
    <p:sldId id="276" r:id="rId1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3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0FC71-111F-6D4B-A000-B1BC65F9FA26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60E10-0D1A-5847-A5DB-6423F741312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069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8E8D-65EC-2C4F-A558-B02C4A298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AAD60-0BBF-1543-BACD-D27ADB066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981D-7F39-E447-AFF2-4CC0590A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703C-5411-E74C-B2F1-95B0EE59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5BCD0-3763-394F-ABC8-C0541BB2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3693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8E02-38D6-D947-9896-CB295F97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0E05E-10B1-0848-9991-D3F1D31A1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85DAB-6149-5E4B-8CBD-D55580EF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6A624-5BD2-124E-80EB-B7953483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28B33-AE66-F64A-B81B-23A95904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191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7EB87-A526-C846-953F-F8E5449F1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7040F-A3F8-2A4E-B518-12E48A5BF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C0114-A360-B84F-9FA7-56554A0E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CDFED-E15F-5949-809B-2F19C3E5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1DA2-A7AA-6049-A3C1-66FF23C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208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0EAC-F111-2E42-A34C-F131B3CA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E247-58B9-7C48-BD49-3C3FBCF3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9317-60F5-0D40-BE9F-AF1DBD60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850D7-A03C-FF4D-978E-ADA51F98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E8362-37D3-F842-B2D2-DBA274D6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2438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948B-404B-5C47-A195-B8FA78D6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50E0-7B3D-3B42-9EAD-E4E55BEA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AFC2-BBFB-304D-AC9F-68895C64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0932-8A5C-0141-BD5D-D92D8A88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5E60B-E0D5-FE4D-A0E5-F3BCF116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5252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0A36-0DE3-2543-B75E-FEEF0EE7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9398-9E14-414A-9A4C-4F7863B6E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C1AEC-6347-4741-A7D6-CDEA1687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E2CEC-F162-C943-B1C8-CAAC9B40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3C6CE-BEB6-8B49-8D31-9A71DB5E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D9AF2-F078-7B48-BE5A-D2B8EBEB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0901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BA64-7245-BB4A-BAB6-94148ABF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F93B-6065-BB40-8AFF-CFCB83C65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6CEBF-7CB2-7A47-AEB9-541D8A07F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2725C-1825-834D-82B5-6423634F5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47F19-1A16-AF49-B9B7-FA27D941A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593E3-F096-624E-A913-26F4EAF1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F1E8B-9635-3748-B52D-E5D75B09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3D7E2-9582-AA4D-BF44-6EB865BB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4359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B2E7-F323-8045-9F9F-070D439D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EDF81-BB0D-6640-A4BA-E0043227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0F035-4950-1342-83C2-38FEBFD8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1A0C3-D182-D240-9ADF-6EE6F735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6572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3B7BC-964C-2844-9FC9-B780BCF4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49AE5-4CBD-1F4F-AE58-7A8171E0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C9A25-AC2E-B241-A4D8-3EDDBE16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419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2514-879A-CC49-A7EA-B2D634C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E2B4-0F15-F74D-8D1E-1FE605C3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04814-5EFE-774E-9BAE-6E59D26BA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11E9D-95A6-8146-A626-E6008C5C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27FE7-92EE-C849-9708-759DFCD7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10684-0D74-184B-B5FB-65CD2741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2921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3835-47B6-0849-BACC-4E3FDD5A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E4ABF-4187-0044-86C9-31EFCD4DC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CC492-6180-F843-831C-95C069CF3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0DAED-250B-B745-9FF4-E70DCBE2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1432E-5C75-5340-9D6A-1325CBD0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B1224-A2BF-704B-8FE6-948B1A7A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6215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00380-E4B4-474C-AE38-1B560571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9DDA-B11C-D543-9107-D4C5D8A3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5586-D00C-0D49-B069-312B4CB9E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03BA4-A3FF-2E47-BFF3-FFEEB308ADF3}" type="datetimeFigureOut">
              <a:rPr lang="en-NP" smtClean="0"/>
              <a:t>20/06/2021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A885-BE19-8743-99B8-C25796A66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66520-E804-2A40-96A6-2DD9B9B91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F3FE-D048-1347-BA6D-AC53E96A5048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384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9B07-31D3-0941-A84B-C343BB914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432" y="671341"/>
            <a:ext cx="9144000" cy="928859"/>
          </a:xfrm>
        </p:spPr>
        <p:txBody>
          <a:bodyPr/>
          <a:lstStyle/>
          <a:p>
            <a:r>
              <a:rPr lang="en-NP" dirty="0"/>
              <a:t>Unit -8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BD607-3741-4F43-B415-9F36551F2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432" y="1804087"/>
            <a:ext cx="9144000" cy="3008870"/>
          </a:xfrm>
        </p:spPr>
        <p:txBody>
          <a:bodyPr>
            <a:normAutofit/>
          </a:bodyPr>
          <a:lstStyle/>
          <a:p>
            <a:r>
              <a:rPr lang="en-NP" sz="3200" dirty="0"/>
              <a:t>Software Quality Assurance and Testing</a:t>
            </a:r>
          </a:p>
        </p:txBody>
      </p:sp>
    </p:spTree>
    <p:extLst>
      <p:ext uri="{BB962C8B-B14F-4D97-AF65-F5344CB8AC3E}">
        <p14:creationId xmlns:p14="http://schemas.microsoft.com/office/powerpoint/2010/main" val="139588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2FE5-263A-2E47-808A-E855ED8D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Levels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39B2-7EE9-5744-B017-1824228C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086"/>
            <a:ext cx="8886568" cy="437287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There are generally four recognized </a:t>
            </a:r>
            <a:r>
              <a:rPr lang="en-US" b="1" dirty="0"/>
              <a:t>levels of testing</a:t>
            </a:r>
            <a:r>
              <a:rPr lang="en-US" dirty="0"/>
              <a:t>: </a:t>
            </a:r>
          </a:p>
          <a:p>
            <a:pPr algn="just"/>
            <a:r>
              <a:rPr lang="en-US" dirty="0"/>
              <a:t>unit/component </a:t>
            </a:r>
            <a:r>
              <a:rPr lang="en-US" b="1" dirty="0"/>
              <a:t>testing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 integration </a:t>
            </a:r>
            <a:r>
              <a:rPr lang="en-US" b="1" dirty="0"/>
              <a:t>testing</a:t>
            </a:r>
            <a:r>
              <a:rPr lang="en-US" dirty="0"/>
              <a:t>, </a:t>
            </a:r>
          </a:p>
          <a:p>
            <a:pPr algn="just"/>
            <a:r>
              <a:rPr lang="en-US" dirty="0"/>
              <a:t>system </a:t>
            </a:r>
            <a:r>
              <a:rPr lang="en-US" b="1" dirty="0"/>
              <a:t>testing</a:t>
            </a:r>
            <a:r>
              <a:rPr lang="en-US" dirty="0"/>
              <a:t>, </a:t>
            </a:r>
          </a:p>
          <a:p>
            <a:pPr algn="just"/>
            <a:r>
              <a:rPr lang="en-US" dirty="0"/>
              <a:t>and acceptance </a:t>
            </a:r>
            <a:r>
              <a:rPr lang="en-US" b="1" dirty="0"/>
              <a:t>testing</a:t>
            </a:r>
            <a:r>
              <a:rPr lang="en-US" dirty="0"/>
              <a:t>. </a:t>
            </a:r>
          </a:p>
          <a:p>
            <a:pPr algn="just"/>
            <a:r>
              <a:rPr lang="en-US" dirty="0"/>
              <a:t>Alpha testing</a:t>
            </a:r>
          </a:p>
          <a:p>
            <a:pPr algn="just"/>
            <a:r>
              <a:rPr lang="en-US" dirty="0"/>
              <a:t>Beta testing</a:t>
            </a:r>
          </a:p>
          <a:p>
            <a:pPr marL="0" indent="0" algn="just">
              <a:buNone/>
            </a:pPr>
            <a:r>
              <a:rPr lang="en-US" b="1" dirty="0"/>
              <a:t>Tests</a:t>
            </a:r>
            <a:r>
              <a:rPr lang="en-US" dirty="0"/>
              <a:t> are frequently grouped by where they are added in the software development process, or by the </a:t>
            </a:r>
            <a:r>
              <a:rPr lang="en-US" b="1" dirty="0"/>
              <a:t>level</a:t>
            </a:r>
            <a:r>
              <a:rPr lang="en-US" dirty="0"/>
              <a:t> of specificity of the test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61729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evels Of Testing | Software Testing Material">
            <a:extLst>
              <a:ext uri="{FF2B5EF4-FFF2-40B4-BE49-F238E27FC236}">
                <a16:creationId xmlns:a16="http://schemas.microsoft.com/office/drawing/2014/main" id="{F0D19BA9-52F1-CA4F-95F3-F0C044C7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4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2899-345D-DB4F-BD08-F5FDF726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The structure of software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BF7F-390F-514A-82DF-59F63BF7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401082"/>
            <a:ext cx="10515600" cy="4351338"/>
          </a:xfrm>
        </p:spPr>
        <p:txBody>
          <a:bodyPr/>
          <a:lstStyle/>
          <a:p>
            <a:r>
              <a:rPr lang="en-NP" dirty="0"/>
              <a:t>The testing process: A description of the major phases of testing process.</a:t>
            </a:r>
          </a:p>
          <a:p>
            <a:r>
              <a:rPr lang="en-NP" dirty="0"/>
              <a:t>Requirements traceability: Users are most interested in the system meeting its requirements and testing should be planned so that all requirements are individually tested</a:t>
            </a:r>
          </a:p>
          <a:p>
            <a:r>
              <a:rPr lang="en-NP" dirty="0"/>
              <a:t>Tested items: The product. of the software process that are to be tested should be specified</a:t>
            </a:r>
          </a:p>
          <a:p>
            <a:r>
              <a:rPr lang="en-NP" dirty="0"/>
              <a:t>Testing schedule: An overall schedule and resource allocation for this schedule is , obviously linked to the more general project development schedule</a:t>
            </a:r>
          </a:p>
          <a:p>
            <a:r>
              <a:rPr lang="en-NP" dirty="0"/>
              <a:t>Test recording procedure: Simply run test not enough, the result of the test must be recorded systematically</a:t>
            </a:r>
          </a:p>
        </p:txBody>
      </p:sp>
    </p:spTree>
    <p:extLst>
      <p:ext uri="{BB962C8B-B14F-4D97-AF65-F5344CB8AC3E}">
        <p14:creationId xmlns:p14="http://schemas.microsoft.com/office/powerpoint/2010/main" val="350918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BC50-E30A-E845-9683-85DB2D73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8F9E-2F04-7441-8CD3-9B35AFD08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H/W and S/W requirements: S/W tools required and estimated hardware utilisation</a:t>
            </a:r>
          </a:p>
          <a:p>
            <a:r>
              <a:rPr lang="en-NP"/>
              <a:t>Constraints:  Constraints affecting the testing process such as staff shortages 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06949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577C-CE3F-8B43-B69C-BF956FD6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Program verification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0FC-6081-5B4B-8C96-F1602281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P" dirty="0"/>
              <a:t>Verification and validation are not the same thing .</a:t>
            </a:r>
          </a:p>
          <a:p>
            <a:pPr marL="0" indent="0">
              <a:buNone/>
            </a:pPr>
            <a:r>
              <a:rPr lang="en-NP" dirty="0"/>
              <a:t>Verification is intend to show that a program meets its specification while validation is intended to show that the program does what the user requires.</a:t>
            </a:r>
          </a:p>
        </p:txBody>
      </p:sp>
    </p:spTree>
    <p:extLst>
      <p:ext uri="{BB962C8B-B14F-4D97-AF65-F5344CB8AC3E}">
        <p14:creationId xmlns:p14="http://schemas.microsoft.com/office/powerpoint/2010/main" val="322157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/>
              <a:t>Verification vs validation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Verification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	"Are we building the product right”.</a:t>
            </a:r>
          </a:p>
          <a:p>
            <a:r>
              <a:rPr lang="en-GB" dirty="0"/>
              <a:t>The software should conform to its specification.</a:t>
            </a:r>
          </a:p>
          <a:p>
            <a:r>
              <a:rPr lang="en-GB" dirty="0">
                <a:solidFill>
                  <a:srgbClr val="000000"/>
                </a:solidFill>
              </a:rPr>
              <a:t>Validation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	 "Are we building the right product”.</a:t>
            </a:r>
          </a:p>
          <a:p>
            <a:r>
              <a:rPr lang="en-GB" dirty="0"/>
              <a:t>The software should do what the user really requires.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 &amp; V confidence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Aim of V &amp; V is to establish confidence that the system is ‘fit for purpose’.</a:t>
            </a:r>
          </a:p>
          <a:p>
            <a:pPr>
              <a:lnSpc>
                <a:spcPct val="90000"/>
              </a:lnSpc>
            </a:pPr>
            <a:r>
              <a:rPr lang="en-GB" dirty="0"/>
              <a:t>Depends on system’s purpose, user expectations and marketing environment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Software purpose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The level of confidence depends on how critical the software is to an organisation.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User expectations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Users may have low expectations of certain kinds of software.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Marketing environment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Getting a product to market early may be more important than finding defects in the program.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CBB2-64D7-EF45-9751-6A5B93A3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34"/>
            <a:ext cx="10515600" cy="734626"/>
          </a:xfrm>
        </p:spPr>
        <p:txBody>
          <a:bodyPr/>
          <a:lstStyle/>
          <a:p>
            <a:r>
              <a:rPr lang="en-NP" dirty="0"/>
              <a:t>Testing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7E20-2C97-C641-BF94-CD20D35B2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26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P" dirty="0"/>
              <a:t>Principle 1</a:t>
            </a:r>
          </a:p>
          <a:p>
            <a:pPr marL="0" indent="0">
              <a:buNone/>
            </a:pPr>
            <a:r>
              <a:rPr lang="en-NP" dirty="0"/>
              <a:t>Testing is the process of excercising a software component using a selected set of test cases, with the intent of </a:t>
            </a:r>
          </a:p>
          <a:p>
            <a:pPr marL="571500" indent="-571500">
              <a:buAutoNum type="romanLcPeriod"/>
            </a:pPr>
            <a:r>
              <a:rPr lang="en-NP" dirty="0"/>
              <a:t>Revealing defects</a:t>
            </a:r>
          </a:p>
          <a:p>
            <a:pPr marL="571500" indent="-571500">
              <a:buAutoNum type="romanLcPeriod"/>
            </a:pPr>
            <a:r>
              <a:rPr lang="en-NP" dirty="0"/>
              <a:t>Evaluating quality</a:t>
            </a:r>
          </a:p>
          <a:p>
            <a:pPr marL="0" indent="0">
              <a:buNone/>
            </a:pPr>
            <a:r>
              <a:rPr lang="en-NP" dirty="0"/>
              <a:t>Principle 2</a:t>
            </a:r>
          </a:p>
          <a:p>
            <a:pPr marL="0" indent="0">
              <a:buNone/>
            </a:pPr>
            <a:r>
              <a:rPr lang="en-NP" dirty="0"/>
              <a:t>When the test objective is to detect defects, the a good test case is one  that has a high probablity of revealing a yet undetected defect(s)</a:t>
            </a:r>
          </a:p>
          <a:p>
            <a:pPr marL="0" indent="0">
              <a:buNone/>
            </a:pPr>
            <a:r>
              <a:rPr lang="en-NP" dirty="0"/>
              <a:t>Principle 3</a:t>
            </a:r>
          </a:p>
          <a:p>
            <a:pPr marL="0" indent="0">
              <a:buNone/>
            </a:pPr>
            <a:r>
              <a:rPr lang="en-NP" dirty="0"/>
              <a:t>Test results should be inspected meticulously</a:t>
            </a:r>
          </a:p>
          <a:p>
            <a:pPr marL="0" indent="0">
              <a:buNone/>
            </a:pPr>
            <a:r>
              <a:rPr lang="en-NP" dirty="0"/>
              <a:t>Principle 4</a:t>
            </a:r>
          </a:p>
          <a:p>
            <a:pPr marL="0" indent="0">
              <a:buNone/>
            </a:pPr>
            <a:r>
              <a:rPr lang="en-NP" dirty="0"/>
              <a:t>A test case must contain the expected output  or result</a:t>
            </a:r>
          </a:p>
          <a:p>
            <a:pPr marL="0" indent="0">
              <a:buNone/>
            </a:pPr>
            <a:endParaRPr lang="en-NP" dirty="0"/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66332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4055073-FBB3-BF49-BC91-CCC4811BE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EB334-7D98-5540-B757-D4BFF6BB1339}"/>
              </a:ext>
            </a:extLst>
          </p:cNvPr>
          <p:cNvSpPr txBox="1"/>
          <p:nvPr/>
        </p:nvSpPr>
        <p:spPr>
          <a:xfrm>
            <a:off x="1581665" y="160638"/>
            <a:ext cx="741405" cy="6178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59326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6FE0-9939-1D48-953A-408B83EDCCE3}"/>
              </a:ext>
            </a:extLst>
          </p:cNvPr>
          <p:cNvSpPr txBox="1"/>
          <p:nvPr/>
        </p:nvSpPr>
        <p:spPr>
          <a:xfrm>
            <a:off x="1524000" y="0"/>
            <a:ext cx="860854" cy="8031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80FA9-3DC7-5D4A-A5CD-B188BCA9896D}"/>
              </a:ext>
            </a:extLst>
          </p:cNvPr>
          <p:cNvSpPr txBox="1"/>
          <p:nvPr/>
        </p:nvSpPr>
        <p:spPr>
          <a:xfrm>
            <a:off x="296562" y="135924"/>
            <a:ext cx="1178834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800" dirty="0"/>
              <a:t>Principle 6</a:t>
            </a:r>
          </a:p>
          <a:p>
            <a:r>
              <a:rPr lang="en-NP" sz="2800" dirty="0"/>
              <a:t>The probality of existence of additional defects in a software component is proportional to the number of defects already detected in that component</a:t>
            </a:r>
          </a:p>
          <a:p>
            <a:r>
              <a:rPr lang="en-NP" sz="2800" dirty="0"/>
              <a:t>Principle 7</a:t>
            </a:r>
          </a:p>
          <a:p>
            <a:r>
              <a:rPr lang="en-NP" sz="2800" dirty="0"/>
              <a:t>Testing should be carried out by a group that is independent of the development team</a:t>
            </a:r>
          </a:p>
          <a:p>
            <a:r>
              <a:rPr lang="en-NP" sz="2800" dirty="0"/>
              <a:t>Principle 8</a:t>
            </a:r>
          </a:p>
          <a:p>
            <a:r>
              <a:rPr lang="en-NP" sz="2800" dirty="0"/>
              <a:t>Test must be repeatable and reusable</a:t>
            </a:r>
          </a:p>
          <a:p>
            <a:r>
              <a:rPr lang="en-NP" sz="2800" dirty="0"/>
              <a:t>Principle 9</a:t>
            </a:r>
          </a:p>
          <a:p>
            <a:r>
              <a:rPr lang="en-NP" sz="2800" dirty="0"/>
              <a:t>Testing should be planned</a:t>
            </a:r>
          </a:p>
          <a:p>
            <a:r>
              <a:rPr lang="en-NP" sz="2800" dirty="0"/>
              <a:t>Principle 10</a:t>
            </a:r>
          </a:p>
          <a:p>
            <a:r>
              <a:rPr lang="en-NP" sz="2800" dirty="0"/>
              <a:t>Testing activities should be integrated into the software development life cycle</a:t>
            </a:r>
          </a:p>
          <a:p>
            <a:r>
              <a:rPr lang="en-NP" sz="2800" dirty="0"/>
              <a:t>Principle 11</a:t>
            </a:r>
          </a:p>
          <a:p>
            <a:r>
              <a:rPr lang="en-NP" sz="2800" dirty="0"/>
              <a:t>Testing is creative and Challenging task</a:t>
            </a:r>
          </a:p>
          <a:p>
            <a:r>
              <a:rPr lang="en-NP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709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82524A-6C8E-2C4D-A703-A8EFC05AED7A}"/>
              </a:ext>
            </a:extLst>
          </p:cNvPr>
          <p:cNvSpPr txBox="1"/>
          <p:nvPr/>
        </p:nvSpPr>
        <p:spPr>
          <a:xfrm>
            <a:off x="1569308" y="0"/>
            <a:ext cx="827903" cy="8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C2CF848-EB47-B246-AB97-20E940F1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80C36-947C-2F4B-B8BB-1CA8217940F4}"/>
              </a:ext>
            </a:extLst>
          </p:cNvPr>
          <p:cNvSpPr txBox="1"/>
          <p:nvPr/>
        </p:nvSpPr>
        <p:spPr>
          <a:xfrm>
            <a:off x="1524000" y="0"/>
            <a:ext cx="873211" cy="8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0814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561174-DD88-3744-94D3-63E9180C47D4}"/>
              </a:ext>
            </a:extLst>
          </p:cNvPr>
          <p:cNvSpPr txBox="1"/>
          <p:nvPr/>
        </p:nvSpPr>
        <p:spPr>
          <a:xfrm>
            <a:off x="1524000" y="0"/>
            <a:ext cx="922638" cy="8896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6C93C3A-B871-B94C-AD97-B6B5D649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86" y="-154459"/>
            <a:ext cx="8888627" cy="666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0B6FF-EFB2-8D4E-92B1-904BEEBE5168}"/>
              </a:ext>
            </a:extLst>
          </p:cNvPr>
          <p:cNvSpPr txBox="1"/>
          <p:nvPr/>
        </p:nvSpPr>
        <p:spPr>
          <a:xfrm>
            <a:off x="1524000" y="-154459"/>
            <a:ext cx="922638" cy="7475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42829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79DB-59C3-9548-965A-BAA75F01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Objective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1D59-9A97-4244-89DE-77D01BEA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defects which may get created by the programmer while developing the software.</a:t>
            </a:r>
          </a:p>
          <a:p>
            <a:r>
              <a:rPr lang="en-US" dirty="0"/>
              <a:t>Gaining confidence in and providing information about the level of quality.</a:t>
            </a:r>
          </a:p>
          <a:p>
            <a:r>
              <a:rPr lang="en-US" dirty="0"/>
              <a:t>To prevent defects.</a:t>
            </a:r>
          </a:p>
          <a:p>
            <a:r>
              <a:rPr lang="en-US" dirty="0"/>
              <a:t>To make sure that the end result meets the business and user requirements.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16234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039C-AFC8-AD42-9CA4-A1446D5F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n-NP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EAD2-24E4-FC4F-BE32-D41C98E9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1"/>
            <a:ext cx="10515600" cy="511569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A Test Plan is a detailed document that describes the </a:t>
            </a:r>
            <a:r>
              <a:rPr lang="en-US" b="1" dirty="0"/>
              <a:t>test</a:t>
            </a:r>
            <a:r>
              <a:rPr lang="en-US" dirty="0"/>
              <a:t> strategy, objectives, schedule, estimation, deliverables, and resources required to perform testing for a software product.</a:t>
            </a:r>
          </a:p>
          <a:p>
            <a:pPr marL="0" indent="0" algn="just">
              <a:buNone/>
            </a:pPr>
            <a:r>
              <a:rPr lang="en-US" b="1" dirty="0"/>
              <a:t>Scope</a:t>
            </a:r>
            <a:r>
              <a:rPr lang="en-US" dirty="0"/>
              <a:t>: Details the objectives of the particular project. Also, it details user scenarios to be used in </a:t>
            </a:r>
            <a:r>
              <a:rPr lang="en-US" b="1" dirty="0"/>
              <a:t>tests</a:t>
            </a:r>
            <a:r>
              <a:rPr lang="en-US" dirty="0"/>
              <a:t>. If necessary, the </a:t>
            </a:r>
            <a:r>
              <a:rPr lang="en-US" b="1" dirty="0"/>
              <a:t>scope</a:t>
            </a:r>
            <a:r>
              <a:rPr lang="en-US" dirty="0"/>
              <a:t> can specify what scenarios or issues the project will not cover.</a:t>
            </a:r>
          </a:p>
          <a:p>
            <a:pPr marL="0" indent="0" algn="just">
              <a:buNone/>
            </a:pPr>
            <a:r>
              <a:rPr lang="en-US" b="1" dirty="0"/>
              <a:t>Schedule</a:t>
            </a:r>
            <a:r>
              <a:rPr lang="en-US" dirty="0"/>
              <a:t>: Details start dates and deadlines for testers to deliver results.</a:t>
            </a:r>
          </a:p>
          <a:p>
            <a:pPr marL="0" indent="0" algn="just">
              <a:buNone/>
            </a:pPr>
            <a:r>
              <a:rPr lang="en-US" b="1" dirty="0"/>
              <a:t>Strategy:</a:t>
            </a:r>
            <a:r>
              <a:rPr lang="en-US" dirty="0"/>
              <a:t> A test plan documents the strategy that will be used to verify and ensure that a product or system meets its design specifications and other requirements.</a:t>
            </a:r>
          </a:p>
          <a:p>
            <a:pPr marL="0" indent="0" algn="just">
              <a:buNone/>
            </a:pPr>
            <a:r>
              <a:rPr lang="en-US" dirty="0"/>
              <a:t>A </a:t>
            </a:r>
            <a:r>
              <a:rPr lang="en-US" b="1" dirty="0"/>
              <a:t>test strategy</a:t>
            </a:r>
            <a:r>
              <a:rPr lang="en-US" dirty="0"/>
              <a:t> is an outline that describes the testing approach of the software development cycle. ... Test strategies describe how the product risks of the stakeholders are mitigated at the test-level, which types of testing are to be performed, and which entry and exit criteria apply.</a:t>
            </a:r>
            <a:endParaRPr lang="en-NP" b="1" dirty="0"/>
          </a:p>
        </p:txBody>
      </p:sp>
    </p:spTree>
    <p:extLst>
      <p:ext uri="{BB962C8B-B14F-4D97-AF65-F5344CB8AC3E}">
        <p14:creationId xmlns:p14="http://schemas.microsoft.com/office/powerpoint/2010/main" val="84315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2335-CB78-BE48-B302-8A297D7D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Testing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CEC0-3432-4A4F-B4FF-FD5096AF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Black-box </a:t>
            </a:r>
            <a:r>
              <a:rPr lang="en-US" b="1" dirty="0"/>
              <a:t>testing</a:t>
            </a:r>
            <a:r>
              <a:rPr lang="en-US" dirty="0"/>
              <a:t>. It is carried out to </a:t>
            </a:r>
            <a:r>
              <a:rPr lang="en-US" b="1" dirty="0"/>
              <a:t>test</a:t>
            </a:r>
            <a:r>
              <a:rPr lang="en-US" dirty="0"/>
              <a:t> functionality of the program. </a:t>
            </a:r>
          </a:p>
          <a:p>
            <a:r>
              <a:rPr lang="en-US" dirty="0"/>
              <a:t>White-box </a:t>
            </a:r>
            <a:r>
              <a:rPr lang="en-US" b="1" dirty="0"/>
              <a:t>testing</a:t>
            </a:r>
            <a:r>
              <a:rPr lang="en-US" dirty="0"/>
              <a:t>. It is conducted to </a:t>
            </a:r>
            <a:r>
              <a:rPr lang="en-US" b="1" dirty="0"/>
              <a:t>test</a:t>
            </a:r>
            <a:r>
              <a:rPr lang="en-US" dirty="0"/>
              <a:t> program and its implementation, in order to improve code efficiency or structure. </a:t>
            </a:r>
          </a:p>
          <a:p>
            <a:r>
              <a:rPr lang="en-US" dirty="0"/>
              <a:t>Unit </a:t>
            </a:r>
            <a:r>
              <a:rPr lang="en-US" b="1" dirty="0"/>
              <a:t>Testing</a:t>
            </a:r>
            <a:r>
              <a:rPr lang="en-US" dirty="0"/>
              <a:t>. </a:t>
            </a:r>
          </a:p>
          <a:p>
            <a:r>
              <a:rPr lang="en-US" dirty="0"/>
              <a:t>Integration </a:t>
            </a:r>
            <a:r>
              <a:rPr lang="en-US" b="1" dirty="0"/>
              <a:t>Testing</a:t>
            </a:r>
            <a:r>
              <a:rPr lang="en-US" dirty="0"/>
              <a:t>. </a:t>
            </a:r>
          </a:p>
          <a:p>
            <a:r>
              <a:rPr lang="en-US" dirty="0"/>
              <a:t>System </a:t>
            </a:r>
            <a:r>
              <a:rPr lang="en-US" b="1" dirty="0"/>
              <a:t>Testing</a:t>
            </a:r>
            <a:r>
              <a:rPr lang="en-US" dirty="0"/>
              <a:t>. </a:t>
            </a:r>
          </a:p>
          <a:p>
            <a:r>
              <a:rPr lang="en-US" dirty="0"/>
              <a:t>Acceptance </a:t>
            </a:r>
            <a:r>
              <a:rPr lang="en-US" b="1" dirty="0"/>
              <a:t>Testing</a:t>
            </a:r>
            <a:r>
              <a:rPr lang="en-US" dirty="0"/>
              <a:t>. </a:t>
            </a:r>
          </a:p>
          <a:p>
            <a:r>
              <a:rPr lang="en-US" dirty="0"/>
              <a:t>Regression </a:t>
            </a:r>
            <a:r>
              <a:rPr lang="en-US" b="1" dirty="0"/>
              <a:t>Testing</a:t>
            </a:r>
            <a:r>
              <a:rPr lang="en-US" dirty="0"/>
              <a:t>. </a:t>
            </a:r>
          </a:p>
          <a:p>
            <a:r>
              <a:rPr lang="en-US" dirty="0"/>
              <a:t>Before </a:t>
            </a:r>
            <a:r>
              <a:rPr lang="en-US" b="1" dirty="0"/>
              <a:t>Testing</a:t>
            </a:r>
            <a:r>
              <a:rPr lang="en-US" dirty="0"/>
              <a:t>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60970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805</Words>
  <Application>Microsoft Macintosh PowerPoint</Application>
  <PresentationFormat>Widescreen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Unit -8</vt:lpstr>
      <vt:lpstr>Testing Principles</vt:lpstr>
      <vt:lpstr>PowerPoint Presentation</vt:lpstr>
      <vt:lpstr>PowerPoint Presentation</vt:lpstr>
      <vt:lpstr>PowerPoint Presentation</vt:lpstr>
      <vt:lpstr>PowerPoint Presentation</vt:lpstr>
      <vt:lpstr>Objective of Testing</vt:lpstr>
      <vt:lpstr>Test Plan</vt:lpstr>
      <vt:lpstr>Testing Approaches</vt:lpstr>
      <vt:lpstr>Levels of testing</vt:lpstr>
      <vt:lpstr>PowerPoint Presentation</vt:lpstr>
      <vt:lpstr>The structure of software test plan</vt:lpstr>
      <vt:lpstr>Cont</vt:lpstr>
      <vt:lpstr>Program verification and validation</vt:lpstr>
      <vt:lpstr>Verification vs validation</vt:lpstr>
      <vt:lpstr>V &amp; V confidence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-8</dc:title>
  <dc:creator>Microsoft Office User</dc:creator>
  <cp:lastModifiedBy>Microsoft Office User</cp:lastModifiedBy>
  <cp:revision>18</cp:revision>
  <dcterms:created xsi:type="dcterms:W3CDTF">2021-06-20T11:55:16Z</dcterms:created>
  <dcterms:modified xsi:type="dcterms:W3CDTF">2021-06-20T16:32:35Z</dcterms:modified>
</cp:coreProperties>
</file>