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snapToObjects="1">
      <p:cViewPr varScale="1">
        <p:scale>
          <a:sx n="104" d="100"/>
          <a:sy n="104" d="100"/>
        </p:scale>
        <p:origin x="8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F2BD-4D93-8E4C-9FC1-A35455B50F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4C3DFF0C-2275-9C48-BE9E-9D83FC02A2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B56F1EFA-3035-2144-AB75-3608ED0AFF01}"/>
              </a:ext>
            </a:extLst>
          </p:cNvPr>
          <p:cNvSpPr>
            <a:spLocks noGrp="1"/>
          </p:cNvSpPr>
          <p:nvPr>
            <p:ph type="dt" sz="half" idx="10"/>
          </p:nvPr>
        </p:nvSpPr>
        <p:spPr/>
        <p:txBody>
          <a:bodyPr/>
          <a:lstStyle/>
          <a:p>
            <a:fld id="{92265C84-3627-FD4C-AB74-D7CA7D86B211}" type="datetimeFigureOut">
              <a:rPr lang="en-NP" smtClean="0"/>
              <a:t>12/07/2021</a:t>
            </a:fld>
            <a:endParaRPr lang="en-NP"/>
          </a:p>
        </p:txBody>
      </p:sp>
      <p:sp>
        <p:nvSpPr>
          <p:cNvPr id="5" name="Footer Placeholder 4">
            <a:extLst>
              <a:ext uri="{FF2B5EF4-FFF2-40B4-BE49-F238E27FC236}">
                <a16:creationId xmlns:a16="http://schemas.microsoft.com/office/drawing/2014/main" id="{BFDC96FD-3486-4843-9A3C-FB72B889E0A3}"/>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CE685510-A3BE-B244-90ED-3F3176E1A618}"/>
              </a:ext>
            </a:extLst>
          </p:cNvPr>
          <p:cNvSpPr>
            <a:spLocks noGrp="1"/>
          </p:cNvSpPr>
          <p:nvPr>
            <p:ph type="sldNum" sz="quarter" idx="12"/>
          </p:nvPr>
        </p:nvSpPr>
        <p:spPr/>
        <p:txBody>
          <a:bodyPr/>
          <a:lstStyle/>
          <a:p>
            <a:fld id="{68958B26-6FD2-7143-9464-8DC7D91428FB}" type="slidenum">
              <a:rPr lang="en-NP" smtClean="0"/>
              <a:t>‹#›</a:t>
            </a:fld>
            <a:endParaRPr lang="en-NP"/>
          </a:p>
        </p:txBody>
      </p:sp>
    </p:spTree>
    <p:extLst>
      <p:ext uri="{BB962C8B-B14F-4D97-AF65-F5344CB8AC3E}">
        <p14:creationId xmlns:p14="http://schemas.microsoft.com/office/powerpoint/2010/main" val="3218117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804C-A032-CD46-8C3E-CB2ED25AD153}"/>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0B71FD76-2848-FC4B-A3C8-2F7F35E58F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69B8611C-53DA-144F-AE91-F85764BAC4B9}"/>
              </a:ext>
            </a:extLst>
          </p:cNvPr>
          <p:cNvSpPr>
            <a:spLocks noGrp="1"/>
          </p:cNvSpPr>
          <p:nvPr>
            <p:ph type="dt" sz="half" idx="10"/>
          </p:nvPr>
        </p:nvSpPr>
        <p:spPr/>
        <p:txBody>
          <a:bodyPr/>
          <a:lstStyle/>
          <a:p>
            <a:fld id="{92265C84-3627-FD4C-AB74-D7CA7D86B211}" type="datetimeFigureOut">
              <a:rPr lang="en-NP" smtClean="0"/>
              <a:t>12/07/2021</a:t>
            </a:fld>
            <a:endParaRPr lang="en-NP"/>
          </a:p>
        </p:txBody>
      </p:sp>
      <p:sp>
        <p:nvSpPr>
          <p:cNvPr id="5" name="Footer Placeholder 4">
            <a:extLst>
              <a:ext uri="{FF2B5EF4-FFF2-40B4-BE49-F238E27FC236}">
                <a16:creationId xmlns:a16="http://schemas.microsoft.com/office/drawing/2014/main" id="{01D3BBCB-A996-6747-ACE7-CBBB1F4DD9BC}"/>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C4B11834-3EF6-7049-AF6D-806CCF37DFD6}"/>
              </a:ext>
            </a:extLst>
          </p:cNvPr>
          <p:cNvSpPr>
            <a:spLocks noGrp="1"/>
          </p:cNvSpPr>
          <p:nvPr>
            <p:ph type="sldNum" sz="quarter" idx="12"/>
          </p:nvPr>
        </p:nvSpPr>
        <p:spPr/>
        <p:txBody>
          <a:bodyPr/>
          <a:lstStyle/>
          <a:p>
            <a:fld id="{68958B26-6FD2-7143-9464-8DC7D91428FB}" type="slidenum">
              <a:rPr lang="en-NP" smtClean="0"/>
              <a:t>‹#›</a:t>
            </a:fld>
            <a:endParaRPr lang="en-NP"/>
          </a:p>
        </p:txBody>
      </p:sp>
    </p:spTree>
    <p:extLst>
      <p:ext uri="{BB962C8B-B14F-4D97-AF65-F5344CB8AC3E}">
        <p14:creationId xmlns:p14="http://schemas.microsoft.com/office/powerpoint/2010/main" val="188486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074067-269E-3D4C-B32A-EA0355FF7A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E65900A3-495C-234A-9F25-C0FB6309FF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60AA3677-DF9C-8F4B-A36E-FC1DCD4F5A59}"/>
              </a:ext>
            </a:extLst>
          </p:cNvPr>
          <p:cNvSpPr>
            <a:spLocks noGrp="1"/>
          </p:cNvSpPr>
          <p:nvPr>
            <p:ph type="dt" sz="half" idx="10"/>
          </p:nvPr>
        </p:nvSpPr>
        <p:spPr/>
        <p:txBody>
          <a:bodyPr/>
          <a:lstStyle/>
          <a:p>
            <a:fld id="{92265C84-3627-FD4C-AB74-D7CA7D86B211}" type="datetimeFigureOut">
              <a:rPr lang="en-NP" smtClean="0"/>
              <a:t>12/07/2021</a:t>
            </a:fld>
            <a:endParaRPr lang="en-NP"/>
          </a:p>
        </p:txBody>
      </p:sp>
      <p:sp>
        <p:nvSpPr>
          <p:cNvPr id="5" name="Footer Placeholder 4">
            <a:extLst>
              <a:ext uri="{FF2B5EF4-FFF2-40B4-BE49-F238E27FC236}">
                <a16:creationId xmlns:a16="http://schemas.microsoft.com/office/drawing/2014/main" id="{93751EBC-8B7E-3D4A-85C9-F19FDB8D20DB}"/>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D7F9254E-1FD6-DE4F-B641-65036FB8722F}"/>
              </a:ext>
            </a:extLst>
          </p:cNvPr>
          <p:cNvSpPr>
            <a:spLocks noGrp="1"/>
          </p:cNvSpPr>
          <p:nvPr>
            <p:ph type="sldNum" sz="quarter" idx="12"/>
          </p:nvPr>
        </p:nvSpPr>
        <p:spPr/>
        <p:txBody>
          <a:bodyPr/>
          <a:lstStyle/>
          <a:p>
            <a:fld id="{68958B26-6FD2-7143-9464-8DC7D91428FB}" type="slidenum">
              <a:rPr lang="en-NP" smtClean="0"/>
              <a:t>‹#›</a:t>
            </a:fld>
            <a:endParaRPr lang="en-NP"/>
          </a:p>
        </p:txBody>
      </p:sp>
    </p:spTree>
    <p:extLst>
      <p:ext uri="{BB962C8B-B14F-4D97-AF65-F5344CB8AC3E}">
        <p14:creationId xmlns:p14="http://schemas.microsoft.com/office/powerpoint/2010/main" val="2754557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2E46-79A5-F34F-A7AC-83F5A45A01E7}"/>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0B43C544-E366-0145-A700-CD6FEE4B00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EA3898CC-312A-E84A-92B4-29C96FC7DEB5}"/>
              </a:ext>
            </a:extLst>
          </p:cNvPr>
          <p:cNvSpPr>
            <a:spLocks noGrp="1"/>
          </p:cNvSpPr>
          <p:nvPr>
            <p:ph type="dt" sz="half" idx="10"/>
          </p:nvPr>
        </p:nvSpPr>
        <p:spPr/>
        <p:txBody>
          <a:bodyPr/>
          <a:lstStyle/>
          <a:p>
            <a:fld id="{92265C84-3627-FD4C-AB74-D7CA7D86B211}" type="datetimeFigureOut">
              <a:rPr lang="en-NP" smtClean="0"/>
              <a:t>12/07/2021</a:t>
            </a:fld>
            <a:endParaRPr lang="en-NP"/>
          </a:p>
        </p:txBody>
      </p:sp>
      <p:sp>
        <p:nvSpPr>
          <p:cNvPr id="5" name="Footer Placeholder 4">
            <a:extLst>
              <a:ext uri="{FF2B5EF4-FFF2-40B4-BE49-F238E27FC236}">
                <a16:creationId xmlns:a16="http://schemas.microsoft.com/office/drawing/2014/main" id="{061EB7F9-CBBC-B740-99BB-3F79EA4C3A3D}"/>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0EED4081-C34A-EF46-9A62-5562C09D4BB6}"/>
              </a:ext>
            </a:extLst>
          </p:cNvPr>
          <p:cNvSpPr>
            <a:spLocks noGrp="1"/>
          </p:cNvSpPr>
          <p:nvPr>
            <p:ph type="sldNum" sz="quarter" idx="12"/>
          </p:nvPr>
        </p:nvSpPr>
        <p:spPr/>
        <p:txBody>
          <a:bodyPr/>
          <a:lstStyle/>
          <a:p>
            <a:fld id="{68958B26-6FD2-7143-9464-8DC7D91428FB}" type="slidenum">
              <a:rPr lang="en-NP" smtClean="0"/>
              <a:t>‹#›</a:t>
            </a:fld>
            <a:endParaRPr lang="en-NP"/>
          </a:p>
        </p:txBody>
      </p:sp>
    </p:spTree>
    <p:extLst>
      <p:ext uri="{BB962C8B-B14F-4D97-AF65-F5344CB8AC3E}">
        <p14:creationId xmlns:p14="http://schemas.microsoft.com/office/powerpoint/2010/main" val="235850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ABD2-4B4A-2040-BE74-9D10480A06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6847358E-5428-0C4C-B66B-3A5AF1AE9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5A99C0-F7E2-2840-B495-1EDC0A07E3D1}"/>
              </a:ext>
            </a:extLst>
          </p:cNvPr>
          <p:cNvSpPr>
            <a:spLocks noGrp="1"/>
          </p:cNvSpPr>
          <p:nvPr>
            <p:ph type="dt" sz="half" idx="10"/>
          </p:nvPr>
        </p:nvSpPr>
        <p:spPr/>
        <p:txBody>
          <a:bodyPr/>
          <a:lstStyle/>
          <a:p>
            <a:fld id="{92265C84-3627-FD4C-AB74-D7CA7D86B211}" type="datetimeFigureOut">
              <a:rPr lang="en-NP" smtClean="0"/>
              <a:t>12/07/2021</a:t>
            </a:fld>
            <a:endParaRPr lang="en-NP"/>
          </a:p>
        </p:txBody>
      </p:sp>
      <p:sp>
        <p:nvSpPr>
          <p:cNvPr id="5" name="Footer Placeholder 4">
            <a:extLst>
              <a:ext uri="{FF2B5EF4-FFF2-40B4-BE49-F238E27FC236}">
                <a16:creationId xmlns:a16="http://schemas.microsoft.com/office/drawing/2014/main" id="{ACF766EB-9E72-6040-85C2-A563A10E9D03}"/>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5FD942DC-0E56-CE44-9F3E-F849155678DE}"/>
              </a:ext>
            </a:extLst>
          </p:cNvPr>
          <p:cNvSpPr>
            <a:spLocks noGrp="1"/>
          </p:cNvSpPr>
          <p:nvPr>
            <p:ph type="sldNum" sz="quarter" idx="12"/>
          </p:nvPr>
        </p:nvSpPr>
        <p:spPr/>
        <p:txBody>
          <a:bodyPr/>
          <a:lstStyle/>
          <a:p>
            <a:fld id="{68958B26-6FD2-7143-9464-8DC7D91428FB}" type="slidenum">
              <a:rPr lang="en-NP" smtClean="0"/>
              <a:t>‹#›</a:t>
            </a:fld>
            <a:endParaRPr lang="en-NP"/>
          </a:p>
        </p:txBody>
      </p:sp>
    </p:spTree>
    <p:extLst>
      <p:ext uri="{BB962C8B-B14F-4D97-AF65-F5344CB8AC3E}">
        <p14:creationId xmlns:p14="http://schemas.microsoft.com/office/powerpoint/2010/main" val="294839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66915-E460-6A4F-B7F7-3D7B39259736}"/>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8D0F2107-8083-0243-8C1C-6A08DACB43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3DBDA4AB-A376-9042-B994-8E95BF421B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BAB5CAD3-0352-2348-83FD-0E84DFB06462}"/>
              </a:ext>
            </a:extLst>
          </p:cNvPr>
          <p:cNvSpPr>
            <a:spLocks noGrp="1"/>
          </p:cNvSpPr>
          <p:nvPr>
            <p:ph type="dt" sz="half" idx="10"/>
          </p:nvPr>
        </p:nvSpPr>
        <p:spPr/>
        <p:txBody>
          <a:bodyPr/>
          <a:lstStyle/>
          <a:p>
            <a:fld id="{92265C84-3627-FD4C-AB74-D7CA7D86B211}" type="datetimeFigureOut">
              <a:rPr lang="en-NP" smtClean="0"/>
              <a:t>12/07/2021</a:t>
            </a:fld>
            <a:endParaRPr lang="en-NP"/>
          </a:p>
        </p:txBody>
      </p:sp>
      <p:sp>
        <p:nvSpPr>
          <p:cNvPr id="6" name="Footer Placeholder 5">
            <a:extLst>
              <a:ext uri="{FF2B5EF4-FFF2-40B4-BE49-F238E27FC236}">
                <a16:creationId xmlns:a16="http://schemas.microsoft.com/office/drawing/2014/main" id="{74D9F898-7406-5B40-8D89-EC09B85F284D}"/>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600F256A-4784-EE4B-BE9B-EBD3A96D3DE0}"/>
              </a:ext>
            </a:extLst>
          </p:cNvPr>
          <p:cNvSpPr>
            <a:spLocks noGrp="1"/>
          </p:cNvSpPr>
          <p:nvPr>
            <p:ph type="sldNum" sz="quarter" idx="12"/>
          </p:nvPr>
        </p:nvSpPr>
        <p:spPr/>
        <p:txBody>
          <a:bodyPr/>
          <a:lstStyle/>
          <a:p>
            <a:fld id="{68958B26-6FD2-7143-9464-8DC7D91428FB}" type="slidenum">
              <a:rPr lang="en-NP" smtClean="0"/>
              <a:t>‹#›</a:t>
            </a:fld>
            <a:endParaRPr lang="en-NP"/>
          </a:p>
        </p:txBody>
      </p:sp>
    </p:spTree>
    <p:extLst>
      <p:ext uri="{BB962C8B-B14F-4D97-AF65-F5344CB8AC3E}">
        <p14:creationId xmlns:p14="http://schemas.microsoft.com/office/powerpoint/2010/main" val="3569017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6C16-07A1-634C-80F6-26BDD6A50087}"/>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C6532CF6-21F2-6D4D-9878-56AFB609FB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8C25B0-BDC7-0446-96CE-FB9302D91A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CB03D7A8-54F3-F345-B9D1-6A91991229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F8808E-9966-2441-9EF0-7FC9B99018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4343C9E3-4567-C144-954D-4118E4DC250A}"/>
              </a:ext>
            </a:extLst>
          </p:cNvPr>
          <p:cNvSpPr>
            <a:spLocks noGrp="1"/>
          </p:cNvSpPr>
          <p:nvPr>
            <p:ph type="dt" sz="half" idx="10"/>
          </p:nvPr>
        </p:nvSpPr>
        <p:spPr/>
        <p:txBody>
          <a:bodyPr/>
          <a:lstStyle/>
          <a:p>
            <a:fld id="{92265C84-3627-FD4C-AB74-D7CA7D86B211}" type="datetimeFigureOut">
              <a:rPr lang="en-NP" smtClean="0"/>
              <a:t>12/07/2021</a:t>
            </a:fld>
            <a:endParaRPr lang="en-NP"/>
          </a:p>
        </p:txBody>
      </p:sp>
      <p:sp>
        <p:nvSpPr>
          <p:cNvPr id="8" name="Footer Placeholder 7">
            <a:extLst>
              <a:ext uri="{FF2B5EF4-FFF2-40B4-BE49-F238E27FC236}">
                <a16:creationId xmlns:a16="http://schemas.microsoft.com/office/drawing/2014/main" id="{7BFB6085-7C97-9946-846D-28DEA37B520F}"/>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FDF3DDB0-681A-1E48-B23A-044E2413EB72}"/>
              </a:ext>
            </a:extLst>
          </p:cNvPr>
          <p:cNvSpPr>
            <a:spLocks noGrp="1"/>
          </p:cNvSpPr>
          <p:nvPr>
            <p:ph type="sldNum" sz="quarter" idx="12"/>
          </p:nvPr>
        </p:nvSpPr>
        <p:spPr/>
        <p:txBody>
          <a:bodyPr/>
          <a:lstStyle/>
          <a:p>
            <a:fld id="{68958B26-6FD2-7143-9464-8DC7D91428FB}" type="slidenum">
              <a:rPr lang="en-NP" smtClean="0"/>
              <a:t>‹#›</a:t>
            </a:fld>
            <a:endParaRPr lang="en-NP"/>
          </a:p>
        </p:txBody>
      </p:sp>
    </p:spTree>
    <p:extLst>
      <p:ext uri="{BB962C8B-B14F-4D97-AF65-F5344CB8AC3E}">
        <p14:creationId xmlns:p14="http://schemas.microsoft.com/office/powerpoint/2010/main" val="739749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159D-7AF0-3949-A61D-347F14C0571B}"/>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660F6C66-694E-F440-BC37-4F574C7144A7}"/>
              </a:ext>
            </a:extLst>
          </p:cNvPr>
          <p:cNvSpPr>
            <a:spLocks noGrp="1"/>
          </p:cNvSpPr>
          <p:nvPr>
            <p:ph type="dt" sz="half" idx="10"/>
          </p:nvPr>
        </p:nvSpPr>
        <p:spPr/>
        <p:txBody>
          <a:bodyPr/>
          <a:lstStyle/>
          <a:p>
            <a:fld id="{92265C84-3627-FD4C-AB74-D7CA7D86B211}" type="datetimeFigureOut">
              <a:rPr lang="en-NP" smtClean="0"/>
              <a:t>12/07/2021</a:t>
            </a:fld>
            <a:endParaRPr lang="en-NP"/>
          </a:p>
        </p:txBody>
      </p:sp>
      <p:sp>
        <p:nvSpPr>
          <p:cNvPr id="4" name="Footer Placeholder 3">
            <a:extLst>
              <a:ext uri="{FF2B5EF4-FFF2-40B4-BE49-F238E27FC236}">
                <a16:creationId xmlns:a16="http://schemas.microsoft.com/office/drawing/2014/main" id="{309F5EAC-1097-724B-AE66-66BC04A83745}"/>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78F72FC8-B75E-7049-8AC3-572AF83F7000}"/>
              </a:ext>
            </a:extLst>
          </p:cNvPr>
          <p:cNvSpPr>
            <a:spLocks noGrp="1"/>
          </p:cNvSpPr>
          <p:nvPr>
            <p:ph type="sldNum" sz="quarter" idx="12"/>
          </p:nvPr>
        </p:nvSpPr>
        <p:spPr/>
        <p:txBody>
          <a:bodyPr/>
          <a:lstStyle/>
          <a:p>
            <a:fld id="{68958B26-6FD2-7143-9464-8DC7D91428FB}" type="slidenum">
              <a:rPr lang="en-NP" smtClean="0"/>
              <a:t>‹#›</a:t>
            </a:fld>
            <a:endParaRPr lang="en-NP"/>
          </a:p>
        </p:txBody>
      </p:sp>
    </p:spTree>
    <p:extLst>
      <p:ext uri="{BB962C8B-B14F-4D97-AF65-F5344CB8AC3E}">
        <p14:creationId xmlns:p14="http://schemas.microsoft.com/office/powerpoint/2010/main" val="267734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B07020-4134-7940-9369-BE0BCE2047A7}"/>
              </a:ext>
            </a:extLst>
          </p:cNvPr>
          <p:cNvSpPr>
            <a:spLocks noGrp="1"/>
          </p:cNvSpPr>
          <p:nvPr>
            <p:ph type="dt" sz="half" idx="10"/>
          </p:nvPr>
        </p:nvSpPr>
        <p:spPr/>
        <p:txBody>
          <a:bodyPr/>
          <a:lstStyle/>
          <a:p>
            <a:fld id="{92265C84-3627-FD4C-AB74-D7CA7D86B211}" type="datetimeFigureOut">
              <a:rPr lang="en-NP" smtClean="0"/>
              <a:t>12/07/2021</a:t>
            </a:fld>
            <a:endParaRPr lang="en-NP"/>
          </a:p>
        </p:txBody>
      </p:sp>
      <p:sp>
        <p:nvSpPr>
          <p:cNvPr id="3" name="Footer Placeholder 2">
            <a:extLst>
              <a:ext uri="{FF2B5EF4-FFF2-40B4-BE49-F238E27FC236}">
                <a16:creationId xmlns:a16="http://schemas.microsoft.com/office/drawing/2014/main" id="{F83F995E-1077-7B42-A2DE-827E2772E129}"/>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BADF5F67-C832-8447-A222-0E08F124B6F8}"/>
              </a:ext>
            </a:extLst>
          </p:cNvPr>
          <p:cNvSpPr>
            <a:spLocks noGrp="1"/>
          </p:cNvSpPr>
          <p:nvPr>
            <p:ph type="sldNum" sz="quarter" idx="12"/>
          </p:nvPr>
        </p:nvSpPr>
        <p:spPr/>
        <p:txBody>
          <a:bodyPr/>
          <a:lstStyle/>
          <a:p>
            <a:fld id="{68958B26-6FD2-7143-9464-8DC7D91428FB}" type="slidenum">
              <a:rPr lang="en-NP" smtClean="0"/>
              <a:t>‹#›</a:t>
            </a:fld>
            <a:endParaRPr lang="en-NP"/>
          </a:p>
        </p:txBody>
      </p:sp>
    </p:spTree>
    <p:extLst>
      <p:ext uri="{BB962C8B-B14F-4D97-AF65-F5344CB8AC3E}">
        <p14:creationId xmlns:p14="http://schemas.microsoft.com/office/powerpoint/2010/main" val="23763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5A71-FE89-654D-9F01-DE1371C811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4A07C13F-D9DC-454B-AF07-CD78F90A88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B21E9761-BFB3-3A4B-B329-07482679FB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60419-9E52-A949-A9F4-AB93833EA324}"/>
              </a:ext>
            </a:extLst>
          </p:cNvPr>
          <p:cNvSpPr>
            <a:spLocks noGrp="1"/>
          </p:cNvSpPr>
          <p:nvPr>
            <p:ph type="dt" sz="half" idx="10"/>
          </p:nvPr>
        </p:nvSpPr>
        <p:spPr/>
        <p:txBody>
          <a:bodyPr/>
          <a:lstStyle/>
          <a:p>
            <a:fld id="{92265C84-3627-FD4C-AB74-D7CA7D86B211}" type="datetimeFigureOut">
              <a:rPr lang="en-NP" smtClean="0"/>
              <a:t>12/07/2021</a:t>
            </a:fld>
            <a:endParaRPr lang="en-NP"/>
          </a:p>
        </p:txBody>
      </p:sp>
      <p:sp>
        <p:nvSpPr>
          <p:cNvPr id="6" name="Footer Placeholder 5">
            <a:extLst>
              <a:ext uri="{FF2B5EF4-FFF2-40B4-BE49-F238E27FC236}">
                <a16:creationId xmlns:a16="http://schemas.microsoft.com/office/drawing/2014/main" id="{71CF32E7-F5D8-BA42-82E0-C7AEE9DF7195}"/>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DAD37456-A3B1-594D-AD83-1B122EED2DC4}"/>
              </a:ext>
            </a:extLst>
          </p:cNvPr>
          <p:cNvSpPr>
            <a:spLocks noGrp="1"/>
          </p:cNvSpPr>
          <p:nvPr>
            <p:ph type="sldNum" sz="quarter" idx="12"/>
          </p:nvPr>
        </p:nvSpPr>
        <p:spPr/>
        <p:txBody>
          <a:bodyPr/>
          <a:lstStyle/>
          <a:p>
            <a:fld id="{68958B26-6FD2-7143-9464-8DC7D91428FB}" type="slidenum">
              <a:rPr lang="en-NP" smtClean="0"/>
              <a:t>‹#›</a:t>
            </a:fld>
            <a:endParaRPr lang="en-NP"/>
          </a:p>
        </p:txBody>
      </p:sp>
    </p:spTree>
    <p:extLst>
      <p:ext uri="{BB962C8B-B14F-4D97-AF65-F5344CB8AC3E}">
        <p14:creationId xmlns:p14="http://schemas.microsoft.com/office/powerpoint/2010/main" val="3335004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A8AC-F0AF-2C4C-8B89-B3623FF8B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66F1ED7D-8E12-C547-BA91-FA3FA4ACD8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80F68543-FA99-034D-855A-696C09701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A3BA12-EA93-6648-A330-3E1DEE7E9E8A}"/>
              </a:ext>
            </a:extLst>
          </p:cNvPr>
          <p:cNvSpPr>
            <a:spLocks noGrp="1"/>
          </p:cNvSpPr>
          <p:nvPr>
            <p:ph type="dt" sz="half" idx="10"/>
          </p:nvPr>
        </p:nvSpPr>
        <p:spPr/>
        <p:txBody>
          <a:bodyPr/>
          <a:lstStyle/>
          <a:p>
            <a:fld id="{92265C84-3627-FD4C-AB74-D7CA7D86B211}" type="datetimeFigureOut">
              <a:rPr lang="en-NP" smtClean="0"/>
              <a:t>12/07/2021</a:t>
            </a:fld>
            <a:endParaRPr lang="en-NP"/>
          </a:p>
        </p:txBody>
      </p:sp>
      <p:sp>
        <p:nvSpPr>
          <p:cNvPr id="6" name="Footer Placeholder 5">
            <a:extLst>
              <a:ext uri="{FF2B5EF4-FFF2-40B4-BE49-F238E27FC236}">
                <a16:creationId xmlns:a16="http://schemas.microsoft.com/office/drawing/2014/main" id="{4C5811E3-131D-2D4D-90DE-42A7266E6308}"/>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59F43AE2-3CE1-6B4D-BABC-65E0D8B884E3}"/>
              </a:ext>
            </a:extLst>
          </p:cNvPr>
          <p:cNvSpPr>
            <a:spLocks noGrp="1"/>
          </p:cNvSpPr>
          <p:nvPr>
            <p:ph type="sldNum" sz="quarter" idx="12"/>
          </p:nvPr>
        </p:nvSpPr>
        <p:spPr/>
        <p:txBody>
          <a:bodyPr/>
          <a:lstStyle/>
          <a:p>
            <a:fld id="{68958B26-6FD2-7143-9464-8DC7D91428FB}" type="slidenum">
              <a:rPr lang="en-NP" smtClean="0"/>
              <a:t>‹#›</a:t>
            </a:fld>
            <a:endParaRPr lang="en-NP"/>
          </a:p>
        </p:txBody>
      </p:sp>
    </p:spTree>
    <p:extLst>
      <p:ext uri="{BB962C8B-B14F-4D97-AF65-F5344CB8AC3E}">
        <p14:creationId xmlns:p14="http://schemas.microsoft.com/office/powerpoint/2010/main" val="64874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1F3939-FCE3-934F-9954-A76E28ACE8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D6F46879-7E85-1B4B-81A1-0EFE2992C7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A881632B-0610-C942-B4F7-06DEFD8D1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65C84-3627-FD4C-AB74-D7CA7D86B211}" type="datetimeFigureOut">
              <a:rPr lang="en-NP" smtClean="0"/>
              <a:t>12/07/2021</a:t>
            </a:fld>
            <a:endParaRPr lang="en-NP"/>
          </a:p>
        </p:txBody>
      </p:sp>
      <p:sp>
        <p:nvSpPr>
          <p:cNvPr id="5" name="Footer Placeholder 4">
            <a:extLst>
              <a:ext uri="{FF2B5EF4-FFF2-40B4-BE49-F238E27FC236}">
                <a16:creationId xmlns:a16="http://schemas.microsoft.com/office/drawing/2014/main" id="{7AEC1449-4DD2-E748-A342-D6E9D8272B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76C49FFE-0DC7-274B-BA0A-CE1F8A1486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958B26-6FD2-7143-9464-8DC7D91428FB}" type="slidenum">
              <a:rPr lang="en-NP" smtClean="0"/>
              <a:t>‹#›</a:t>
            </a:fld>
            <a:endParaRPr lang="en-NP"/>
          </a:p>
        </p:txBody>
      </p:sp>
    </p:spTree>
    <p:extLst>
      <p:ext uri="{BB962C8B-B14F-4D97-AF65-F5344CB8AC3E}">
        <p14:creationId xmlns:p14="http://schemas.microsoft.com/office/powerpoint/2010/main" val="258594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6042-AC9E-BF4D-8542-FF60782D1B3A}"/>
              </a:ext>
            </a:extLst>
          </p:cNvPr>
          <p:cNvSpPr>
            <a:spLocks noGrp="1"/>
          </p:cNvSpPr>
          <p:nvPr>
            <p:ph type="ctrTitle"/>
          </p:nvPr>
        </p:nvSpPr>
        <p:spPr>
          <a:xfrm>
            <a:off x="1400432" y="406400"/>
            <a:ext cx="9144000" cy="804562"/>
          </a:xfrm>
        </p:spPr>
        <p:txBody>
          <a:bodyPr/>
          <a:lstStyle/>
          <a:p>
            <a:r>
              <a:rPr lang="en-NP" dirty="0"/>
              <a:t>Mean and Mode</a:t>
            </a:r>
          </a:p>
        </p:txBody>
      </p:sp>
      <p:sp>
        <p:nvSpPr>
          <p:cNvPr id="6" name="TextBox 5">
            <a:extLst>
              <a:ext uri="{FF2B5EF4-FFF2-40B4-BE49-F238E27FC236}">
                <a16:creationId xmlns:a16="http://schemas.microsoft.com/office/drawing/2014/main" id="{D44D2C59-69A1-A546-90F6-409497000A9F}"/>
              </a:ext>
            </a:extLst>
          </p:cNvPr>
          <p:cNvSpPr txBox="1"/>
          <p:nvPr/>
        </p:nvSpPr>
        <p:spPr>
          <a:xfrm>
            <a:off x="617839" y="1155357"/>
            <a:ext cx="11096367" cy="1477328"/>
          </a:xfrm>
          <a:prstGeom prst="rect">
            <a:avLst/>
          </a:prstGeom>
          <a:noFill/>
        </p:spPr>
        <p:txBody>
          <a:bodyPr wrap="square" rtlCol="0">
            <a:spAutoFit/>
          </a:bodyPr>
          <a:lstStyle/>
          <a:p>
            <a:r>
              <a:rPr lang="en-US" dirty="0"/>
              <a:t>The </a:t>
            </a:r>
            <a:r>
              <a:rPr lang="en-US" i="1" dirty="0"/>
              <a:t> mean</a:t>
            </a:r>
            <a:r>
              <a:rPr lang="en-US" dirty="0"/>
              <a:t> is the average and is computed as the sum of all the observed outcomes  from the sample divided by the total number of events.  We use x as the symbol for the mean.  In math terms, </a:t>
            </a:r>
          </a:p>
          <a:p>
            <a:endParaRPr lang="en-US" dirty="0"/>
          </a:p>
          <a:p>
            <a:br>
              <a:rPr lang="en-US" dirty="0"/>
            </a:br>
            <a:endParaRPr lang="en-NP" dirty="0"/>
          </a:p>
        </p:txBody>
      </p:sp>
      <p:pic>
        <p:nvPicPr>
          <p:cNvPr id="1030" name="Picture 6">
            <a:extLst>
              <a:ext uri="{FF2B5EF4-FFF2-40B4-BE49-F238E27FC236}">
                <a16:creationId xmlns:a16="http://schemas.microsoft.com/office/drawing/2014/main" id="{3DE72EBE-75B8-2E47-B131-98BFD17DF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342" y="2120864"/>
            <a:ext cx="2255919" cy="8045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BC02CC9-36B3-9948-9F54-A5DBD2B48F82}"/>
              </a:ext>
            </a:extLst>
          </p:cNvPr>
          <p:cNvSpPr txBox="1"/>
          <p:nvPr/>
        </p:nvSpPr>
        <p:spPr>
          <a:xfrm>
            <a:off x="617839" y="2925426"/>
            <a:ext cx="10923372" cy="369332"/>
          </a:xfrm>
          <a:prstGeom prst="rect">
            <a:avLst/>
          </a:prstGeom>
          <a:noFill/>
        </p:spPr>
        <p:txBody>
          <a:bodyPr wrap="square" rtlCol="0">
            <a:spAutoFit/>
          </a:bodyPr>
          <a:lstStyle/>
          <a:p>
            <a:r>
              <a:rPr lang="en-US" dirty="0"/>
              <a:t>where n is the sample size and the x correspond to the observed valued.</a:t>
            </a:r>
            <a:endParaRPr lang="en-NP" dirty="0"/>
          </a:p>
        </p:txBody>
      </p:sp>
      <p:sp>
        <p:nvSpPr>
          <p:cNvPr id="8" name="Rectangle 7">
            <a:extLst>
              <a:ext uri="{FF2B5EF4-FFF2-40B4-BE49-F238E27FC236}">
                <a16:creationId xmlns:a16="http://schemas.microsoft.com/office/drawing/2014/main" id="{DB92E3BB-9985-004B-86BD-4C84689F0813}"/>
              </a:ext>
            </a:extLst>
          </p:cNvPr>
          <p:cNvSpPr/>
          <p:nvPr/>
        </p:nvSpPr>
        <p:spPr>
          <a:xfrm>
            <a:off x="617839" y="3303678"/>
            <a:ext cx="11182864" cy="923330"/>
          </a:xfrm>
          <a:prstGeom prst="rect">
            <a:avLst/>
          </a:prstGeom>
        </p:spPr>
        <p:txBody>
          <a:bodyPr wrap="square">
            <a:spAutoFit/>
          </a:bodyPr>
          <a:lstStyle/>
          <a:p>
            <a:r>
              <a:rPr lang="en-US" b="1" i="0" dirty="0">
                <a:solidFill>
                  <a:srgbClr val="000000"/>
                </a:solidFill>
                <a:effectLst/>
                <a:latin typeface="Times" pitchFamily="2" charset="0"/>
              </a:rPr>
              <a:t>Example</a:t>
            </a:r>
            <a:endParaRPr lang="en-US" b="0" i="0" dirty="0">
              <a:solidFill>
                <a:srgbClr val="000000"/>
              </a:solidFill>
              <a:effectLst/>
              <a:latin typeface="Times" pitchFamily="2" charset="0"/>
            </a:endParaRPr>
          </a:p>
          <a:p>
            <a:r>
              <a:rPr lang="en-US" b="0" i="0" dirty="0">
                <a:solidFill>
                  <a:srgbClr val="000000"/>
                </a:solidFill>
                <a:effectLst/>
                <a:latin typeface="Times" pitchFamily="2" charset="0"/>
              </a:rPr>
              <a:t>Suppose we have six observed value : </a:t>
            </a:r>
            <a:r>
              <a:rPr lang="en-US" b="0" i="0" dirty="0">
                <a:solidFill>
                  <a:srgbClr val="FF0000"/>
                </a:solidFill>
                <a:effectLst/>
                <a:latin typeface="Times" pitchFamily="2" charset="0"/>
              </a:rPr>
              <a:t>34, 43, 81, 106, 106 and 115</a:t>
            </a:r>
          </a:p>
          <a:p>
            <a:r>
              <a:rPr lang="en-US" dirty="0"/>
              <a:t>We compute the mean by adding and dividing by the number of samples, 6.</a:t>
            </a:r>
            <a:r>
              <a:rPr lang="en-US" b="0" i="0" dirty="0">
                <a:solidFill>
                  <a:srgbClr val="000000"/>
                </a:solidFill>
                <a:effectLst/>
                <a:latin typeface="Times" pitchFamily="2" charset="0"/>
              </a:rPr>
              <a:t> </a:t>
            </a:r>
          </a:p>
        </p:txBody>
      </p:sp>
      <p:sp>
        <p:nvSpPr>
          <p:cNvPr id="9" name="Rectangle 8">
            <a:extLst>
              <a:ext uri="{FF2B5EF4-FFF2-40B4-BE49-F238E27FC236}">
                <a16:creationId xmlns:a16="http://schemas.microsoft.com/office/drawing/2014/main" id="{35456643-2094-894E-AC36-669B34BDD3C8}"/>
              </a:ext>
            </a:extLst>
          </p:cNvPr>
          <p:cNvSpPr/>
          <p:nvPr/>
        </p:nvSpPr>
        <p:spPr>
          <a:xfrm>
            <a:off x="606605" y="4249998"/>
            <a:ext cx="5541818" cy="646331"/>
          </a:xfrm>
          <a:prstGeom prst="rect">
            <a:avLst/>
          </a:prstGeom>
        </p:spPr>
        <p:txBody>
          <a:bodyPr>
            <a:spAutoFit/>
          </a:bodyPr>
          <a:lstStyle/>
          <a:p>
            <a:r>
              <a:rPr lang="en-NP" b="0" i="0" dirty="0">
                <a:solidFill>
                  <a:srgbClr val="800000"/>
                </a:solidFill>
                <a:effectLst/>
                <a:latin typeface="Times" pitchFamily="2" charset="0"/>
              </a:rPr>
              <a:t>  (34 + 43 + 81 + 106 + 106 + 115)/6 =80.83</a:t>
            </a:r>
            <a:br>
              <a:rPr lang="en-NP" dirty="0"/>
            </a:br>
            <a:r>
              <a:rPr lang="en-NP" b="0" i="0" dirty="0">
                <a:solidFill>
                  <a:srgbClr val="800000"/>
                </a:solidFill>
                <a:effectLst/>
                <a:latin typeface="Times" pitchFamily="2" charset="0"/>
              </a:rPr>
              <a:t> </a:t>
            </a:r>
            <a:r>
              <a:rPr lang="en-US" dirty="0"/>
              <a:t>We can say that the  is 80.83.</a:t>
            </a:r>
            <a:endParaRPr lang="en-NP" dirty="0"/>
          </a:p>
        </p:txBody>
      </p:sp>
      <p:sp>
        <p:nvSpPr>
          <p:cNvPr id="11" name="TextBox 10">
            <a:extLst>
              <a:ext uri="{FF2B5EF4-FFF2-40B4-BE49-F238E27FC236}">
                <a16:creationId xmlns:a16="http://schemas.microsoft.com/office/drawing/2014/main" id="{0B0F6351-61E5-2344-8910-3F98DDD88D79}"/>
              </a:ext>
            </a:extLst>
          </p:cNvPr>
          <p:cNvSpPr txBox="1"/>
          <p:nvPr/>
        </p:nvSpPr>
        <p:spPr>
          <a:xfrm>
            <a:off x="729049" y="5053914"/>
            <a:ext cx="10985157" cy="646331"/>
          </a:xfrm>
          <a:prstGeom prst="rect">
            <a:avLst/>
          </a:prstGeom>
          <a:noFill/>
        </p:spPr>
        <p:txBody>
          <a:bodyPr wrap="square" rtlCol="0">
            <a:spAutoFit/>
          </a:bodyPr>
          <a:lstStyle/>
          <a:p>
            <a:r>
              <a:rPr lang="en-US" dirty="0"/>
              <a:t>The </a:t>
            </a:r>
            <a:r>
              <a:rPr lang="en-US" i="1" dirty="0"/>
              <a:t>mode</a:t>
            </a:r>
            <a:r>
              <a:rPr lang="en-US" dirty="0"/>
              <a:t> of a set of data is the number with the highest frequency.  In the above example 106 is the mode, since it occurs twice and the rest of the outcomes occur only once.</a:t>
            </a:r>
            <a:endParaRPr lang="en-NP" dirty="0"/>
          </a:p>
        </p:txBody>
      </p:sp>
    </p:spTree>
    <p:extLst>
      <p:ext uri="{BB962C8B-B14F-4D97-AF65-F5344CB8AC3E}">
        <p14:creationId xmlns:p14="http://schemas.microsoft.com/office/powerpoint/2010/main" val="67266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CB95-688F-E241-81FC-8FD62921FA88}"/>
              </a:ext>
            </a:extLst>
          </p:cNvPr>
          <p:cNvSpPr>
            <a:spLocks noGrp="1"/>
          </p:cNvSpPr>
          <p:nvPr>
            <p:ph type="title"/>
          </p:nvPr>
        </p:nvSpPr>
        <p:spPr>
          <a:xfrm>
            <a:off x="838200" y="30505"/>
            <a:ext cx="10515600" cy="920965"/>
          </a:xfrm>
        </p:spPr>
        <p:txBody>
          <a:bodyPr/>
          <a:lstStyle/>
          <a:p>
            <a:pPr algn="ctr"/>
            <a:r>
              <a:rPr lang="en-NP" dirty="0"/>
              <a:t>Median</a:t>
            </a:r>
          </a:p>
        </p:txBody>
      </p:sp>
      <p:sp>
        <p:nvSpPr>
          <p:cNvPr id="3" name="Content Placeholder 2">
            <a:extLst>
              <a:ext uri="{FF2B5EF4-FFF2-40B4-BE49-F238E27FC236}">
                <a16:creationId xmlns:a16="http://schemas.microsoft.com/office/drawing/2014/main" id="{D19A7D76-8959-374B-A74A-C73CED8409EA}"/>
              </a:ext>
            </a:extLst>
          </p:cNvPr>
          <p:cNvSpPr>
            <a:spLocks noGrp="1"/>
          </p:cNvSpPr>
          <p:nvPr>
            <p:ph idx="1"/>
          </p:nvPr>
        </p:nvSpPr>
        <p:spPr>
          <a:xfrm>
            <a:off x="838199" y="1059506"/>
            <a:ext cx="11061357" cy="4351338"/>
          </a:xfrm>
        </p:spPr>
        <p:txBody>
          <a:bodyPr>
            <a:noAutofit/>
          </a:bodyPr>
          <a:lstStyle/>
          <a:p>
            <a:pPr marL="0" indent="0" algn="just">
              <a:buNone/>
            </a:pPr>
            <a:r>
              <a:rPr lang="en-US" sz="3200" dirty="0"/>
              <a:t>The </a:t>
            </a:r>
            <a:r>
              <a:rPr lang="en-US" sz="3200" i="1" dirty="0"/>
              <a:t>median</a:t>
            </a:r>
            <a:r>
              <a:rPr lang="en-US" sz="3200" dirty="0"/>
              <a:t> is the middle score.  If we have an even number of events we take the average of the two middles.  The median is better for describing the typical value.  It is often used for income and home prices.</a:t>
            </a:r>
          </a:p>
          <a:p>
            <a:pPr marL="0" indent="0" algn="just">
              <a:buNone/>
            </a:pPr>
            <a:r>
              <a:rPr lang="en-US" sz="3200" dirty="0"/>
              <a:t>Example: </a:t>
            </a:r>
            <a:r>
              <a:rPr lang="en-US" sz="3200" b="0" i="0" dirty="0">
                <a:solidFill>
                  <a:srgbClr val="000000"/>
                </a:solidFill>
                <a:effectLst/>
                <a:latin typeface="Times" pitchFamily="2" charset="0"/>
              </a:rPr>
              <a:t>Suppose we have six value : </a:t>
            </a:r>
            <a:r>
              <a:rPr lang="en-US" sz="3200" b="0" i="0" dirty="0">
                <a:solidFill>
                  <a:srgbClr val="FF0000"/>
                </a:solidFill>
                <a:effectLst/>
                <a:latin typeface="Times" pitchFamily="2" charset="0"/>
              </a:rPr>
              <a:t>34, 43, 81, 106, 106 and 115</a:t>
            </a:r>
          </a:p>
          <a:p>
            <a:pPr marL="0" indent="0" algn="just">
              <a:buNone/>
            </a:pPr>
            <a:r>
              <a:rPr lang="en-US" sz="3200" dirty="0"/>
              <a:t>since it is even numbers of observation, then</a:t>
            </a:r>
          </a:p>
          <a:p>
            <a:pPr marL="0" indent="0" algn="just">
              <a:buNone/>
            </a:pPr>
            <a:r>
              <a:rPr lang="en-US" sz="3200" dirty="0"/>
              <a:t>Median=(81+106)/2=93.5</a:t>
            </a:r>
          </a:p>
          <a:p>
            <a:pPr marL="0" indent="0" algn="just">
              <a:buNone/>
            </a:pPr>
            <a:r>
              <a:rPr lang="en-US" sz="3200" dirty="0"/>
              <a:t>Suppose we have seven value: 12, 23, 34, 56,67, 78 and 89</a:t>
            </a:r>
          </a:p>
          <a:p>
            <a:pPr marL="0" indent="0" algn="just">
              <a:buNone/>
            </a:pPr>
            <a:r>
              <a:rPr lang="en-US" sz="3200" dirty="0"/>
              <a:t>since it is odd numbers of observation, then</a:t>
            </a:r>
          </a:p>
          <a:p>
            <a:pPr marL="0" indent="0" algn="just">
              <a:buNone/>
            </a:pPr>
            <a:r>
              <a:rPr lang="en-US" sz="3200" dirty="0"/>
              <a:t>Median=56.</a:t>
            </a:r>
          </a:p>
          <a:p>
            <a:pPr marL="0" indent="0" algn="just">
              <a:buNone/>
            </a:pPr>
            <a:r>
              <a:rPr lang="en-US" sz="3200" dirty="0"/>
              <a:t> </a:t>
            </a:r>
            <a:br>
              <a:rPr lang="en-US" sz="3200" dirty="0"/>
            </a:br>
            <a:endParaRPr lang="en-NP" sz="3200" dirty="0"/>
          </a:p>
        </p:txBody>
      </p:sp>
    </p:spTree>
    <p:extLst>
      <p:ext uri="{BB962C8B-B14F-4D97-AF65-F5344CB8AC3E}">
        <p14:creationId xmlns:p14="http://schemas.microsoft.com/office/powerpoint/2010/main" val="955868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B1890-863E-1942-AF74-CB884864FCD7}"/>
              </a:ext>
            </a:extLst>
          </p:cNvPr>
          <p:cNvSpPr>
            <a:spLocks noGrp="1"/>
          </p:cNvSpPr>
          <p:nvPr>
            <p:ph type="title"/>
          </p:nvPr>
        </p:nvSpPr>
        <p:spPr>
          <a:xfrm>
            <a:off x="838200" y="142703"/>
            <a:ext cx="10515600" cy="1325563"/>
          </a:xfrm>
        </p:spPr>
        <p:txBody>
          <a:bodyPr/>
          <a:lstStyle/>
          <a:p>
            <a:r>
              <a:rPr lang="en-NP" dirty="0"/>
              <a:t>Variance and Standard Deviation</a:t>
            </a:r>
          </a:p>
        </p:txBody>
      </p:sp>
      <p:sp>
        <p:nvSpPr>
          <p:cNvPr id="3" name="Content Placeholder 2">
            <a:extLst>
              <a:ext uri="{FF2B5EF4-FFF2-40B4-BE49-F238E27FC236}">
                <a16:creationId xmlns:a16="http://schemas.microsoft.com/office/drawing/2014/main" id="{6294C7D7-AB45-F049-B573-2C6CBA704669}"/>
              </a:ext>
            </a:extLst>
          </p:cNvPr>
          <p:cNvSpPr>
            <a:spLocks noGrp="1"/>
          </p:cNvSpPr>
          <p:nvPr>
            <p:ph idx="1"/>
          </p:nvPr>
        </p:nvSpPr>
        <p:spPr>
          <a:xfrm>
            <a:off x="649588" y="1149178"/>
            <a:ext cx="10515600" cy="5414191"/>
          </a:xfrm>
        </p:spPr>
        <p:txBody>
          <a:bodyPr/>
          <a:lstStyle/>
          <a:p>
            <a:pPr marL="0" indent="0">
              <a:buNone/>
            </a:pPr>
            <a:r>
              <a:rPr lang="en-US" dirty="0"/>
              <a:t>We define the </a:t>
            </a:r>
            <a:r>
              <a:rPr lang="en-US" i="1" dirty="0"/>
              <a:t>variance</a:t>
            </a:r>
            <a:r>
              <a:rPr lang="en-US" dirty="0"/>
              <a:t> to be </a:t>
            </a:r>
          </a:p>
          <a:p>
            <a:pPr marL="0" indent="0">
              <a:buNone/>
            </a:pPr>
            <a:endParaRPr lang="en-US" dirty="0"/>
          </a:p>
          <a:p>
            <a:pPr marL="0" indent="0">
              <a:buNone/>
            </a:pPr>
            <a:endParaRPr lang="en-NP" dirty="0"/>
          </a:p>
        </p:txBody>
      </p:sp>
      <p:pic>
        <p:nvPicPr>
          <p:cNvPr id="2050" name="Picture 2">
            <a:extLst>
              <a:ext uri="{FF2B5EF4-FFF2-40B4-BE49-F238E27FC236}">
                <a16:creationId xmlns:a16="http://schemas.microsoft.com/office/drawing/2014/main" id="{E0498EED-6DF1-4A45-B3C7-DB7C682FC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812" y="2036934"/>
            <a:ext cx="2501900" cy="850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14A3731-5E81-E846-9C42-A3DFA436C279}"/>
              </a:ext>
            </a:extLst>
          </p:cNvPr>
          <p:cNvSpPr/>
          <p:nvPr/>
        </p:nvSpPr>
        <p:spPr>
          <a:xfrm>
            <a:off x="739346" y="3188297"/>
            <a:ext cx="4944495" cy="523220"/>
          </a:xfrm>
          <a:prstGeom prst="rect">
            <a:avLst/>
          </a:prstGeom>
        </p:spPr>
        <p:txBody>
          <a:bodyPr wrap="none">
            <a:spAutoFit/>
          </a:bodyPr>
          <a:lstStyle/>
          <a:p>
            <a:r>
              <a:rPr lang="en-US" sz="2800" dirty="0"/>
              <a:t>and the standard deviation to be</a:t>
            </a:r>
            <a:endParaRPr lang="en-NP" sz="2800" dirty="0"/>
          </a:p>
        </p:txBody>
      </p:sp>
      <p:pic>
        <p:nvPicPr>
          <p:cNvPr id="2052" name="Picture 4">
            <a:extLst>
              <a:ext uri="{FF2B5EF4-FFF2-40B4-BE49-F238E27FC236}">
                <a16:creationId xmlns:a16="http://schemas.microsoft.com/office/drawing/2014/main" id="{90BB5CA7-43FE-4245-817C-9BFF6CFB4D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89555"/>
            <a:ext cx="2603500" cy="1056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97AEB2-5755-1E4A-B1F0-B1E1664D6173}"/>
              </a:ext>
            </a:extLst>
          </p:cNvPr>
          <p:cNvSpPr txBox="1"/>
          <p:nvPr/>
        </p:nvSpPr>
        <p:spPr>
          <a:xfrm>
            <a:off x="6316707" y="1188733"/>
            <a:ext cx="5535827" cy="6001643"/>
          </a:xfrm>
          <a:prstGeom prst="rect">
            <a:avLst/>
          </a:prstGeom>
          <a:noFill/>
        </p:spPr>
        <p:txBody>
          <a:bodyPr wrap="square" rtlCol="0">
            <a:spAutoFit/>
          </a:bodyPr>
          <a:lstStyle/>
          <a:p>
            <a:r>
              <a:rPr lang="en-US" sz="2400" dirty="0"/>
              <a:t>Variance and Standard Deviation: Step by Step  calculation</a:t>
            </a:r>
          </a:p>
          <a:p>
            <a:pPr marL="11113"/>
            <a:r>
              <a:rPr lang="en-US" sz="2400" dirty="0"/>
              <a:t>1. Calculate the mean, x.</a:t>
            </a:r>
            <a:br>
              <a:rPr lang="en-US" sz="2400" dirty="0"/>
            </a:br>
            <a:r>
              <a:rPr lang="en-US" sz="2400" dirty="0"/>
              <a:t>2. Write a table that subtracts the mean from each   observed value.</a:t>
            </a:r>
          </a:p>
          <a:p>
            <a:r>
              <a:rPr lang="en-US" sz="2400" dirty="0"/>
              <a:t>3. Square each of the differences.</a:t>
            </a:r>
            <a:br>
              <a:rPr lang="en-US" sz="2400" dirty="0"/>
            </a:br>
            <a:r>
              <a:rPr lang="en-US" sz="2400" dirty="0"/>
              <a:t>4. Add this column.</a:t>
            </a:r>
            <a:br>
              <a:rPr lang="en-US" sz="2400" dirty="0"/>
            </a:br>
            <a:r>
              <a:rPr lang="en-US" sz="2400" dirty="0"/>
              <a:t>5. Divide by n -1 where n is the number of items in the sample  This is the </a:t>
            </a:r>
            <a:r>
              <a:rPr lang="en-US" sz="2400" i="1" dirty="0"/>
              <a:t>variance</a:t>
            </a:r>
            <a:r>
              <a:rPr lang="en-US" sz="2400" dirty="0"/>
              <a:t>.</a:t>
            </a:r>
            <a:br>
              <a:rPr lang="en-US" sz="2400" dirty="0"/>
            </a:br>
            <a:r>
              <a:rPr lang="en-US" sz="2400" dirty="0"/>
              <a:t>6. To get the </a:t>
            </a:r>
            <a:r>
              <a:rPr lang="en-US" sz="2400" i="1" dirty="0"/>
              <a:t>standard deviation</a:t>
            </a:r>
            <a:r>
              <a:rPr lang="en-US" sz="2400" dirty="0"/>
              <a:t> we take the square root of the variance.  </a:t>
            </a:r>
          </a:p>
          <a:p>
            <a:br>
              <a:rPr lang="en-US" sz="2400" dirty="0"/>
            </a:br>
            <a:endParaRPr lang="en-US" sz="2400" dirty="0"/>
          </a:p>
          <a:p>
            <a:br>
              <a:rPr lang="en-US" sz="2400" dirty="0"/>
            </a:br>
            <a:endParaRPr lang="en-US" sz="2400" dirty="0"/>
          </a:p>
          <a:p>
            <a:endParaRPr lang="en-NP" sz="2400" dirty="0"/>
          </a:p>
        </p:txBody>
      </p:sp>
    </p:spTree>
    <p:extLst>
      <p:ext uri="{BB962C8B-B14F-4D97-AF65-F5344CB8AC3E}">
        <p14:creationId xmlns:p14="http://schemas.microsoft.com/office/powerpoint/2010/main" val="53626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2260-C5FE-434E-88D6-134173FC734B}"/>
              </a:ext>
            </a:extLst>
          </p:cNvPr>
          <p:cNvSpPr>
            <a:spLocks noGrp="1"/>
          </p:cNvSpPr>
          <p:nvPr>
            <p:ph type="title"/>
          </p:nvPr>
        </p:nvSpPr>
        <p:spPr>
          <a:xfrm>
            <a:off x="838200" y="93276"/>
            <a:ext cx="10515600" cy="685199"/>
          </a:xfrm>
        </p:spPr>
        <p:txBody>
          <a:bodyPr/>
          <a:lstStyle/>
          <a:p>
            <a:r>
              <a:rPr lang="en-NP" dirty="0"/>
              <a:t>Example:</a:t>
            </a:r>
          </a:p>
        </p:txBody>
      </p:sp>
      <p:sp>
        <p:nvSpPr>
          <p:cNvPr id="3" name="Content Placeholder 2">
            <a:extLst>
              <a:ext uri="{FF2B5EF4-FFF2-40B4-BE49-F238E27FC236}">
                <a16:creationId xmlns:a16="http://schemas.microsoft.com/office/drawing/2014/main" id="{14DEEE13-A59E-E142-838B-22FC6769811C}"/>
              </a:ext>
            </a:extLst>
          </p:cNvPr>
          <p:cNvSpPr>
            <a:spLocks noGrp="1"/>
          </p:cNvSpPr>
          <p:nvPr>
            <p:ph idx="1"/>
          </p:nvPr>
        </p:nvSpPr>
        <p:spPr>
          <a:xfrm>
            <a:off x="949410" y="691977"/>
            <a:ext cx="11073713" cy="4351338"/>
          </a:xfrm>
        </p:spPr>
        <p:txBody>
          <a:bodyPr/>
          <a:lstStyle/>
          <a:p>
            <a:pPr marL="0" indent="0">
              <a:buNone/>
            </a:pPr>
            <a:r>
              <a:rPr lang="en-US" dirty="0"/>
              <a:t>The owner of the restaurant is interested in how much people spend at the restaurant.  He examines 10 randomly selected receipts for parties of four and writes down the following data.</a:t>
            </a:r>
          </a:p>
          <a:p>
            <a:pPr marL="0" indent="0">
              <a:buNone/>
            </a:pPr>
            <a:r>
              <a:rPr lang="en-US" dirty="0"/>
              <a:t>        44,   50,   38,   96,   42,   47,   40,   39,   46,   50</a:t>
            </a:r>
          </a:p>
          <a:p>
            <a:pPr marL="0" indent="0">
              <a:buNone/>
            </a:pPr>
            <a:r>
              <a:rPr lang="en-US" dirty="0"/>
              <a:t>He calculated the mean by adding and dividing by 10 to get</a:t>
            </a:r>
          </a:p>
          <a:p>
            <a:pPr marL="0" indent="0">
              <a:buNone/>
            </a:pPr>
            <a:r>
              <a:rPr lang="en-US" dirty="0"/>
              <a:t>        x  =  49.2</a:t>
            </a:r>
          </a:p>
          <a:p>
            <a:pPr marL="0" indent="0">
              <a:buNone/>
            </a:pPr>
            <a:r>
              <a:rPr lang="en-US" dirty="0"/>
              <a:t>Below is the table for getting the standard deviation:</a:t>
            </a:r>
          </a:p>
          <a:p>
            <a:pPr marL="0" indent="0">
              <a:buNone/>
            </a:pPr>
            <a:endParaRPr lang="en-NP" dirty="0"/>
          </a:p>
        </p:txBody>
      </p:sp>
    </p:spTree>
    <p:extLst>
      <p:ext uri="{BB962C8B-B14F-4D97-AF65-F5344CB8AC3E}">
        <p14:creationId xmlns:p14="http://schemas.microsoft.com/office/powerpoint/2010/main" val="194704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DAC8246-C150-F947-8E19-1C0484CADBDA}"/>
              </a:ext>
            </a:extLst>
          </p:cNvPr>
          <p:cNvGraphicFramePr>
            <a:graphicFrameLocks noGrp="1"/>
          </p:cNvGraphicFramePr>
          <p:nvPr>
            <p:extLst>
              <p:ext uri="{D42A27DB-BD31-4B8C-83A1-F6EECF244321}">
                <p14:modId xmlns:p14="http://schemas.microsoft.com/office/powerpoint/2010/main" val="1640803837"/>
              </p:ext>
            </p:extLst>
          </p:nvPr>
        </p:nvGraphicFramePr>
        <p:xfrm>
          <a:off x="450335" y="163611"/>
          <a:ext cx="3269048" cy="4450080"/>
        </p:xfrm>
        <a:graphic>
          <a:graphicData uri="http://schemas.openxmlformats.org/drawingml/2006/table">
            <a:tbl>
              <a:tblPr firstRow="1" bandRow="1">
                <a:tableStyleId>{5C22544A-7EE6-4342-B048-85BDC9FD1C3A}</a:tableStyleId>
              </a:tblPr>
              <a:tblGrid>
                <a:gridCol w="933622">
                  <a:extLst>
                    <a:ext uri="{9D8B030D-6E8A-4147-A177-3AD203B41FA5}">
                      <a16:colId xmlns:a16="http://schemas.microsoft.com/office/drawing/2014/main" val="1216007458"/>
                    </a:ext>
                  </a:extLst>
                </a:gridCol>
                <a:gridCol w="988540">
                  <a:extLst>
                    <a:ext uri="{9D8B030D-6E8A-4147-A177-3AD203B41FA5}">
                      <a16:colId xmlns:a16="http://schemas.microsoft.com/office/drawing/2014/main" val="4141030869"/>
                    </a:ext>
                  </a:extLst>
                </a:gridCol>
                <a:gridCol w="1346886">
                  <a:extLst>
                    <a:ext uri="{9D8B030D-6E8A-4147-A177-3AD203B41FA5}">
                      <a16:colId xmlns:a16="http://schemas.microsoft.com/office/drawing/2014/main" val="3599622509"/>
                    </a:ext>
                  </a:extLst>
                </a:gridCol>
              </a:tblGrid>
              <a:tr h="370840">
                <a:tc>
                  <a:txBody>
                    <a:bodyPr/>
                    <a:lstStyle/>
                    <a:p>
                      <a:r>
                        <a:rPr lang="en-NP" dirty="0"/>
                        <a:t>x</a:t>
                      </a:r>
                    </a:p>
                  </a:txBody>
                  <a:tcPr/>
                </a:tc>
                <a:tc>
                  <a:txBody>
                    <a:bodyPr/>
                    <a:lstStyle/>
                    <a:p>
                      <a:r>
                        <a:rPr lang="en-NP" dirty="0"/>
                        <a:t>x-49.2</a:t>
                      </a:r>
                    </a:p>
                  </a:txBody>
                  <a:tcPr/>
                </a:tc>
                <a:tc>
                  <a:txBody>
                    <a:bodyPr/>
                    <a:lstStyle/>
                    <a:p>
                      <a:r>
                        <a:rPr lang="en-NP" dirty="0"/>
                        <a:t>(x-49.2)</a:t>
                      </a:r>
                      <a:r>
                        <a:rPr lang="en-NP" baseline="30000" dirty="0"/>
                        <a:t>2</a:t>
                      </a:r>
                    </a:p>
                  </a:txBody>
                  <a:tcPr/>
                </a:tc>
                <a:extLst>
                  <a:ext uri="{0D108BD9-81ED-4DB2-BD59-A6C34878D82A}">
                    <a16:rowId xmlns:a16="http://schemas.microsoft.com/office/drawing/2014/main" val="1594228082"/>
                  </a:ext>
                </a:extLst>
              </a:tr>
              <a:tr h="370840">
                <a:tc>
                  <a:txBody>
                    <a:bodyPr/>
                    <a:lstStyle/>
                    <a:p>
                      <a:r>
                        <a:rPr lang="en-NP" dirty="0"/>
                        <a:t>44</a:t>
                      </a:r>
                    </a:p>
                  </a:txBody>
                  <a:tcPr/>
                </a:tc>
                <a:tc>
                  <a:txBody>
                    <a:bodyPr/>
                    <a:lstStyle/>
                    <a:p>
                      <a:r>
                        <a:rPr lang="en-NP" dirty="0"/>
                        <a:t>-5.2</a:t>
                      </a:r>
                    </a:p>
                  </a:txBody>
                  <a:tcPr/>
                </a:tc>
                <a:tc>
                  <a:txBody>
                    <a:bodyPr/>
                    <a:lstStyle/>
                    <a:p>
                      <a:r>
                        <a:rPr lang="en-NP" dirty="0"/>
                        <a:t>27.04</a:t>
                      </a:r>
                    </a:p>
                  </a:txBody>
                  <a:tcPr/>
                </a:tc>
                <a:extLst>
                  <a:ext uri="{0D108BD9-81ED-4DB2-BD59-A6C34878D82A}">
                    <a16:rowId xmlns:a16="http://schemas.microsoft.com/office/drawing/2014/main" val="1208314544"/>
                  </a:ext>
                </a:extLst>
              </a:tr>
              <a:tr h="370840">
                <a:tc>
                  <a:txBody>
                    <a:bodyPr/>
                    <a:lstStyle/>
                    <a:p>
                      <a:r>
                        <a:rPr lang="en-NP" dirty="0"/>
                        <a:t>50</a:t>
                      </a:r>
                    </a:p>
                  </a:txBody>
                  <a:tcPr/>
                </a:tc>
                <a:tc>
                  <a:txBody>
                    <a:bodyPr/>
                    <a:lstStyle/>
                    <a:p>
                      <a:r>
                        <a:rPr lang="en-NP" dirty="0"/>
                        <a:t>0.8</a:t>
                      </a:r>
                    </a:p>
                  </a:txBody>
                  <a:tcPr/>
                </a:tc>
                <a:tc>
                  <a:txBody>
                    <a:bodyPr/>
                    <a:lstStyle/>
                    <a:p>
                      <a:r>
                        <a:rPr lang="en-NP" dirty="0"/>
                        <a:t>0.64</a:t>
                      </a:r>
                    </a:p>
                  </a:txBody>
                  <a:tcPr/>
                </a:tc>
                <a:extLst>
                  <a:ext uri="{0D108BD9-81ED-4DB2-BD59-A6C34878D82A}">
                    <a16:rowId xmlns:a16="http://schemas.microsoft.com/office/drawing/2014/main" val="1327520257"/>
                  </a:ext>
                </a:extLst>
              </a:tr>
              <a:tr h="370840">
                <a:tc>
                  <a:txBody>
                    <a:bodyPr/>
                    <a:lstStyle/>
                    <a:p>
                      <a:r>
                        <a:rPr lang="en-NP" dirty="0"/>
                        <a:t>38</a:t>
                      </a:r>
                    </a:p>
                  </a:txBody>
                  <a:tcPr/>
                </a:tc>
                <a:tc>
                  <a:txBody>
                    <a:bodyPr/>
                    <a:lstStyle/>
                    <a:p>
                      <a:r>
                        <a:rPr lang="en-NP" dirty="0"/>
                        <a:t>-11.2</a:t>
                      </a:r>
                    </a:p>
                  </a:txBody>
                  <a:tcPr/>
                </a:tc>
                <a:tc>
                  <a:txBody>
                    <a:bodyPr/>
                    <a:lstStyle/>
                    <a:p>
                      <a:r>
                        <a:rPr lang="en-NP" dirty="0"/>
                        <a:t>125.44</a:t>
                      </a:r>
                    </a:p>
                  </a:txBody>
                  <a:tcPr/>
                </a:tc>
                <a:extLst>
                  <a:ext uri="{0D108BD9-81ED-4DB2-BD59-A6C34878D82A}">
                    <a16:rowId xmlns:a16="http://schemas.microsoft.com/office/drawing/2014/main" val="4253488762"/>
                  </a:ext>
                </a:extLst>
              </a:tr>
              <a:tr h="370840">
                <a:tc>
                  <a:txBody>
                    <a:bodyPr/>
                    <a:lstStyle/>
                    <a:p>
                      <a:r>
                        <a:rPr lang="en-NP" dirty="0"/>
                        <a:t>96</a:t>
                      </a:r>
                    </a:p>
                  </a:txBody>
                  <a:tcPr/>
                </a:tc>
                <a:tc>
                  <a:txBody>
                    <a:bodyPr/>
                    <a:lstStyle/>
                    <a:p>
                      <a:r>
                        <a:rPr lang="en-NP" dirty="0"/>
                        <a:t>46.8</a:t>
                      </a:r>
                    </a:p>
                  </a:txBody>
                  <a:tcPr/>
                </a:tc>
                <a:tc>
                  <a:txBody>
                    <a:bodyPr/>
                    <a:lstStyle/>
                    <a:p>
                      <a:r>
                        <a:rPr lang="en-NP" dirty="0"/>
                        <a:t>2190.24</a:t>
                      </a:r>
                    </a:p>
                  </a:txBody>
                  <a:tcPr/>
                </a:tc>
                <a:extLst>
                  <a:ext uri="{0D108BD9-81ED-4DB2-BD59-A6C34878D82A}">
                    <a16:rowId xmlns:a16="http://schemas.microsoft.com/office/drawing/2014/main" val="920270627"/>
                  </a:ext>
                </a:extLst>
              </a:tr>
              <a:tr h="370840">
                <a:tc>
                  <a:txBody>
                    <a:bodyPr/>
                    <a:lstStyle/>
                    <a:p>
                      <a:r>
                        <a:rPr lang="en-NP" dirty="0"/>
                        <a:t>42</a:t>
                      </a:r>
                    </a:p>
                  </a:txBody>
                  <a:tcPr/>
                </a:tc>
                <a:tc>
                  <a:txBody>
                    <a:bodyPr/>
                    <a:lstStyle/>
                    <a:p>
                      <a:r>
                        <a:rPr lang="en-NP" dirty="0"/>
                        <a:t>-7.2</a:t>
                      </a:r>
                    </a:p>
                  </a:txBody>
                  <a:tcPr/>
                </a:tc>
                <a:tc>
                  <a:txBody>
                    <a:bodyPr/>
                    <a:lstStyle/>
                    <a:p>
                      <a:r>
                        <a:rPr lang="en-NP" dirty="0"/>
                        <a:t>51.84</a:t>
                      </a:r>
                    </a:p>
                  </a:txBody>
                  <a:tcPr/>
                </a:tc>
                <a:extLst>
                  <a:ext uri="{0D108BD9-81ED-4DB2-BD59-A6C34878D82A}">
                    <a16:rowId xmlns:a16="http://schemas.microsoft.com/office/drawing/2014/main" val="3929896260"/>
                  </a:ext>
                </a:extLst>
              </a:tr>
              <a:tr h="370840">
                <a:tc>
                  <a:txBody>
                    <a:bodyPr/>
                    <a:lstStyle/>
                    <a:p>
                      <a:r>
                        <a:rPr lang="en-NP" dirty="0"/>
                        <a:t>47</a:t>
                      </a:r>
                    </a:p>
                  </a:txBody>
                  <a:tcPr/>
                </a:tc>
                <a:tc>
                  <a:txBody>
                    <a:bodyPr/>
                    <a:lstStyle/>
                    <a:p>
                      <a:r>
                        <a:rPr lang="en-NP" dirty="0"/>
                        <a:t>-2.2</a:t>
                      </a:r>
                    </a:p>
                  </a:txBody>
                  <a:tcPr/>
                </a:tc>
                <a:tc>
                  <a:txBody>
                    <a:bodyPr/>
                    <a:lstStyle/>
                    <a:p>
                      <a:r>
                        <a:rPr lang="en-NP" dirty="0"/>
                        <a:t>4.84</a:t>
                      </a:r>
                    </a:p>
                  </a:txBody>
                  <a:tcPr/>
                </a:tc>
                <a:extLst>
                  <a:ext uri="{0D108BD9-81ED-4DB2-BD59-A6C34878D82A}">
                    <a16:rowId xmlns:a16="http://schemas.microsoft.com/office/drawing/2014/main" val="476897123"/>
                  </a:ext>
                </a:extLst>
              </a:tr>
              <a:tr h="370840">
                <a:tc>
                  <a:txBody>
                    <a:bodyPr/>
                    <a:lstStyle/>
                    <a:p>
                      <a:r>
                        <a:rPr lang="en-NP" dirty="0"/>
                        <a:t>40</a:t>
                      </a:r>
                    </a:p>
                  </a:txBody>
                  <a:tcPr/>
                </a:tc>
                <a:tc>
                  <a:txBody>
                    <a:bodyPr/>
                    <a:lstStyle/>
                    <a:p>
                      <a:r>
                        <a:rPr lang="en-NP" dirty="0"/>
                        <a:t>-9.2</a:t>
                      </a:r>
                    </a:p>
                  </a:txBody>
                  <a:tcPr/>
                </a:tc>
                <a:tc>
                  <a:txBody>
                    <a:bodyPr/>
                    <a:lstStyle/>
                    <a:p>
                      <a:r>
                        <a:rPr lang="en-NP" dirty="0"/>
                        <a:t>84.64</a:t>
                      </a:r>
                    </a:p>
                  </a:txBody>
                  <a:tcPr/>
                </a:tc>
                <a:extLst>
                  <a:ext uri="{0D108BD9-81ED-4DB2-BD59-A6C34878D82A}">
                    <a16:rowId xmlns:a16="http://schemas.microsoft.com/office/drawing/2014/main" val="2943465655"/>
                  </a:ext>
                </a:extLst>
              </a:tr>
              <a:tr h="370840">
                <a:tc>
                  <a:txBody>
                    <a:bodyPr/>
                    <a:lstStyle/>
                    <a:p>
                      <a:r>
                        <a:rPr lang="en-NP" dirty="0"/>
                        <a:t>39</a:t>
                      </a:r>
                    </a:p>
                  </a:txBody>
                  <a:tcPr/>
                </a:tc>
                <a:tc>
                  <a:txBody>
                    <a:bodyPr/>
                    <a:lstStyle/>
                    <a:p>
                      <a:r>
                        <a:rPr lang="en-NP" dirty="0"/>
                        <a:t>-10.2</a:t>
                      </a:r>
                    </a:p>
                  </a:txBody>
                  <a:tcPr/>
                </a:tc>
                <a:tc>
                  <a:txBody>
                    <a:bodyPr/>
                    <a:lstStyle/>
                    <a:p>
                      <a:r>
                        <a:rPr lang="en-NP" dirty="0"/>
                        <a:t>104.04</a:t>
                      </a:r>
                    </a:p>
                  </a:txBody>
                  <a:tcPr/>
                </a:tc>
                <a:extLst>
                  <a:ext uri="{0D108BD9-81ED-4DB2-BD59-A6C34878D82A}">
                    <a16:rowId xmlns:a16="http://schemas.microsoft.com/office/drawing/2014/main" val="860281629"/>
                  </a:ext>
                </a:extLst>
              </a:tr>
              <a:tr h="370840">
                <a:tc>
                  <a:txBody>
                    <a:bodyPr/>
                    <a:lstStyle/>
                    <a:p>
                      <a:r>
                        <a:rPr lang="en-NP" dirty="0"/>
                        <a:t>46</a:t>
                      </a:r>
                    </a:p>
                  </a:txBody>
                  <a:tcPr/>
                </a:tc>
                <a:tc>
                  <a:txBody>
                    <a:bodyPr/>
                    <a:lstStyle/>
                    <a:p>
                      <a:r>
                        <a:rPr lang="en-NP" dirty="0"/>
                        <a:t>-3.2</a:t>
                      </a:r>
                    </a:p>
                  </a:txBody>
                  <a:tcPr/>
                </a:tc>
                <a:tc>
                  <a:txBody>
                    <a:bodyPr/>
                    <a:lstStyle/>
                    <a:p>
                      <a:r>
                        <a:rPr lang="en-NP" dirty="0"/>
                        <a:t>10.24</a:t>
                      </a:r>
                    </a:p>
                  </a:txBody>
                  <a:tcPr/>
                </a:tc>
                <a:extLst>
                  <a:ext uri="{0D108BD9-81ED-4DB2-BD59-A6C34878D82A}">
                    <a16:rowId xmlns:a16="http://schemas.microsoft.com/office/drawing/2014/main" val="246416759"/>
                  </a:ext>
                </a:extLst>
              </a:tr>
              <a:tr h="370840">
                <a:tc>
                  <a:txBody>
                    <a:bodyPr/>
                    <a:lstStyle/>
                    <a:p>
                      <a:r>
                        <a:rPr lang="en-NP" dirty="0"/>
                        <a:t>50</a:t>
                      </a:r>
                    </a:p>
                  </a:txBody>
                  <a:tcPr/>
                </a:tc>
                <a:tc>
                  <a:txBody>
                    <a:bodyPr/>
                    <a:lstStyle/>
                    <a:p>
                      <a:r>
                        <a:rPr lang="en-NP" dirty="0"/>
                        <a:t>0.8</a:t>
                      </a:r>
                    </a:p>
                  </a:txBody>
                  <a:tcPr/>
                </a:tc>
                <a:tc>
                  <a:txBody>
                    <a:bodyPr/>
                    <a:lstStyle/>
                    <a:p>
                      <a:r>
                        <a:rPr lang="en-NP" dirty="0"/>
                        <a:t>0.64</a:t>
                      </a:r>
                    </a:p>
                  </a:txBody>
                  <a:tcPr/>
                </a:tc>
                <a:extLst>
                  <a:ext uri="{0D108BD9-81ED-4DB2-BD59-A6C34878D82A}">
                    <a16:rowId xmlns:a16="http://schemas.microsoft.com/office/drawing/2014/main" val="595547969"/>
                  </a:ext>
                </a:extLst>
              </a:tr>
              <a:tr h="370840">
                <a:tc>
                  <a:txBody>
                    <a:bodyPr/>
                    <a:lstStyle/>
                    <a:p>
                      <a:r>
                        <a:rPr lang="en-NP" dirty="0"/>
                        <a:t>Total</a:t>
                      </a:r>
                    </a:p>
                  </a:txBody>
                  <a:tcPr/>
                </a:tc>
                <a:tc>
                  <a:txBody>
                    <a:bodyPr/>
                    <a:lstStyle/>
                    <a:p>
                      <a:endParaRPr lang="en-NP" dirty="0"/>
                    </a:p>
                  </a:txBody>
                  <a:tcPr/>
                </a:tc>
                <a:tc>
                  <a:txBody>
                    <a:bodyPr/>
                    <a:lstStyle/>
                    <a:p>
                      <a:r>
                        <a:rPr lang="en-NP" dirty="0"/>
                        <a:t>2600.04</a:t>
                      </a:r>
                    </a:p>
                  </a:txBody>
                  <a:tcPr/>
                </a:tc>
                <a:extLst>
                  <a:ext uri="{0D108BD9-81ED-4DB2-BD59-A6C34878D82A}">
                    <a16:rowId xmlns:a16="http://schemas.microsoft.com/office/drawing/2014/main" val="4139029188"/>
                  </a:ext>
                </a:extLst>
              </a:tr>
            </a:tbl>
          </a:graphicData>
        </a:graphic>
      </p:graphicFrame>
      <p:sp>
        <p:nvSpPr>
          <p:cNvPr id="6" name="TextBox 5">
            <a:extLst>
              <a:ext uri="{FF2B5EF4-FFF2-40B4-BE49-F238E27FC236}">
                <a16:creationId xmlns:a16="http://schemas.microsoft.com/office/drawing/2014/main" id="{F17CC869-E143-D741-A43E-EB842AB7965D}"/>
              </a:ext>
            </a:extLst>
          </p:cNvPr>
          <p:cNvSpPr txBox="1"/>
          <p:nvPr/>
        </p:nvSpPr>
        <p:spPr>
          <a:xfrm>
            <a:off x="3978876" y="111211"/>
            <a:ext cx="8213124" cy="4801314"/>
          </a:xfrm>
          <a:prstGeom prst="rect">
            <a:avLst/>
          </a:prstGeom>
          <a:noFill/>
        </p:spPr>
        <p:txBody>
          <a:bodyPr wrap="square" rtlCol="0">
            <a:spAutoFit/>
          </a:bodyPr>
          <a:lstStyle/>
          <a:p>
            <a:r>
              <a:rPr lang="en-NP" dirty="0"/>
              <a:t>Now , </a:t>
            </a:r>
          </a:p>
          <a:p>
            <a:r>
              <a:rPr lang="en-NP" dirty="0"/>
              <a:t>2600.04/(10-1) = 288.7</a:t>
            </a:r>
          </a:p>
          <a:p>
            <a:r>
              <a:rPr lang="en-US" dirty="0"/>
              <a:t>Hence the variance is 289 and the standard deviation is the square root of  289 = 17.</a:t>
            </a:r>
          </a:p>
          <a:p>
            <a:r>
              <a:rPr lang="en-US" dirty="0"/>
              <a:t>Since the standard deviation can be thought of measuring how far the data values lie from the mean, we take the mean and move one standard deviation in either direction.  The mean for this example was about 49.2 and the standard deviation was 17.  We have:</a:t>
            </a:r>
          </a:p>
          <a:p>
            <a:r>
              <a:rPr lang="en-US" dirty="0"/>
              <a:t> </a:t>
            </a:r>
          </a:p>
          <a:p>
            <a:r>
              <a:rPr lang="en-US" dirty="0"/>
              <a:t>49.2 - 17 = 32.2</a:t>
            </a:r>
          </a:p>
          <a:p>
            <a:r>
              <a:rPr lang="en-US" dirty="0"/>
              <a:t> </a:t>
            </a:r>
          </a:p>
          <a:p>
            <a:r>
              <a:rPr lang="en-US" dirty="0"/>
              <a:t>and</a:t>
            </a:r>
          </a:p>
          <a:p>
            <a:r>
              <a:rPr lang="en-US" dirty="0"/>
              <a:t> </a:t>
            </a:r>
          </a:p>
          <a:p>
            <a:r>
              <a:rPr lang="en-US" dirty="0"/>
              <a:t>49.2 + 17 = 66.2</a:t>
            </a:r>
          </a:p>
          <a:p>
            <a:r>
              <a:rPr lang="en-US" dirty="0"/>
              <a:t> </a:t>
            </a:r>
          </a:p>
          <a:p>
            <a:endParaRPr lang="en-US" dirty="0"/>
          </a:p>
          <a:p>
            <a:br>
              <a:rPr lang="en-US" dirty="0"/>
            </a:br>
            <a:endParaRPr lang="en-NP" dirty="0"/>
          </a:p>
        </p:txBody>
      </p:sp>
    </p:spTree>
    <p:extLst>
      <p:ext uri="{BB962C8B-B14F-4D97-AF65-F5344CB8AC3E}">
        <p14:creationId xmlns:p14="http://schemas.microsoft.com/office/powerpoint/2010/main" val="4017655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ED1D-93E3-6948-9E21-4EA6AC6B49C7}"/>
              </a:ext>
            </a:extLst>
          </p:cNvPr>
          <p:cNvSpPr>
            <a:spLocks noGrp="1"/>
          </p:cNvSpPr>
          <p:nvPr>
            <p:ph type="title"/>
          </p:nvPr>
        </p:nvSpPr>
        <p:spPr/>
        <p:txBody>
          <a:bodyPr/>
          <a:lstStyle/>
          <a:p>
            <a:r>
              <a:rPr lang="en-US" b="1" dirty="0"/>
              <a:t>Z-Scores</a:t>
            </a:r>
            <a:br>
              <a:rPr lang="en-US" b="1" dirty="0"/>
            </a:br>
            <a:endParaRPr lang="en-NP" dirty="0"/>
          </a:p>
        </p:txBody>
      </p:sp>
      <p:sp>
        <p:nvSpPr>
          <p:cNvPr id="3" name="Content Placeholder 2">
            <a:extLst>
              <a:ext uri="{FF2B5EF4-FFF2-40B4-BE49-F238E27FC236}">
                <a16:creationId xmlns:a16="http://schemas.microsoft.com/office/drawing/2014/main" id="{52F8E581-809F-0640-83D0-DB7791C6E8B1}"/>
              </a:ext>
            </a:extLst>
          </p:cNvPr>
          <p:cNvSpPr>
            <a:spLocks noGrp="1"/>
          </p:cNvSpPr>
          <p:nvPr>
            <p:ph idx="1"/>
          </p:nvPr>
        </p:nvSpPr>
        <p:spPr>
          <a:xfrm>
            <a:off x="751702" y="1146004"/>
            <a:ext cx="11135498" cy="4351338"/>
          </a:xfrm>
        </p:spPr>
        <p:txBody>
          <a:bodyPr/>
          <a:lstStyle/>
          <a:p>
            <a:pPr marL="0" indent="0" algn="just">
              <a:buNone/>
            </a:pPr>
            <a:r>
              <a:rPr lang="en-US" dirty="0"/>
              <a:t>A z-score (also known as z-value, standard score, or normal score) is a measure of the divergence of an individual experimental result from the most probable result, the mean. Z is expressed in terms of the number of standard deviations from the mean value.</a:t>
            </a:r>
          </a:p>
          <a:p>
            <a:pPr marL="0" indent="0" algn="just">
              <a:buNone/>
            </a:pPr>
            <a:br>
              <a:rPr lang="en-US" dirty="0"/>
            </a:br>
            <a:endParaRPr lang="en-NP" dirty="0"/>
          </a:p>
        </p:txBody>
      </p:sp>
      <p:pic>
        <p:nvPicPr>
          <p:cNvPr id="3074" name="Picture 2" descr=" = \frac {X-\mu}{\sigma}">
            <a:extLst>
              <a:ext uri="{FF2B5EF4-FFF2-40B4-BE49-F238E27FC236}">
                <a16:creationId xmlns:a16="http://schemas.microsoft.com/office/drawing/2014/main" id="{F52064C2-CDC2-A645-9E19-1BF37993B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82899"/>
            <a:ext cx="2165696" cy="9600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62E1423-9524-6E44-858C-5C059A5B062D}"/>
              </a:ext>
            </a:extLst>
          </p:cNvPr>
          <p:cNvSpPr/>
          <p:nvPr/>
        </p:nvSpPr>
        <p:spPr>
          <a:xfrm>
            <a:off x="751702" y="4234668"/>
            <a:ext cx="6096000" cy="1938992"/>
          </a:xfrm>
          <a:prstGeom prst="rect">
            <a:avLst/>
          </a:prstGeom>
        </p:spPr>
        <p:txBody>
          <a:bodyPr>
            <a:spAutoFit/>
          </a:bodyPr>
          <a:lstStyle/>
          <a:p>
            <a:r>
              <a:rPr lang="en-US" sz="2400" b="0" i="1" dirty="0">
                <a:solidFill>
                  <a:srgbClr val="000000"/>
                </a:solidFill>
                <a:effectLst/>
                <a:latin typeface="Tahoma" panose="020B0604030504040204" pitchFamily="34" charset="0"/>
              </a:rPr>
              <a:t>X</a:t>
            </a:r>
            <a:r>
              <a:rPr lang="en-US" sz="2400" b="0" i="0" dirty="0">
                <a:solidFill>
                  <a:srgbClr val="000000"/>
                </a:solidFill>
                <a:effectLst/>
                <a:latin typeface="Tahoma" panose="020B0604030504040204" pitchFamily="34" charset="0"/>
              </a:rPr>
              <a:t> = </a:t>
            </a:r>
            <a:r>
              <a:rPr lang="en-US" sz="2400" b="0" i="1" dirty="0">
                <a:solidFill>
                  <a:srgbClr val="000000"/>
                </a:solidFill>
                <a:effectLst/>
                <a:latin typeface="Tahoma" panose="020B0604030504040204" pitchFamily="34" charset="0"/>
              </a:rPr>
              <a:t>Experimental Value</a:t>
            </a:r>
            <a:endParaRPr lang="en-US" sz="2400" b="0" i="0" dirty="0">
              <a:solidFill>
                <a:srgbClr val="000000"/>
              </a:solidFill>
              <a:effectLst/>
              <a:latin typeface="Tahoma" panose="020B0604030504040204" pitchFamily="34" charset="0"/>
            </a:endParaRPr>
          </a:p>
          <a:p>
            <a:r>
              <a:rPr lang="el-GR" sz="2400" b="0" i="0" dirty="0">
                <a:solidFill>
                  <a:srgbClr val="000000"/>
                </a:solidFill>
                <a:effectLst/>
                <a:latin typeface="Tahoma" panose="020B0604030504040204" pitchFamily="34" charset="0"/>
              </a:rPr>
              <a:t>μ = </a:t>
            </a:r>
            <a:r>
              <a:rPr lang="en-US" sz="2400" b="0" i="1" dirty="0">
                <a:solidFill>
                  <a:srgbClr val="000000"/>
                </a:solidFill>
                <a:effectLst/>
                <a:latin typeface="Tahoma" panose="020B0604030504040204" pitchFamily="34" charset="0"/>
              </a:rPr>
              <a:t>Mean</a:t>
            </a:r>
            <a:endParaRPr lang="en-US" sz="2400" b="0" i="0" dirty="0">
              <a:solidFill>
                <a:srgbClr val="000000"/>
              </a:solidFill>
              <a:effectLst/>
              <a:latin typeface="Tahoma" panose="020B0604030504040204" pitchFamily="34" charset="0"/>
            </a:endParaRPr>
          </a:p>
          <a:p>
            <a:r>
              <a:rPr lang="el-GR" sz="2400" b="0" i="0" dirty="0">
                <a:solidFill>
                  <a:srgbClr val="000000"/>
                </a:solidFill>
                <a:effectLst/>
                <a:latin typeface="Tahoma" panose="020B0604030504040204" pitchFamily="34" charset="0"/>
              </a:rPr>
              <a:t>σ = </a:t>
            </a:r>
            <a:r>
              <a:rPr lang="en-US" sz="2400" b="0" i="1" dirty="0">
                <a:solidFill>
                  <a:srgbClr val="000000"/>
                </a:solidFill>
                <a:effectLst/>
                <a:latin typeface="Tahoma" panose="020B0604030504040204" pitchFamily="34" charset="0"/>
              </a:rPr>
              <a:t>Standard Deviation</a:t>
            </a:r>
            <a:endParaRPr lang="en-US" sz="2400" b="0" i="0" dirty="0">
              <a:solidFill>
                <a:srgbClr val="000000"/>
              </a:solidFill>
              <a:effectLst/>
              <a:latin typeface="Tahoma" panose="020B0604030504040204" pitchFamily="34" charset="0"/>
            </a:endParaRPr>
          </a:p>
          <a:p>
            <a:br>
              <a:rPr lang="en-US" sz="2400" dirty="0"/>
            </a:br>
            <a:endParaRPr lang="en-NP" sz="2400" dirty="0"/>
          </a:p>
        </p:txBody>
      </p:sp>
    </p:spTree>
    <p:extLst>
      <p:ext uri="{BB962C8B-B14F-4D97-AF65-F5344CB8AC3E}">
        <p14:creationId xmlns:p14="http://schemas.microsoft.com/office/powerpoint/2010/main" val="296711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416A3-87BB-C543-9E12-5DC4F8BF5481}"/>
              </a:ext>
            </a:extLst>
          </p:cNvPr>
          <p:cNvSpPr>
            <a:spLocks noGrp="1"/>
          </p:cNvSpPr>
          <p:nvPr>
            <p:ph type="title"/>
          </p:nvPr>
        </p:nvSpPr>
        <p:spPr>
          <a:xfrm>
            <a:off x="838200" y="117991"/>
            <a:ext cx="10515600" cy="994118"/>
          </a:xfrm>
        </p:spPr>
        <p:txBody>
          <a:bodyPr/>
          <a:lstStyle/>
          <a:p>
            <a:r>
              <a:rPr lang="en-NP" dirty="0"/>
              <a:t>Z-score( Con.)</a:t>
            </a:r>
          </a:p>
        </p:txBody>
      </p:sp>
      <p:sp>
        <p:nvSpPr>
          <p:cNvPr id="3" name="Content Placeholder 2">
            <a:extLst>
              <a:ext uri="{FF2B5EF4-FFF2-40B4-BE49-F238E27FC236}">
                <a16:creationId xmlns:a16="http://schemas.microsoft.com/office/drawing/2014/main" id="{FE749FBD-CA09-914E-ACE1-0DB98DA80914}"/>
              </a:ext>
            </a:extLst>
          </p:cNvPr>
          <p:cNvSpPr>
            <a:spLocks noGrp="1"/>
          </p:cNvSpPr>
          <p:nvPr>
            <p:ph idx="1"/>
          </p:nvPr>
        </p:nvSpPr>
        <p:spPr>
          <a:xfrm>
            <a:off x="838200" y="896573"/>
            <a:ext cx="10999573" cy="5064854"/>
          </a:xfrm>
        </p:spPr>
        <p:txBody>
          <a:bodyPr>
            <a:normAutofit fontScale="92500" lnSpcReduction="10000"/>
          </a:bodyPr>
          <a:lstStyle/>
          <a:p>
            <a:pPr marL="0" indent="0" algn="just">
              <a:buNone/>
            </a:pPr>
            <a:r>
              <a:rPr lang="en-US" dirty="0"/>
              <a:t>Z-scores assuming the sampling distribution of the test statistic (mean in most cases) is normal and transform the sampling distribution into a standard normal distribution. As explained above in the section on sampling distributions, the standard deviation of a sampling distribution depends on the number of samples. Equation (Z</a:t>
            </a:r>
            <a:r>
              <a:rPr lang="en-US" baseline="-25000" dirty="0"/>
              <a:t>obs1</a:t>
            </a:r>
            <a:r>
              <a:rPr lang="en-US" dirty="0"/>
              <a:t>) is to be used to compare results to one another, whereas equation (Z</a:t>
            </a:r>
            <a:r>
              <a:rPr lang="en-US" baseline="-25000" dirty="0"/>
              <a:t>obs2</a:t>
            </a:r>
            <a:r>
              <a:rPr lang="en-US" dirty="0"/>
              <a:t>) is to be used when performing inference about the population.</a:t>
            </a:r>
          </a:p>
          <a:p>
            <a:pPr marL="0" indent="0" algn="just">
              <a:buNone/>
            </a:pPr>
            <a:r>
              <a:rPr lang="en-US" dirty="0"/>
              <a:t>Whenever using z-scores it is important to remember a few things:</a:t>
            </a:r>
          </a:p>
          <a:p>
            <a:r>
              <a:rPr lang="en-US" dirty="0"/>
              <a:t>Z-scores normalize the sampling distribution for meaningful comparison.</a:t>
            </a:r>
          </a:p>
          <a:p>
            <a:r>
              <a:rPr lang="en-US" dirty="0"/>
              <a:t>Z-scores require a large amount of data.</a:t>
            </a:r>
          </a:p>
          <a:p>
            <a:r>
              <a:rPr lang="en-US" dirty="0"/>
              <a:t>Z-scores require independent, random data.</a:t>
            </a:r>
          </a:p>
          <a:p>
            <a:pPr marL="0" indent="0">
              <a:buNone/>
            </a:pPr>
            <a:br>
              <a:rPr lang="en-US" dirty="0"/>
            </a:br>
            <a:endParaRPr lang="en-US" dirty="0"/>
          </a:p>
          <a:p>
            <a:pPr marL="0" indent="0" algn="just">
              <a:buNone/>
            </a:pPr>
            <a:endParaRPr lang="en-NP" dirty="0"/>
          </a:p>
        </p:txBody>
      </p:sp>
      <p:pic>
        <p:nvPicPr>
          <p:cNvPr id="4098" name="Picture 2" descr="_{obs}= \frac {X-\mu}\frac{\sigma}{\sqrt{n}}">
            <a:extLst>
              <a:ext uri="{FF2B5EF4-FFF2-40B4-BE49-F238E27FC236}">
                <a16:creationId xmlns:a16="http://schemas.microsoft.com/office/drawing/2014/main" id="{F5B048E3-A39A-BF4C-AE6E-9B811EF26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57" y="5288327"/>
            <a:ext cx="2194562" cy="9941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7C33F7E-DFE9-9549-ABD1-50507733F456}"/>
              </a:ext>
            </a:extLst>
          </p:cNvPr>
          <p:cNvSpPr/>
          <p:nvPr/>
        </p:nvSpPr>
        <p:spPr>
          <a:xfrm>
            <a:off x="1260390" y="6370677"/>
            <a:ext cx="3072204" cy="369332"/>
          </a:xfrm>
          <a:prstGeom prst="rect">
            <a:avLst/>
          </a:prstGeom>
        </p:spPr>
        <p:txBody>
          <a:bodyPr wrap="square">
            <a:spAutoFit/>
          </a:bodyPr>
          <a:lstStyle/>
          <a:p>
            <a:r>
              <a:rPr lang="en-US" b="0" i="1" dirty="0">
                <a:solidFill>
                  <a:srgbClr val="000000"/>
                </a:solidFill>
                <a:effectLst/>
                <a:latin typeface="Tahoma" panose="020B0604030504040204" pitchFamily="34" charset="0"/>
              </a:rPr>
              <a:t>Where , n</a:t>
            </a:r>
            <a:r>
              <a:rPr lang="en-US" b="0" i="0" dirty="0">
                <a:solidFill>
                  <a:srgbClr val="000000"/>
                </a:solidFill>
                <a:effectLst/>
                <a:latin typeface="Tahoma" panose="020B0604030504040204" pitchFamily="34" charset="0"/>
              </a:rPr>
              <a:t> = </a:t>
            </a:r>
            <a:r>
              <a:rPr lang="en-US" b="0" i="1" dirty="0" err="1">
                <a:solidFill>
                  <a:srgbClr val="000000"/>
                </a:solidFill>
                <a:effectLst/>
                <a:latin typeface="Tahoma" panose="020B0604030504040204" pitchFamily="34" charset="0"/>
              </a:rPr>
              <a:t>SampleNumber</a:t>
            </a:r>
            <a:endParaRPr lang="en-NP" dirty="0"/>
          </a:p>
        </p:txBody>
      </p:sp>
    </p:spTree>
    <p:extLst>
      <p:ext uri="{BB962C8B-B14F-4D97-AF65-F5344CB8AC3E}">
        <p14:creationId xmlns:p14="http://schemas.microsoft.com/office/powerpoint/2010/main" val="310529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D54D-3C1B-B44D-8786-8DFEA401C220}"/>
              </a:ext>
            </a:extLst>
          </p:cNvPr>
          <p:cNvSpPr>
            <a:spLocks noGrp="1"/>
          </p:cNvSpPr>
          <p:nvPr>
            <p:ph type="title"/>
          </p:nvPr>
        </p:nvSpPr>
        <p:spPr/>
        <p:txBody>
          <a:bodyPr/>
          <a:lstStyle/>
          <a:p>
            <a:r>
              <a:rPr lang="en-NP" dirty="0"/>
              <a:t>Z-score(Con.)</a:t>
            </a:r>
          </a:p>
        </p:txBody>
      </p:sp>
      <p:sp>
        <p:nvSpPr>
          <p:cNvPr id="3" name="Content Placeholder 2">
            <a:extLst>
              <a:ext uri="{FF2B5EF4-FFF2-40B4-BE49-F238E27FC236}">
                <a16:creationId xmlns:a16="http://schemas.microsoft.com/office/drawing/2014/main" id="{49D9AC51-DE17-A545-94D5-C1642870D2A9}"/>
              </a:ext>
            </a:extLst>
          </p:cNvPr>
          <p:cNvSpPr>
            <a:spLocks noGrp="1"/>
          </p:cNvSpPr>
          <p:nvPr>
            <p:ph idx="1"/>
          </p:nvPr>
        </p:nvSpPr>
        <p:spPr/>
        <p:txBody>
          <a:bodyPr/>
          <a:lstStyle/>
          <a:p>
            <a:pPr marL="0" indent="0" algn="just">
              <a:buNone/>
            </a:pPr>
            <a:r>
              <a:rPr lang="en-US" dirty="0"/>
              <a:t>In finance, </a:t>
            </a:r>
            <a:r>
              <a:rPr lang="en-US" b="1" dirty="0"/>
              <a:t>Z</a:t>
            </a:r>
            <a:r>
              <a:rPr lang="en-US" dirty="0"/>
              <a:t>-scores are measures of an observation's variability and can be </a:t>
            </a:r>
            <a:r>
              <a:rPr lang="en-US" b="1" dirty="0"/>
              <a:t>used</a:t>
            </a:r>
            <a:r>
              <a:rPr lang="en-US" dirty="0"/>
              <a:t> by traders to help determine market volatility. The </a:t>
            </a:r>
            <a:r>
              <a:rPr lang="en-US" b="1" dirty="0"/>
              <a:t>Z</a:t>
            </a:r>
            <a:r>
              <a:rPr lang="en-US" dirty="0"/>
              <a:t>-</a:t>
            </a:r>
            <a:r>
              <a:rPr lang="en-US" b="1" dirty="0"/>
              <a:t>score</a:t>
            </a:r>
            <a:r>
              <a:rPr lang="en-US" dirty="0"/>
              <a:t> is also sometimes known as the Altman </a:t>
            </a:r>
            <a:r>
              <a:rPr lang="en-US" b="1" dirty="0"/>
              <a:t>Z</a:t>
            </a:r>
            <a:r>
              <a:rPr lang="en-US" dirty="0"/>
              <a:t>-</a:t>
            </a:r>
            <a:r>
              <a:rPr lang="en-US" b="1" dirty="0"/>
              <a:t>score</a:t>
            </a:r>
            <a:r>
              <a:rPr lang="en-US" dirty="0"/>
              <a:t>. A </a:t>
            </a:r>
            <a:r>
              <a:rPr lang="en-US" b="1" dirty="0"/>
              <a:t>Z</a:t>
            </a:r>
            <a:r>
              <a:rPr lang="en-US" dirty="0"/>
              <a:t>-</a:t>
            </a:r>
            <a:r>
              <a:rPr lang="en-US" b="1" dirty="0"/>
              <a:t>Score</a:t>
            </a:r>
            <a:r>
              <a:rPr lang="en-US" dirty="0"/>
              <a:t> is a statistical measurement of a </a:t>
            </a:r>
            <a:r>
              <a:rPr lang="en-US" b="1" dirty="0"/>
              <a:t>score's</a:t>
            </a:r>
            <a:r>
              <a:rPr lang="en-US" dirty="0"/>
              <a:t> relationship to the mean in a group of scores.</a:t>
            </a:r>
            <a:endParaRPr lang="en-NP" dirty="0"/>
          </a:p>
        </p:txBody>
      </p:sp>
    </p:spTree>
    <p:extLst>
      <p:ext uri="{BB962C8B-B14F-4D97-AF65-F5344CB8AC3E}">
        <p14:creationId xmlns:p14="http://schemas.microsoft.com/office/powerpoint/2010/main" val="2546661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857</Words>
  <Application>Microsoft Macintosh PowerPoint</Application>
  <PresentationFormat>Widescreen</PresentationFormat>
  <Paragraphs>98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Tahoma</vt:lpstr>
      <vt:lpstr>Times</vt:lpstr>
      <vt:lpstr>Office Theme</vt:lpstr>
      <vt:lpstr>Mean and Mode</vt:lpstr>
      <vt:lpstr>Median</vt:lpstr>
      <vt:lpstr>Variance and Standard Deviation</vt:lpstr>
      <vt:lpstr>Example:</vt:lpstr>
      <vt:lpstr>PowerPoint Presentation</vt:lpstr>
      <vt:lpstr>Z-Scores </vt:lpstr>
      <vt:lpstr>Z-score( Con.)</vt:lpstr>
      <vt:lpstr>Z-score(Con.)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dc:title>
  <dc:creator>Microsoft Office User</dc:creator>
  <cp:lastModifiedBy>Microsoft Office User</cp:lastModifiedBy>
  <cp:revision>13</cp:revision>
  <dcterms:created xsi:type="dcterms:W3CDTF">2021-07-11T17:16:10Z</dcterms:created>
  <dcterms:modified xsi:type="dcterms:W3CDTF">2021-07-12T02:49:30Z</dcterms:modified>
</cp:coreProperties>
</file>