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 id="280" r:id="rId26"/>
    <p:sldId id="281" r:id="rId27"/>
    <p:sldId id="286" r:id="rId28"/>
    <p:sldId id="287" r:id="rId29"/>
    <p:sldId id="282" r:id="rId30"/>
    <p:sldId id="283" r:id="rId31"/>
    <p:sldId id="284" r:id="rId32"/>
    <p:sldId id="285" r:id="rId33"/>
    <p:sldId id="289" r:id="rId34"/>
    <p:sldId id="290" r:id="rId35"/>
    <p:sldId id="291" r:id="rId36"/>
    <p:sldId id="292" r:id="rId37"/>
    <p:sldId id="294" r:id="rId38"/>
    <p:sldId id="295"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FBB3-A71F-4641-A0E6-C8414A3B6A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4FB18E-6596-4FD4-9086-A8DCCC08D0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68AD85-357E-40BF-B240-BC9CB3A01F79}"/>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5" name="Footer Placeholder 4">
            <a:extLst>
              <a:ext uri="{FF2B5EF4-FFF2-40B4-BE49-F238E27FC236}">
                <a16:creationId xmlns:a16="http://schemas.microsoft.com/office/drawing/2014/main" id="{C9466282-FDA2-46BA-8484-6291D4EBA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1AE88-FEF1-455F-8322-37597931C30D}"/>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259206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A700-E2EE-4704-9124-AF1EB40A3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1F3ED0-7D33-4447-B531-CFA4C05DB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6FB79-43BF-4748-AEAA-97F24C65AAAC}"/>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5" name="Footer Placeholder 4">
            <a:extLst>
              <a:ext uri="{FF2B5EF4-FFF2-40B4-BE49-F238E27FC236}">
                <a16:creationId xmlns:a16="http://schemas.microsoft.com/office/drawing/2014/main" id="{C448C431-AB5C-483D-AFE5-C80E6D988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AC6A2-394A-456F-B392-213D7542CBC6}"/>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42522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3CF473-DCBB-48F8-888C-10F4B58665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2A5B1-2FE2-4376-8B30-6B7107E29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DF1C4-66CF-454D-BB28-B69E9E53913F}"/>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5" name="Footer Placeholder 4">
            <a:extLst>
              <a:ext uri="{FF2B5EF4-FFF2-40B4-BE49-F238E27FC236}">
                <a16:creationId xmlns:a16="http://schemas.microsoft.com/office/drawing/2014/main" id="{98889302-C69E-4257-B42C-C572A9D5C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7D555-6F2B-454D-9E23-9C4DD4714C1C}"/>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55032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376E-105B-40A2-A54B-932ED44E4E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E61D82-3EDF-47C5-9A43-84BCC0187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FAAF6-7DBD-4B98-BB53-4AF3D4B2D4E8}"/>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5" name="Footer Placeholder 4">
            <a:extLst>
              <a:ext uri="{FF2B5EF4-FFF2-40B4-BE49-F238E27FC236}">
                <a16:creationId xmlns:a16="http://schemas.microsoft.com/office/drawing/2014/main" id="{3D5E998A-1BCE-4ED5-A672-3CD0F435D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DEB2C-79A4-4273-985C-A696D8B3739E}"/>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385701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C964-73E6-45A3-9AC0-5FE1739E0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5D526D-9C3A-4668-93AA-884D526F5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81D22-749F-41DE-A7B2-C57E4566C9E5}"/>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5" name="Footer Placeholder 4">
            <a:extLst>
              <a:ext uri="{FF2B5EF4-FFF2-40B4-BE49-F238E27FC236}">
                <a16:creationId xmlns:a16="http://schemas.microsoft.com/office/drawing/2014/main" id="{E1BC27F5-A392-4667-AB79-92B2FFEB2A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73F74-B469-43CE-9891-3773B2F692C0}"/>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385379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C983-C00D-44B2-A005-03D00EB4A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57DA4-9C95-42A2-8912-754CE5029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828D26-2673-47B9-A42B-1E2E20131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6C73DB-675C-4E44-B06D-806B9598EDFC}"/>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6" name="Footer Placeholder 5">
            <a:extLst>
              <a:ext uri="{FF2B5EF4-FFF2-40B4-BE49-F238E27FC236}">
                <a16:creationId xmlns:a16="http://schemas.microsoft.com/office/drawing/2014/main" id="{2379D594-B216-42F3-9CA9-D9F90452B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9208FA-33E1-4A71-95AB-73D8D21FC551}"/>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380189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F5E9-3313-4AD2-9398-85A3E3E357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3D5947-2874-4C92-926E-B7714658D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7507E-2427-4CE8-9B62-C6AF2B206E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41CE43-C1EF-4E03-9CD0-21E853EDA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68474-0A09-453D-B901-1B1289C21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48A267-8966-46D7-AFA6-4EBC94100D4E}"/>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8" name="Footer Placeholder 7">
            <a:extLst>
              <a:ext uri="{FF2B5EF4-FFF2-40B4-BE49-F238E27FC236}">
                <a16:creationId xmlns:a16="http://schemas.microsoft.com/office/drawing/2014/main" id="{37302181-502D-4CD2-B48D-DE93B4849F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493D39-E181-4714-BCC1-87F9F5FBD0FD}"/>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252134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AA0E-85A7-4044-9C32-7071ECCE5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3FA2D6-E471-47AE-8D5D-29451CC105B8}"/>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4" name="Footer Placeholder 3">
            <a:extLst>
              <a:ext uri="{FF2B5EF4-FFF2-40B4-BE49-F238E27FC236}">
                <a16:creationId xmlns:a16="http://schemas.microsoft.com/office/drawing/2014/main" id="{3EE3A391-CB17-4A57-BF8C-7D3E49AF70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56022E-5FE5-42B4-B8FA-D62FD405E31C}"/>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72318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B3B1B-4E0C-4124-8910-071D6FF1E004}"/>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3" name="Footer Placeholder 2">
            <a:extLst>
              <a:ext uri="{FF2B5EF4-FFF2-40B4-BE49-F238E27FC236}">
                <a16:creationId xmlns:a16="http://schemas.microsoft.com/office/drawing/2014/main" id="{755678EA-3B8C-4188-96AF-7F9A5E8BCE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B063BC-2E4D-4368-8D2D-912AEFC28048}"/>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132670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6E81-CABD-4932-A02E-ECEEAF856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9C2A11-819C-4494-B79C-846FBB191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778B1-B9B2-44E2-B8B3-112544B19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E6F4E-F2FF-47E4-96B8-0AA4088F0573}"/>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6" name="Footer Placeholder 5">
            <a:extLst>
              <a:ext uri="{FF2B5EF4-FFF2-40B4-BE49-F238E27FC236}">
                <a16:creationId xmlns:a16="http://schemas.microsoft.com/office/drawing/2014/main" id="{7D43CABD-FD8B-4D03-B0CA-2C1A82189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F4540-6826-486F-8ACD-C5E3259C1151}"/>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2883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4CF-EC4B-48D5-9CCE-9DE274355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EF5A52-85AC-4FCB-8BEC-8AC8EAD76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92D5F6-2617-49A9-AA4F-1974E591B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A5CF8-2279-4A26-B063-5FBF0CFBA6D5}"/>
              </a:ext>
            </a:extLst>
          </p:cNvPr>
          <p:cNvSpPr>
            <a:spLocks noGrp="1"/>
          </p:cNvSpPr>
          <p:nvPr>
            <p:ph type="dt" sz="half" idx="10"/>
          </p:nvPr>
        </p:nvSpPr>
        <p:spPr/>
        <p:txBody>
          <a:bodyPr/>
          <a:lstStyle/>
          <a:p>
            <a:fld id="{CAFEF15D-AF02-4770-8148-C824F73415F2}" type="datetimeFigureOut">
              <a:rPr lang="en-IN" smtClean="0"/>
              <a:t>16-11-2021</a:t>
            </a:fld>
            <a:endParaRPr lang="en-IN"/>
          </a:p>
        </p:txBody>
      </p:sp>
      <p:sp>
        <p:nvSpPr>
          <p:cNvPr id="6" name="Footer Placeholder 5">
            <a:extLst>
              <a:ext uri="{FF2B5EF4-FFF2-40B4-BE49-F238E27FC236}">
                <a16:creationId xmlns:a16="http://schemas.microsoft.com/office/drawing/2014/main" id="{9EF252CD-E369-462A-94DF-6DE140F8C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13AD0-0C1C-4EC7-B687-0EE6B655DC1F}"/>
              </a:ext>
            </a:extLst>
          </p:cNvPr>
          <p:cNvSpPr>
            <a:spLocks noGrp="1"/>
          </p:cNvSpPr>
          <p:nvPr>
            <p:ph type="sldNum" sz="quarter" idx="12"/>
          </p:nvPr>
        </p:nvSpPr>
        <p:spPr/>
        <p:txBody>
          <a:bodyPr/>
          <a:lstStyle/>
          <a:p>
            <a:fld id="{450A785F-DC15-4861-88D9-D5521F0EEE65}" type="slidenum">
              <a:rPr lang="en-IN" smtClean="0"/>
              <a:t>‹#›</a:t>
            </a:fld>
            <a:endParaRPr lang="en-IN"/>
          </a:p>
        </p:txBody>
      </p:sp>
    </p:spTree>
    <p:extLst>
      <p:ext uri="{BB962C8B-B14F-4D97-AF65-F5344CB8AC3E}">
        <p14:creationId xmlns:p14="http://schemas.microsoft.com/office/powerpoint/2010/main" val="238218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5339D-6159-472B-AA65-0C11C7EF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4466D-1C4E-4127-8453-7DAC980E7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F1811-C6B8-4983-B302-B8CE3C70F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EF15D-AF02-4770-8148-C824F73415F2}" type="datetimeFigureOut">
              <a:rPr lang="en-IN" smtClean="0"/>
              <a:t>16-11-2021</a:t>
            </a:fld>
            <a:endParaRPr lang="en-IN"/>
          </a:p>
        </p:txBody>
      </p:sp>
      <p:sp>
        <p:nvSpPr>
          <p:cNvPr id="5" name="Footer Placeholder 4">
            <a:extLst>
              <a:ext uri="{FF2B5EF4-FFF2-40B4-BE49-F238E27FC236}">
                <a16:creationId xmlns:a16="http://schemas.microsoft.com/office/drawing/2014/main" id="{4A8893C6-CE97-4D95-B854-9680758B9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27496B-4DB4-4B46-A290-79B8D050A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A785F-DC15-4861-88D9-D5521F0EEE65}" type="slidenum">
              <a:rPr lang="en-IN" smtClean="0"/>
              <a:t>‹#›</a:t>
            </a:fld>
            <a:endParaRPr lang="en-IN"/>
          </a:p>
        </p:txBody>
      </p:sp>
    </p:spTree>
    <p:extLst>
      <p:ext uri="{BB962C8B-B14F-4D97-AF65-F5344CB8AC3E}">
        <p14:creationId xmlns:p14="http://schemas.microsoft.com/office/powerpoint/2010/main" val="187169473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junedrepos/sagarmathaCsitJava202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A3B4-0D95-4A05-A0E8-4C2667EBCA97}"/>
              </a:ext>
            </a:extLst>
          </p:cNvPr>
          <p:cNvSpPr>
            <a:spLocks noGrp="1"/>
          </p:cNvSpPr>
          <p:nvPr>
            <p:ph type="ctrTitle"/>
          </p:nvPr>
        </p:nvSpPr>
        <p:spPr>
          <a:xfrm>
            <a:off x="410818" y="1913467"/>
            <a:ext cx="11370364" cy="1515533"/>
          </a:xfrm>
        </p:spPr>
        <p:txBody>
          <a:bodyPr>
            <a:normAutofit/>
          </a:bodyPr>
          <a:lstStyle/>
          <a:p>
            <a:r>
              <a:rPr lang="en-US" dirty="0"/>
              <a:t>Unit-4 Database Connectivity</a:t>
            </a:r>
            <a:endParaRPr lang="en-IN" dirty="0"/>
          </a:p>
        </p:txBody>
      </p:sp>
      <p:sp>
        <p:nvSpPr>
          <p:cNvPr id="3" name="Subtitle 2">
            <a:extLst>
              <a:ext uri="{FF2B5EF4-FFF2-40B4-BE49-F238E27FC236}">
                <a16:creationId xmlns:a16="http://schemas.microsoft.com/office/drawing/2014/main" id="{C1F67AF9-12DF-4537-A444-9A145177D0CA}"/>
              </a:ext>
            </a:extLst>
          </p:cNvPr>
          <p:cNvSpPr>
            <a:spLocks noGrp="1"/>
          </p:cNvSpPr>
          <p:nvPr>
            <p:ph type="subTitle" idx="1"/>
          </p:nvPr>
        </p:nvSpPr>
        <p:spPr/>
        <p:txBody>
          <a:bodyPr/>
          <a:lstStyle/>
          <a:p>
            <a:r>
              <a:rPr lang="en-US" dirty="0"/>
              <a:t>Compiled By:</a:t>
            </a:r>
          </a:p>
          <a:p>
            <a:r>
              <a:rPr lang="en-US" dirty="0" err="1"/>
              <a:t>Er</a:t>
            </a:r>
            <a:r>
              <a:rPr lang="en-US" dirty="0"/>
              <a:t>. Juned Alam</a:t>
            </a:r>
            <a:endParaRPr lang="en-IN" dirty="0"/>
          </a:p>
        </p:txBody>
      </p:sp>
    </p:spTree>
    <p:extLst>
      <p:ext uri="{BB962C8B-B14F-4D97-AF65-F5344CB8AC3E}">
        <p14:creationId xmlns:p14="http://schemas.microsoft.com/office/powerpoint/2010/main" val="87280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94FD-472B-4944-81CC-07ADEDE8DBDC}"/>
              </a:ext>
            </a:extLst>
          </p:cNvPr>
          <p:cNvSpPr>
            <a:spLocks noGrp="1"/>
          </p:cNvSpPr>
          <p:nvPr>
            <p:ph type="title"/>
          </p:nvPr>
        </p:nvSpPr>
        <p:spPr/>
        <p:txBody>
          <a:bodyPr/>
          <a:lstStyle/>
          <a:p>
            <a:r>
              <a:rPr lang="en-US" dirty="0"/>
              <a:t>Native-API driver (partially written in java) ( mostly written in C/C++) (Type - 2)</a:t>
            </a:r>
            <a:endParaRPr lang="en-IN" dirty="0"/>
          </a:p>
        </p:txBody>
      </p:sp>
      <p:sp>
        <p:nvSpPr>
          <p:cNvPr id="3" name="Content Placeholder 2">
            <a:extLst>
              <a:ext uri="{FF2B5EF4-FFF2-40B4-BE49-F238E27FC236}">
                <a16:creationId xmlns:a16="http://schemas.microsoft.com/office/drawing/2014/main" id="{F14F9030-05DB-4CEC-91CF-9F7D066A239A}"/>
              </a:ext>
            </a:extLst>
          </p:cNvPr>
          <p:cNvSpPr>
            <a:spLocks noGrp="1"/>
          </p:cNvSpPr>
          <p:nvPr>
            <p:ph idx="1"/>
          </p:nvPr>
        </p:nvSpPr>
        <p:spPr/>
        <p:txBody>
          <a:bodyPr/>
          <a:lstStyle/>
          <a:p>
            <a:pPr algn="just"/>
            <a:r>
              <a:rPr lang="en-US" dirty="0"/>
              <a:t>The Native API driver uses the client-side libraries of the database. The driver converts </a:t>
            </a:r>
            <a:r>
              <a:rPr lang="en-US" b="1" dirty="0"/>
              <a:t>JDBC method calls into native calls of the database API</a:t>
            </a:r>
            <a:r>
              <a:rPr lang="en-US" dirty="0"/>
              <a:t>. It is not written entirely in java.</a:t>
            </a:r>
          </a:p>
          <a:p>
            <a:pPr algn="just"/>
            <a:r>
              <a:rPr lang="en-US" dirty="0"/>
              <a:t>Advantages: </a:t>
            </a:r>
          </a:p>
          <a:p>
            <a:pPr lvl="1" algn="just"/>
            <a:r>
              <a:rPr lang="en-US" dirty="0"/>
              <a:t>Performance upgraded than JDBC-ODBC bridge driver. </a:t>
            </a:r>
          </a:p>
          <a:p>
            <a:pPr algn="just"/>
            <a:r>
              <a:rPr lang="en-US" dirty="0"/>
              <a:t>Disadvantages: </a:t>
            </a:r>
          </a:p>
          <a:p>
            <a:pPr lvl="1" algn="just"/>
            <a:r>
              <a:rPr lang="en-US" dirty="0"/>
              <a:t>The Native driver needs to be installed on the each client machine. </a:t>
            </a:r>
          </a:p>
          <a:p>
            <a:pPr lvl="1" algn="just"/>
            <a:r>
              <a:rPr lang="en-US" dirty="0"/>
              <a:t>The Vendor client library needs to be installed on client machine.</a:t>
            </a:r>
            <a:endParaRPr lang="en-IN" dirty="0"/>
          </a:p>
        </p:txBody>
      </p:sp>
    </p:spTree>
    <p:extLst>
      <p:ext uri="{BB962C8B-B14F-4D97-AF65-F5344CB8AC3E}">
        <p14:creationId xmlns:p14="http://schemas.microsoft.com/office/powerpoint/2010/main" val="81877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E7B7-FB1D-4651-96F7-E6DFC1A59F8A}"/>
              </a:ext>
            </a:extLst>
          </p:cNvPr>
          <p:cNvSpPr>
            <a:spLocks noGrp="1"/>
          </p:cNvSpPr>
          <p:nvPr>
            <p:ph type="title"/>
          </p:nvPr>
        </p:nvSpPr>
        <p:spPr/>
        <p:txBody>
          <a:bodyPr/>
          <a:lstStyle/>
          <a:p>
            <a:r>
              <a:rPr lang="en-IN" dirty="0"/>
              <a:t>Network Protocol driver (Type - 3)</a:t>
            </a:r>
          </a:p>
        </p:txBody>
      </p:sp>
      <p:sp>
        <p:nvSpPr>
          <p:cNvPr id="3" name="Content Placeholder 2">
            <a:extLst>
              <a:ext uri="{FF2B5EF4-FFF2-40B4-BE49-F238E27FC236}">
                <a16:creationId xmlns:a16="http://schemas.microsoft.com/office/drawing/2014/main" id="{72A70D27-2366-4805-B6F4-E62EBE451D28}"/>
              </a:ext>
            </a:extLst>
          </p:cNvPr>
          <p:cNvSpPr>
            <a:spLocks noGrp="1"/>
          </p:cNvSpPr>
          <p:nvPr>
            <p:ph idx="1"/>
          </p:nvPr>
        </p:nvSpPr>
        <p:spPr/>
        <p:txBody>
          <a:bodyPr>
            <a:normAutofit lnSpcReduction="10000"/>
          </a:bodyPr>
          <a:lstStyle/>
          <a:p>
            <a:pPr algn="just"/>
            <a:r>
              <a:rPr lang="en-US" dirty="0"/>
              <a:t>The Network Protocol driver uses </a:t>
            </a:r>
            <a:r>
              <a:rPr lang="en-US" b="1" dirty="0"/>
              <a:t>middleware</a:t>
            </a:r>
            <a:r>
              <a:rPr lang="en-US" dirty="0"/>
              <a:t> (application server) that converts </a:t>
            </a:r>
            <a:r>
              <a:rPr lang="en-US" b="1" dirty="0"/>
              <a:t>JDBC calls directly or indirectly into the vendor-specific database protocol</a:t>
            </a:r>
            <a:r>
              <a:rPr lang="en-US" dirty="0"/>
              <a:t>. It is fully written in java.</a:t>
            </a:r>
          </a:p>
          <a:p>
            <a:pPr algn="just"/>
            <a:r>
              <a:rPr lang="en-US" dirty="0"/>
              <a:t>Advantage: </a:t>
            </a:r>
          </a:p>
          <a:p>
            <a:pPr lvl="1" algn="just"/>
            <a:r>
              <a:rPr lang="en-US" dirty="0"/>
              <a:t>No client side library is required because of application server that can perform many tasks like auditing, load balancing, logging etc.</a:t>
            </a:r>
          </a:p>
          <a:p>
            <a:pPr algn="just"/>
            <a:r>
              <a:rPr lang="en-US" dirty="0"/>
              <a:t> Disadvantages: </a:t>
            </a:r>
          </a:p>
          <a:p>
            <a:pPr lvl="1" algn="just"/>
            <a:r>
              <a:rPr lang="en-US" dirty="0"/>
              <a:t>Network support is required on client machine. </a:t>
            </a:r>
          </a:p>
          <a:p>
            <a:pPr lvl="1" algn="just"/>
            <a:r>
              <a:rPr lang="en-US" dirty="0"/>
              <a:t>Requires database-specific coding to be done in the middle tier. </a:t>
            </a:r>
          </a:p>
          <a:p>
            <a:pPr lvl="1" algn="just"/>
            <a:r>
              <a:rPr lang="en-US" dirty="0"/>
              <a:t>Maintenance of Network Protocol driver becomes costly because it requires database-specific coding to be done in the middle tier.</a:t>
            </a:r>
            <a:endParaRPr lang="en-IN" dirty="0"/>
          </a:p>
        </p:txBody>
      </p:sp>
    </p:spTree>
    <p:extLst>
      <p:ext uri="{BB962C8B-B14F-4D97-AF65-F5344CB8AC3E}">
        <p14:creationId xmlns:p14="http://schemas.microsoft.com/office/powerpoint/2010/main" val="351613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DBBE-0648-4850-8EF8-124D354E32E8}"/>
              </a:ext>
            </a:extLst>
          </p:cNvPr>
          <p:cNvSpPr>
            <a:spLocks noGrp="1"/>
          </p:cNvSpPr>
          <p:nvPr>
            <p:ph type="title"/>
          </p:nvPr>
        </p:nvSpPr>
        <p:spPr/>
        <p:txBody>
          <a:bodyPr/>
          <a:lstStyle/>
          <a:p>
            <a:r>
              <a:rPr lang="en-IN" dirty="0"/>
              <a:t>Thin driver (Type - 4)</a:t>
            </a:r>
          </a:p>
        </p:txBody>
      </p:sp>
      <p:sp>
        <p:nvSpPr>
          <p:cNvPr id="3" name="Content Placeholder 2">
            <a:extLst>
              <a:ext uri="{FF2B5EF4-FFF2-40B4-BE49-F238E27FC236}">
                <a16:creationId xmlns:a16="http://schemas.microsoft.com/office/drawing/2014/main" id="{6A3DE391-E406-4436-872B-F7AFCB0C535C}"/>
              </a:ext>
            </a:extLst>
          </p:cNvPr>
          <p:cNvSpPr>
            <a:spLocks noGrp="1"/>
          </p:cNvSpPr>
          <p:nvPr>
            <p:ph idx="1"/>
          </p:nvPr>
        </p:nvSpPr>
        <p:spPr/>
        <p:txBody>
          <a:bodyPr/>
          <a:lstStyle/>
          <a:p>
            <a:pPr algn="just"/>
            <a:r>
              <a:rPr lang="en-US" dirty="0"/>
              <a:t>The thin driver converts </a:t>
            </a:r>
            <a:r>
              <a:rPr lang="en-US" b="1" dirty="0"/>
              <a:t>JDBC calls directly into the vendor-specific database protocol</a:t>
            </a:r>
            <a:r>
              <a:rPr lang="en-US" dirty="0"/>
              <a:t>. That is why it is known as thin driver. It is fully written in Java language.</a:t>
            </a:r>
          </a:p>
          <a:p>
            <a:pPr algn="just"/>
            <a:r>
              <a:rPr lang="en-US" dirty="0"/>
              <a:t>Advantage: </a:t>
            </a:r>
          </a:p>
          <a:p>
            <a:pPr lvl="1" algn="just"/>
            <a:r>
              <a:rPr lang="en-US" dirty="0"/>
              <a:t>Better performance than all other drivers. </a:t>
            </a:r>
          </a:p>
          <a:p>
            <a:pPr lvl="1" algn="just"/>
            <a:r>
              <a:rPr lang="en-US" dirty="0"/>
              <a:t>No software is required at client side or server side. </a:t>
            </a:r>
          </a:p>
          <a:p>
            <a:pPr algn="just"/>
            <a:r>
              <a:rPr lang="en-US" dirty="0"/>
              <a:t>Disadvantage: </a:t>
            </a:r>
          </a:p>
          <a:p>
            <a:pPr lvl="1" algn="just"/>
            <a:r>
              <a:rPr lang="en-US" dirty="0"/>
              <a:t>Drivers depend on the Database.</a:t>
            </a:r>
            <a:endParaRPr lang="en-IN" dirty="0"/>
          </a:p>
        </p:txBody>
      </p:sp>
    </p:spTree>
    <p:extLst>
      <p:ext uri="{BB962C8B-B14F-4D97-AF65-F5344CB8AC3E}">
        <p14:creationId xmlns:p14="http://schemas.microsoft.com/office/powerpoint/2010/main" val="19025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EA5-86BD-4BA7-A81C-5E898A4FF232}"/>
              </a:ext>
            </a:extLst>
          </p:cNvPr>
          <p:cNvSpPr>
            <a:spLocks noGrp="1"/>
          </p:cNvSpPr>
          <p:nvPr>
            <p:ph type="title"/>
          </p:nvPr>
        </p:nvSpPr>
        <p:spPr/>
        <p:txBody>
          <a:bodyPr/>
          <a:lstStyle/>
          <a:p>
            <a:r>
              <a:rPr lang="en-US" dirty="0"/>
              <a:t>Which Driver to use When?</a:t>
            </a:r>
            <a:endParaRPr lang="en-IN" dirty="0"/>
          </a:p>
        </p:txBody>
      </p:sp>
      <p:sp>
        <p:nvSpPr>
          <p:cNvPr id="3" name="Content Placeholder 2">
            <a:extLst>
              <a:ext uri="{FF2B5EF4-FFF2-40B4-BE49-F238E27FC236}">
                <a16:creationId xmlns:a16="http://schemas.microsoft.com/office/drawing/2014/main" id="{31ED274D-8917-4ACC-BEC9-B149605EF9A2}"/>
              </a:ext>
            </a:extLst>
          </p:cNvPr>
          <p:cNvSpPr>
            <a:spLocks noGrp="1"/>
          </p:cNvSpPr>
          <p:nvPr>
            <p:ph idx="1"/>
          </p:nvPr>
        </p:nvSpPr>
        <p:spPr/>
        <p:txBody>
          <a:bodyPr/>
          <a:lstStyle/>
          <a:p>
            <a:r>
              <a:rPr lang="en-US" dirty="0"/>
              <a:t>If you are accessing one type of database, such as Oracle, </a:t>
            </a:r>
            <a:r>
              <a:rPr lang="en-US" dirty="0" err="1"/>
              <a:t>mysql</a:t>
            </a:r>
            <a:r>
              <a:rPr lang="en-US" dirty="0"/>
              <a:t>, the preferred driver type is type-4.</a:t>
            </a:r>
          </a:p>
          <a:p>
            <a:r>
              <a:rPr lang="en-US" dirty="0"/>
              <a:t>If your Java application is accessing multiple types of databases at the same time, type 3 is the preferred driver.   </a:t>
            </a:r>
          </a:p>
          <a:p>
            <a:r>
              <a:rPr lang="en-US" dirty="0"/>
              <a:t>Type 2 drivers are useful in situations, where a type 3 or type 4 driver is not available yet for your database.   </a:t>
            </a:r>
          </a:p>
          <a:p>
            <a:r>
              <a:rPr lang="en-US" dirty="0"/>
              <a:t>The Type 1 driver is not considered a deployment-level driver, and is typically used for development and testing purposes only. </a:t>
            </a:r>
            <a:endParaRPr lang="en-IN" dirty="0"/>
          </a:p>
        </p:txBody>
      </p:sp>
    </p:spTree>
    <p:extLst>
      <p:ext uri="{BB962C8B-B14F-4D97-AF65-F5344CB8AC3E}">
        <p14:creationId xmlns:p14="http://schemas.microsoft.com/office/powerpoint/2010/main" val="417080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5D5C-0288-4B9A-9B10-B3CA4D3C7C32}"/>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A5AA0212-2D83-4FCD-8E52-1B2B7491D74F}"/>
              </a:ext>
            </a:extLst>
          </p:cNvPr>
          <p:cNvSpPr>
            <a:spLocks noGrp="1"/>
          </p:cNvSpPr>
          <p:nvPr>
            <p:ph idx="1"/>
          </p:nvPr>
        </p:nvSpPr>
        <p:spPr/>
        <p:txBody>
          <a:bodyPr/>
          <a:lstStyle/>
          <a:p>
            <a:r>
              <a:rPr lang="en-US" dirty="0"/>
              <a:t>Draw the block diagram of all the drivers</a:t>
            </a:r>
            <a:endParaRPr lang="en-IN" dirty="0"/>
          </a:p>
        </p:txBody>
      </p:sp>
    </p:spTree>
    <p:extLst>
      <p:ext uri="{BB962C8B-B14F-4D97-AF65-F5344CB8AC3E}">
        <p14:creationId xmlns:p14="http://schemas.microsoft.com/office/powerpoint/2010/main" val="267305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FD71-49D7-46F4-8ED9-0DFA05F7DF8E}"/>
              </a:ext>
            </a:extLst>
          </p:cNvPr>
          <p:cNvSpPr>
            <a:spLocks noGrp="1"/>
          </p:cNvSpPr>
          <p:nvPr>
            <p:ph type="title"/>
          </p:nvPr>
        </p:nvSpPr>
        <p:spPr/>
        <p:txBody>
          <a:bodyPr/>
          <a:lstStyle/>
          <a:p>
            <a:r>
              <a:rPr lang="en-US" dirty="0"/>
              <a:t>Steps to connect to the database in java</a:t>
            </a:r>
            <a:endParaRPr lang="en-IN" dirty="0"/>
          </a:p>
        </p:txBody>
      </p:sp>
      <p:sp>
        <p:nvSpPr>
          <p:cNvPr id="3" name="Content Placeholder 2">
            <a:extLst>
              <a:ext uri="{FF2B5EF4-FFF2-40B4-BE49-F238E27FC236}">
                <a16:creationId xmlns:a16="http://schemas.microsoft.com/office/drawing/2014/main" id="{ED9B5F45-2AF5-45B7-B842-180E4E05E254}"/>
              </a:ext>
            </a:extLst>
          </p:cNvPr>
          <p:cNvSpPr>
            <a:spLocks noGrp="1"/>
          </p:cNvSpPr>
          <p:nvPr>
            <p:ph idx="1"/>
          </p:nvPr>
        </p:nvSpPr>
        <p:spPr/>
        <p:txBody>
          <a:bodyPr/>
          <a:lstStyle/>
          <a:p>
            <a:pPr marL="514350" indent="-514350">
              <a:buFont typeface="+mj-lt"/>
              <a:buAutoNum type="arabicPeriod"/>
            </a:pPr>
            <a:r>
              <a:rPr lang="en-US" dirty="0"/>
              <a:t>Add the driver library</a:t>
            </a:r>
          </a:p>
          <a:p>
            <a:pPr marL="514350" indent="-514350">
              <a:buFont typeface="+mj-lt"/>
              <a:buAutoNum type="arabicPeriod"/>
            </a:pPr>
            <a:r>
              <a:rPr lang="en-IN" dirty="0"/>
              <a:t>Register the driver class</a:t>
            </a:r>
          </a:p>
          <a:p>
            <a:pPr marL="457200" lvl="1" indent="0">
              <a:buNone/>
            </a:pPr>
            <a:r>
              <a:rPr lang="en-US" dirty="0"/>
              <a:t>The </a:t>
            </a:r>
            <a:r>
              <a:rPr lang="en-US" dirty="0" err="1"/>
              <a:t>forName</a:t>
            </a:r>
            <a:r>
              <a:rPr lang="en-US" dirty="0"/>
              <a:t>() method of Class </a:t>
            </a:r>
            <a:r>
              <a:rPr lang="en-US" dirty="0" err="1"/>
              <a:t>class</a:t>
            </a:r>
            <a:r>
              <a:rPr lang="en-US" dirty="0"/>
              <a:t> is used to register the driver class  This method is used to dynamically load the driver class.</a:t>
            </a:r>
          </a:p>
          <a:p>
            <a:pPr marL="457200" lvl="1" indent="0">
              <a:buNone/>
            </a:pPr>
            <a:r>
              <a:rPr lang="en-US" dirty="0"/>
              <a:t> </a:t>
            </a:r>
          </a:p>
          <a:p>
            <a:pPr marL="514350" indent="-514350">
              <a:buFont typeface="+mj-lt"/>
              <a:buAutoNum type="arabicPeriod"/>
            </a:pPr>
            <a:r>
              <a:rPr lang="en-IN" dirty="0"/>
              <a:t>Create the connection object</a:t>
            </a:r>
          </a:p>
          <a:p>
            <a:pPr marL="457200" lvl="1" indent="0">
              <a:buNone/>
            </a:pPr>
            <a:r>
              <a:rPr lang="en-US" dirty="0"/>
              <a:t>The </a:t>
            </a:r>
            <a:r>
              <a:rPr lang="en-US" dirty="0" err="1"/>
              <a:t>getConnection</a:t>
            </a:r>
            <a:r>
              <a:rPr lang="en-US" dirty="0"/>
              <a:t>() method of </a:t>
            </a:r>
            <a:r>
              <a:rPr lang="en-US" dirty="0" err="1"/>
              <a:t>DriverManager</a:t>
            </a:r>
            <a:r>
              <a:rPr lang="en-US" dirty="0"/>
              <a:t> class is used to establish connection with the database. </a:t>
            </a:r>
            <a:endParaRPr lang="en-IN" dirty="0"/>
          </a:p>
        </p:txBody>
      </p:sp>
      <p:pic>
        <p:nvPicPr>
          <p:cNvPr id="4" name="Picture 3">
            <a:extLst>
              <a:ext uri="{FF2B5EF4-FFF2-40B4-BE49-F238E27FC236}">
                <a16:creationId xmlns:a16="http://schemas.microsoft.com/office/drawing/2014/main" id="{7FA5BD01-CD7C-4B96-80DE-DF96E7246338}"/>
              </a:ext>
            </a:extLst>
          </p:cNvPr>
          <p:cNvPicPr>
            <a:picLocks noChangeAspect="1"/>
          </p:cNvPicPr>
          <p:nvPr/>
        </p:nvPicPr>
        <p:blipFill>
          <a:blip r:embed="rId2"/>
          <a:stretch>
            <a:fillRect/>
          </a:stretch>
        </p:blipFill>
        <p:spPr>
          <a:xfrm>
            <a:off x="2590800" y="3429000"/>
            <a:ext cx="5364928" cy="502962"/>
          </a:xfrm>
          <a:prstGeom prst="rect">
            <a:avLst/>
          </a:prstGeom>
        </p:spPr>
      </p:pic>
      <p:pic>
        <p:nvPicPr>
          <p:cNvPr id="6" name="Picture 5">
            <a:extLst>
              <a:ext uri="{FF2B5EF4-FFF2-40B4-BE49-F238E27FC236}">
                <a16:creationId xmlns:a16="http://schemas.microsoft.com/office/drawing/2014/main" id="{B7DE598D-DFBF-45C4-B75E-8F5211B7A81D}"/>
              </a:ext>
            </a:extLst>
          </p:cNvPr>
          <p:cNvPicPr>
            <a:picLocks noChangeAspect="1"/>
          </p:cNvPicPr>
          <p:nvPr/>
        </p:nvPicPr>
        <p:blipFill>
          <a:blip r:embed="rId3"/>
          <a:stretch>
            <a:fillRect/>
          </a:stretch>
        </p:blipFill>
        <p:spPr>
          <a:xfrm>
            <a:off x="4292462" y="5233988"/>
            <a:ext cx="7546104" cy="1524621"/>
          </a:xfrm>
          <a:prstGeom prst="rect">
            <a:avLst/>
          </a:prstGeom>
        </p:spPr>
      </p:pic>
    </p:spTree>
    <p:extLst>
      <p:ext uri="{BB962C8B-B14F-4D97-AF65-F5344CB8AC3E}">
        <p14:creationId xmlns:p14="http://schemas.microsoft.com/office/powerpoint/2010/main" val="191371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DA8-4184-4CF6-A045-F7BA9546639A}"/>
              </a:ext>
            </a:extLst>
          </p:cNvPr>
          <p:cNvSpPr>
            <a:spLocks noGrp="1"/>
          </p:cNvSpPr>
          <p:nvPr>
            <p:ph type="title"/>
          </p:nvPr>
        </p:nvSpPr>
        <p:spPr/>
        <p:txBody>
          <a:bodyPr/>
          <a:lstStyle/>
          <a:p>
            <a:r>
              <a:rPr lang="en-US" dirty="0"/>
              <a:t>Steps to connect to the database in java continued.</a:t>
            </a:r>
            <a:endParaRPr lang="en-IN" dirty="0"/>
          </a:p>
        </p:txBody>
      </p:sp>
      <p:sp>
        <p:nvSpPr>
          <p:cNvPr id="3" name="Content Placeholder 2">
            <a:extLst>
              <a:ext uri="{FF2B5EF4-FFF2-40B4-BE49-F238E27FC236}">
                <a16:creationId xmlns:a16="http://schemas.microsoft.com/office/drawing/2014/main" id="{B6CB0A80-CDDB-4C71-819E-7CFC881CDA9F}"/>
              </a:ext>
            </a:extLst>
          </p:cNvPr>
          <p:cNvSpPr>
            <a:spLocks noGrp="1"/>
          </p:cNvSpPr>
          <p:nvPr>
            <p:ph idx="1"/>
          </p:nvPr>
        </p:nvSpPr>
        <p:spPr/>
        <p:txBody>
          <a:bodyPr/>
          <a:lstStyle/>
          <a:p>
            <a:pPr marL="514350" indent="-514350">
              <a:buFont typeface="+mj-lt"/>
              <a:buAutoNum type="arabicPeriod" startAt="4"/>
            </a:pPr>
            <a:r>
              <a:rPr lang="en-IN" dirty="0"/>
              <a:t>Create the Statement object</a:t>
            </a:r>
          </a:p>
          <a:p>
            <a:pPr marL="457200" lvl="1" indent="0">
              <a:buNone/>
            </a:pPr>
            <a:r>
              <a:rPr lang="en-US" dirty="0"/>
              <a:t>The </a:t>
            </a:r>
            <a:r>
              <a:rPr lang="en-US" dirty="0" err="1"/>
              <a:t>createStatement</a:t>
            </a:r>
            <a:r>
              <a:rPr lang="en-US" dirty="0"/>
              <a:t>() method of Connection interface is used to create statement.  The object of statement is responsible to execute queries with the database </a:t>
            </a:r>
          </a:p>
          <a:p>
            <a:pPr marL="457200" indent="-457200">
              <a:buFont typeface="+mj-lt"/>
              <a:buAutoNum type="arabicPeriod" startAt="4"/>
            </a:pPr>
            <a:r>
              <a:rPr lang="en-IN" dirty="0"/>
              <a:t>Execute the query</a:t>
            </a:r>
          </a:p>
          <a:p>
            <a:pPr marL="457200" lvl="1" indent="0">
              <a:buNone/>
            </a:pPr>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 </a:t>
            </a:r>
            <a:endParaRPr lang="en-IN" dirty="0"/>
          </a:p>
        </p:txBody>
      </p:sp>
      <p:pic>
        <p:nvPicPr>
          <p:cNvPr id="4" name="Picture 3">
            <a:extLst>
              <a:ext uri="{FF2B5EF4-FFF2-40B4-BE49-F238E27FC236}">
                <a16:creationId xmlns:a16="http://schemas.microsoft.com/office/drawing/2014/main" id="{3C72F6CE-FBA5-4C2D-A0E6-C634FD609DA7}"/>
              </a:ext>
            </a:extLst>
          </p:cNvPr>
          <p:cNvPicPr>
            <a:picLocks noChangeAspect="1"/>
          </p:cNvPicPr>
          <p:nvPr/>
        </p:nvPicPr>
        <p:blipFill>
          <a:blip r:embed="rId2"/>
          <a:stretch>
            <a:fillRect/>
          </a:stretch>
        </p:blipFill>
        <p:spPr>
          <a:xfrm>
            <a:off x="2635941" y="2940326"/>
            <a:ext cx="6067702" cy="488674"/>
          </a:xfrm>
          <a:prstGeom prst="rect">
            <a:avLst/>
          </a:prstGeom>
        </p:spPr>
      </p:pic>
      <p:pic>
        <p:nvPicPr>
          <p:cNvPr id="5" name="Picture 4">
            <a:extLst>
              <a:ext uri="{FF2B5EF4-FFF2-40B4-BE49-F238E27FC236}">
                <a16:creationId xmlns:a16="http://schemas.microsoft.com/office/drawing/2014/main" id="{DDA0424F-F215-49AF-8923-5CB701A394C1}"/>
              </a:ext>
            </a:extLst>
          </p:cNvPr>
          <p:cNvPicPr>
            <a:picLocks noChangeAspect="1"/>
          </p:cNvPicPr>
          <p:nvPr/>
        </p:nvPicPr>
        <p:blipFill>
          <a:blip r:embed="rId3"/>
          <a:stretch>
            <a:fillRect/>
          </a:stretch>
        </p:blipFill>
        <p:spPr>
          <a:xfrm>
            <a:off x="1300369" y="4991513"/>
            <a:ext cx="6969617" cy="892451"/>
          </a:xfrm>
          <a:prstGeom prst="rect">
            <a:avLst/>
          </a:prstGeom>
        </p:spPr>
      </p:pic>
    </p:spTree>
    <p:extLst>
      <p:ext uri="{BB962C8B-B14F-4D97-AF65-F5344CB8AC3E}">
        <p14:creationId xmlns:p14="http://schemas.microsoft.com/office/powerpoint/2010/main" val="248378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DA8-4184-4CF6-A045-F7BA9546639A}"/>
              </a:ext>
            </a:extLst>
          </p:cNvPr>
          <p:cNvSpPr>
            <a:spLocks noGrp="1"/>
          </p:cNvSpPr>
          <p:nvPr>
            <p:ph type="title"/>
          </p:nvPr>
        </p:nvSpPr>
        <p:spPr/>
        <p:txBody>
          <a:bodyPr/>
          <a:lstStyle/>
          <a:p>
            <a:r>
              <a:rPr lang="en-US" dirty="0"/>
              <a:t>Steps to connect to the database in java continued.</a:t>
            </a:r>
            <a:endParaRPr lang="en-IN" dirty="0"/>
          </a:p>
        </p:txBody>
      </p:sp>
      <p:sp>
        <p:nvSpPr>
          <p:cNvPr id="3" name="Content Placeholder 2">
            <a:extLst>
              <a:ext uri="{FF2B5EF4-FFF2-40B4-BE49-F238E27FC236}">
                <a16:creationId xmlns:a16="http://schemas.microsoft.com/office/drawing/2014/main" id="{B6CB0A80-CDDB-4C71-819E-7CFC881CDA9F}"/>
              </a:ext>
            </a:extLst>
          </p:cNvPr>
          <p:cNvSpPr>
            <a:spLocks noGrp="1"/>
          </p:cNvSpPr>
          <p:nvPr>
            <p:ph idx="1"/>
          </p:nvPr>
        </p:nvSpPr>
        <p:spPr/>
        <p:txBody>
          <a:bodyPr/>
          <a:lstStyle/>
          <a:p>
            <a:pPr marL="514350" indent="-514350">
              <a:buFont typeface="+mj-lt"/>
              <a:buAutoNum type="arabicPeriod" startAt="4"/>
            </a:pPr>
            <a:r>
              <a:rPr lang="en-US" dirty="0"/>
              <a:t>Note: </a:t>
            </a:r>
          </a:p>
          <a:p>
            <a:pPr marL="971550" lvl="1" indent="-514350">
              <a:buFont typeface="+mj-lt"/>
              <a:buAutoNum type="arabicPeriod"/>
            </a:pPr>
            <a:r>
              <a:rPr lang="en-US" dirty="0"/>
              <a:t>Use </a:t>
            </a:r>
            <a:r>
              <a:rPr lang="en-US" b="1" dirty="0" err="1"/>
              <a:t>executeQuery</a:t>
            </a:r>
            <a:r>
              <a:rPr lang="en-US" b="1" dirty="0"/>
              <a:t>(string)</a:t>
            </a:r>
            <a:r>
              <a:rPr lang="en-US" dirty="0"/>
              <a:t> method to retrieve data from </a:t>
            </a:r>
            <a:r>
              <a:rPr lang="en-US" dirty="0" err="1"/>
              <a:t>db</a:t>
            </a:r>
            <a:r>
              <a:rPr lang="en-US" dirty="0"/>
              <a:t>, returns </a:t>
            </a:r>
            <a:r>
              <a:rPr lang="en-US" dirty="0" err="1"/>
              <a:t>ResultSet</a:t>
            </a:r>
            <a:r>
              <a:rPr lang="en-US" dirty="0"/>
              <a:t> object. </a:t>
            </a:r>
          </a:p>
          <a:p>
            <a:pPr marL="971550" lvl="1" indent="-514350">
              <a:buFont typeface="+mj-lt"/>
              <a:buAutoNum type="arabicPeriod"/>
            </a:pPr>
            <a:r>
              <a:rPr lang="en-US" dirty="0"/>
              <a:t>Use </a:t>
            </a:r>
            <a:r>
              <a:rPr lang="en-US" b="1" dirty="0" err="1"/>
              <a:t>executeUpdate</a:t>
            </a:r>
            <a:r>
              <a:rPr lang="en-US" b="1" dirty="0"/>
              <a:t>(string)</a:t>
            </a:r>
            <a:r>
              <a:rPr lang="en-US" dirty="0"/>
              <a:t> method to </a:t>
            </a:r>
            <a:r>
              <a:rPr lang="en-US" dirty="0" err="1"/>
              <a:t>insert,update,delete</a:t>
            </a:r>
            <a:r>
              <a:rPr lang="en-US" dirty="0"/>
              <a:t> data in </a:t>
            </a:r>
            <a:r>
              <a:rPr lang="en-US" dirty="0" err="1"/>
              <a:t>db</a:t>
            </a:r>
            <a:r>
              <a:rPr lang="en-US" dirty="0"/>
              <a:t>, returns int for the number of affected rows.</a:t>
            </a:r>
          </a:p>
          <a:p>
            <a:pPr marL="514350" indent="-514350">
              <a:buFont typeface="+mj-lt"/>
              <a:buAutoNum type="arabicPeriod" startAt="4"/>
            </a:pPr>
            <a:r>
              <a:rPr lang="en-IN" dirty="0"/>
              <a:t>Close the connection object</a:t>
            </a:r>
          </a:p>
          <a:p>
            <a:pPr marL="971550" lvl="1" indent="-514350">
              <a:buFont typeface="+mj-lt"/>
              <a:buAutoNum type="arabicPeriod"/>
            </a:pPr>
            <a:r>
              <a:rPr lang="en-US" dirty="0"/>
              <a:t>By closing connection object statement and </a:t>
            </a:r>
            <a:r>
              <a:rPr lang="en-US" dirty="0" err="1"/>
              <a:t>ResultSet</a:t>
            </a:r>
            <a:r>
              <a:rPr lang="en-US" dirty="0"/>
              <a:t> will be closed automatically. The close() method of Connection interface is used to close the connection. </a:t>
            </a:r>
          </a:p>
          <a:p>
            <a:pPr marL="971550" lvl="1" indent="-514350">
              <a:buFont typeface="+mj-lt"/>
              <a:buAutoNum type="arabicPeriod"/>
            </a:pPr>
            <a:r>
              <a:rPr lang="en-US" dirty="0" err="1"/>
              <a:t>con.close</a:t>
            </a:r>
            <a:r>
              <a:rPr lang="en-US" dirty="0"/>
              <a:t>();</a:t>
            </a:r>
            <a:endParaRPr lang="en-IN" dirty="0"/>
          </a:p>
        </p:txBody>
      </p:sp>
    </p:spTree>
    <p:extLst>
      <p:ext uri="{BB962C8B-B14F-4D97-AF65-F5344CB8AC3E}">
        <p14:creationId xmlns:p14="http://schemas.microsoft.com/office/powerpoint/2010/main" val="109260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C99D-F515-42B2-BA73-737C76AD91D8}"/>
              </a:ext>
            </a:extLst>
          </p:cNvPr>
          <p:cNvSpPr>
            <a:spLocks noGrp="1"/>
          </p:cNvSpPr>
          <p:nvPr>
            <p:ph type="title"/>
          </p:nvPr>
        </p:nvSpPr>
        <p:spPr/>
        <p:txBody>
          <a:bodyPr/>
          <a:lstStyle/>
          <a:p>
            <a:r>
              <a:rPr lang="en-US" dirty="0"/>
              <a:t>Fetching multiple results</a:t>
            </a:r>
            <a:endParaRPr lang="en-IN" dirty="0"/>
          </a:p>
        </p:txBody>
      </p:sp>
      <p:pic>
        <p:nvPicPr>
          <p:cNvPr id="4" name="Content Placeholder 3">
            <a:extLst>
              <a:ext uri="{FF2B5EF4-FFF2-40B4-BE49-F238E27FC236}">
                <a16:creationId xmlns:a16="http://schemas.microsoft.com/office/drawing/2014/main" id="{A5EB16BE-6175-4BA1-9D85-F3E4622F0B0E}"/>
              </a:ext>
            </a:extLst>
          </p:cNvPr>
          <p:cNvPicPr>
            <a:picLocks noGrp="1" noChangeAspect="1"/>
          </p:cNvPicPr>
          <p:nvPr>
            <p:ph idx="1"/>
          </p:nvPr>
        </p:nvPicPr>
        <p:blipFill>
          <a:blip r:embed="rId2"/>
          <a:stretch>
            <a:fillRect/>
          </a:stretch>
        </p:blipFill>
        <p:spPr>
          <a:xfrm>
            <a:off x="1802296" y="1970625"/>
            <a:ext cx="7924799" cy="3747964"/>
          </a:xfrm>
          <a:prstGeom prst="rect">
            <a:avLst/>
          </a:prstGeom>
        </p:spPr>
      </p:pic>
    </p:spTree>
    <p:extLst>
      <p:ext uri="{BB962C8B-B14F-4D97-AF65-F5344CB8AC3E}">
        <p14:creationId xmlns:p14="http://schemas.microsoft.com/office/powerpoint/2010/main" val="396099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0373-3BD7-4126-A8C2-A1E571600F51}"/>
              </a:ext>
            </a:extLst>
          </p:cNvPr>
          <p:cNvSpPr>
            <a:spLocks noGrp="1"/>
          </p:cNvSpPr>
          <p:nvPr>
            <p:ph type="title"/>
          </p:nvPr>
        </p:nvSpPr>
        <p:spPr/>
        <p:txBody>
          <a:bodyPr/>
          <a:lstStyle/>
          <a:p>
            <a:r>
              <a:rPr lang="en-IN" dirty="0"/>
              <a:t>DDL and DML operation</a:t>
            </a:r>
          </a:p>
        </p:txBody>
      </p:sp>
      <p:sp>
        <p:nvSpPr>
          <p:cNvPr id="3" name="Content Placeholder 2">
            <a:extLst>
              <a:ext uri="{FF2B5EF4-FFF2-40B4-BE49-F238E27FC236}">
                <a16:creationId xmlns:a16="http://schemas.microsoft.com/office/drawing/2014/main" id="{D7F9AEE6-3C12-4DA1-B325-6602A6E1A155}"/>
              </a:ext>
            </a:extLst>
          </p:cNvPr>
          <p:cNvSpPr>
            <a:spLocks noGrp="1"/>
          </p:cNvSpPr>
          <p:nvPr>
            <p:ph idx="1"/>
          </p:nvPr>
        </p:nvSpPr>
        <p:spPr/>
        <p:txBody>
          <a:bodyPr/>
          <a:lstStyle/>
          <a:p>
            <a:r>
              <a:rPr lang="en-US" dirty="0"/>
              <a:t>Data Definition Language (DDL) and Data Manipulation Language (DML) together forms a Database Language. The basic difference between DDL and DML is that DDL (Data Definition Language) is used to Specify the database schema database structure. </a:t>
            </a:r>
          </a:p>
          <a:p>
            <a:r>
              <a:rPr lang="en-US" dirty="0"/>
              <a:t>On the other hand, DML (Data Manipulation Language) is used to access, modify or retrieve the data from the database.</a:t>
            </a:r>
            <a:endParaRPr lang="en-IN" dirty="0"/>
          </a:p>
        </p:txBody>
      </p:sp>
    </p:spTree>
    <p:extLst>
      <p:ext uri="{BB962C8B-B14F-4D97-AF65-F5344CB8AC3E}">
        <p14:creationId xmlns:p14="http://schemas.microsoft.com/office/powerpoint/2010/main" val="337875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46E7-9CC2-4202-B69D-BC03E3665092}"/>
              </a:ext>
            </a:extLst>
          </p:cNvPr>
          <p:cNvSpPr>
            <a:spLocks noGrp="1"/>
          </p:cNvSpPr>
          <p:nvPr>
            <p:ph type="title"/>
          </p:nvPr>
        </p:nvSpPr>
        <p:spPr/>
        <p:txBody>
          <a:bodyPr/>
          <a:lstStyle/>
          <a:p>
            <a:r>
              <a:rPr lang="en-US" dirty="0"/>
              <a:t>JDBC</a:t>
            </a:r>
            <a:endParaRPr lang="en-IN" dirty="0"/>
          </a:p>
        </p:txBody>
      </p:sp>
      <p:sp>
        <p:nvSpPr>
          <p:cNvPr id="3" name="Content Placeholder 2">
            <a:extLst>
              <a:ext uri="{FF2B5EF4-FFF2-40B4-BE49-F238E27FC236}">
                <a16:creationId xmlns:a16="http://schemas.microsoft.com/office/drawing/2014/main" id="{986E9937-DBA6-4D5F-A69B-16AC5C2CA1E0}"/>
              </a:ext>
            </a:extLst>
          </p:cNvPr>
          <p:cNvSpPr>
            <a:spLocks noGrp="1"/>
          </p:cNvSpPr>
          <p:nvPr>
            <p:ph idx="1"/>
          </p:nvPr>
        </p:nvSpPr>
        <p:spPr/>
        <p:txBody>
          <a:bodyPr/>
          <a:lstStyle/>
          <a:p>
            <a:r>
              <a:rPr lang="en-US" dirty="0"/>
              <a:t>JDBC stands for Java Database Connectivity, which is a standard Java API for database-independent connectivity between the java programming language and a wide range of databases.</a:t>
            </a:r>
          </a:p>
          <a:p>
            <a:r>
              <a:rPr lang="en-US" dirty="0"/>
              <a:t>The JDBC library includes APIs for each of the tasks mentioned below, that are commonly associated with database usage.</a:t>
            </a:r>
          </a:p>
          <a:p>
            <a:pPr lvl="1"/>
            <a:r>
              <a:rPr lang="en-US" dirty="0"/>
              <a:t>Making a connection to a database.</a:t>
            </a:r>
          </a:p>
          <a:p>
            <a:pPr lvl="1"/>
            <a:r>
              <a:rPr lang="en-US" dirty="0"/>
              <a:t>Creating SQL or MySQL statements.</a:t>
            </a:r>
          </a:p>
          <a:p>
            <a:pPr lvl="1"/>
            <a:r>
              <a:rPr lang="en-US" dirty="0"/>
              <a:t>Executing SQL or MySQL queries in the database.</a:t>
            </a:r>
          </a:p>
          <a:p>
            <a:pPr lvl="1"/>
            <a:r>
              <a:rPr lang="en-US" dirty="0"/>
              <a:t>Viewing &amp; modifying the resulting records.</a:t>
            </a:r>
            <a:endParaRPr lang="en-IN" dirty="0"/>
          </a:p>
        </p:txBody>
      </p:sp>
    </p:spTree>
    <p:extLst>
      <p:ext uri="{BB962C8B-B14F-4D97-AF65-F5344CB8AC3E}">
        <p14:creationId xmlns:p14="http://schemas.microsoft.com/office/powerpoint/2010/main" val="269278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8B00-E618-43EC-B5CB-1F9D8C346FE6}"/>
              </a:ext>
            </a:extLst>
          </p:cNvPr>
          <p:cNvSpPr>
            <a:spLocks noGrp="1"/>
          </p:cNvSpPr>
          <p:nvPr>
            <p:ph type="title"/>
          </p:nvPr>
        </p:nvSpPr>
        <p:spPr/>
        <p:txBody>
          <a:bodyPr/>
          <a:lstStyle/>
          <a:p>
            <a:r>
              <a:rPr lang="en-IN" dirty="0"/>
              <a:t>DDL query using java</a:t>
            </a:r>
          </a:p>
        </p:txBody>
      </p:sp>
      <p:sp>
        <p:nvSpPr>
          <p:cNvPr id="3" name="Content Placeholder 2">
            <a:extLst>
              <a:ext uri="{FF2B5EF4-FFF2-40B4-BE49-F238E27FC236}">
                <a16:creationId xmlns:a16="http://schemas.microsoft.com/office/drawing/2014/main" id="{A720D225-5486-4AAA-9D87-895424453BB5}"/>
              </a:ext>
            </a:extLst>
          </p:cNvPr>
          <p:cNvSpPr>
            <a:spLocks noGrp="1"/>
          </p:cNvSpPr>
          <p:nvPr>
            <p:ph idx="1"/>
          </p:nvPr>
        </p:nvSpPr>
        <p:spPr/>
        <p:txBody>
          <a:bodyPr/>
          <a:lstStyle/>
          <a:p>
            <a:r>
              <a:rPr lang="en-US" dirty="0"/>
              <a:t>String </a:t>
            </a:r>
            <a:r>
              <a:rPr lang="en-US" dirty="0" err="1"/>
              <a:t>createTable</a:t>
            </a:r>
            <a:r>
              <a:rPr lang="en-US" dirty="0"/>
              <a:t>=</a:t>
            </a:r>
            <a:r>
              <a:rPr lang="en-US" b="1" dirty="0"/>
              <a:t>"CREATE TABLE " </a:t>
            </a:r>
            <a:r>
              <a:rPr lang="en-US" dirty="0"/>
              <a:t>+</a:t>
            </a:r>
            <a:br>
              <a:rPr lang="en-US" dirty="0"/>
            </a:br>
            <a:r>
              <a:rPr lang="en-US" dirty="0"/>
              <a:t>        </a:t>
            </a:r>
            <a:r>
              <a:rPr lang="en-US" b="1" dirty="0"/>
              <a:t>"test( " </a:t>
            </a:r>
            <a:r>
              <a:rPr lang="en-US" dirty="0"/>
              <a:t>+</a:t>
            </a:r>
            <a:br>
              <a:rPr lang="en-US" dirty="0"/>
            </a:br>
            <a:r>
              <a:rPr lang="en-US" dirty="0"/>
              <a:t>            </a:t>
            </a:r>
            <a:r>
              <a:rPr lang="en-US" b="1" dirty="0"/>
              <a:t>"id INT(10), " </a:t>
            </a:r>
            <a:r>
              <a:rPr lang="en-US" dirty="0"/>
              <a:t>+</a:t>
            </a:r>
            <a:br>
              <a:rPr lang="en-US" dirty="0"/>
            </a:br>
            <a:r>
              <a:rPr lang="en-US" dirty="0"/>
              <a:t>        </a:t>
            </a:r>
            <a:r>
              <a:rPr lang="en-US" b="1" dirty="0"/>
              <a:t>"name VARCHAR(100)," </a:t>
            </a:r>
            <a:r>
              <a:rPr lang="en-US" dirty="0"/>
              <a:t>+</a:t>
            </a:r>
            <a:br>
              <a:rPr lang="en-US" dirty="0"/>
            </a:br>
            <a:r>
              <a:rPr lang="en-US" dirty="0"/>
              <a:t>        </a:t>
            </a:r>
            <a:r>
              <a:rPr lang="en-US" b="1" dirty="0"/>
              <a:t>"price FLOAT(100)," </a:t>
            </a:r>
            <a:r>
              <a:rPr lang="en-US" dirty="0"/>
              <a:t>+</a:t>
            </a:r>
            <a:br>
              <a:rPr lang="en-US" dirty="0"/>
            </a:br>
            <a:r>
              <a:rPr lang="en-US" dirty="0"/>
              <a:t>        </a:t>
            </a:r>
            <a:r>
              <a:rPr lang="en-US" b="1" dirty="0"/>
              <a:t>"elective VARCHAR(100),"</a:t>
            </a:r>
            <a:r>
              <a:rPr lang="en-US" dirty="0"/>
              <a:t>;</a:t>
            </a:r>
            <a:endParaRPr lang="en-IN" dirty="0"/>
          </a:p>
          <a:p>
            <a:r>
              <a:rPr lang="en-US" dirty="0" err="1"/>
              <a:t>stmnt.execute</a:t>
            </a:r>
            <a:r>
              <a:rPr lang="en-US" dirty="0"/>
              <a:t>(</a:t>
            </a:r>
            <a:r>
              <a:rPr lang="en-US" dirty="0" err="1"/>
              <a:t>sql</a:t>
            </a:r>
            <a:r>
              <a:rPr lang="en-US" dirty="0"/>
              <a:t>);</a:t>
            </a:r>
            <a:endParaRPr lang="en-IN" dirty="0"/>
          </a:p>
          <a:p>
            <a:endParaRPr lang="en-IN" dirty="0"/>
          </a:p>
        </p:txBody>
      </p:sp>
    </p:spTree>
    <p:extLst>
      <p:ext uri="{BB962C8B-B14F-4D97-AF65-F5344CB8AC3E}">
        <p14:creationId xmlns:p14="http://schemas.microsoft.com/office/powerpoint/2010/main" val="95209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B258-EDBA-44AA-8F14-2B7902EA5921}"/>
              </a:ext>
            </a:extLst>
          </p:cNvPr>
          <p:cNvSpPr>
            <a:spLocks noGrp="1"/>
          </p:cNvSpPr>
          <p:nvPr>
            <p:ph type="title"/>
          </p:nvPr>
        </p:nvSpPr>
        <p:spPr/>
        <p:txBody>
          <a:bodyPr/>
          <a:lstStyle/>
          <a:p>
            <a:r>
              <a:rPr lang="en-IN" dirty="0"/>
              <a:t>DML query using java</a:t>
            </a:r>
          </a:p>
        </p:txBody>
      </p:sp>
      <p:sp>
        <p:nvSpPr>
          <p:cNvPr id="3" name="Content Placeholder 2">
            <a:extLst>
              <a:ext uri="{FF2B5EF4-FFF2-40B4-BE49-F238E27FC236}">
                <a16:creationId xmlns:a16="http://schemas.microsoft.com/office/drawing/2014/main" id="{EC8FE6F7-7DD7-4368-A1F4-1A6E711E3C2F}"/>
              </a:ext>
            </a:extLst>
          </p:cNvPr>
          <p:cNvSpPr>
            <a:spLocks noGrp="1"/>
          </p:cNvSpPr>
          <p:nvPr>
            <p:ph idx="1"/>
          </p:nvPr>
        </p:nvSpPr>
        <p:spPr/>
        <p:txBody>
          <a:bodyPr/>
          <a:lstStyle/>
          <a:p>
            <a:r>
              <a:rPr lang="en-US" dirty="0"/>
              <a:t>String </a:t>
            </a:r>
            <a:r>
              <a:rPr lang="en-US" dirty="0" err="1"/>
              <a:t>sql</a:t>
            </a:r>
            <a:r>
              <a:rPr lang="en-US" dirty="0"/>
              <a:t> = </a:t>
            </a:r>
            <a:r>
              <a:rPr lang="en-US" b="1" dirty="0"/>
              <a:t>"insert into test(</a:t>
            </a:r>
            <a:r>
              <a:rPr lang="en-US" b="1" dirty="0" err="1"/>
              <a:t>name,address,price,elective</a:t>
            </a:r>
            <a:r>
              <a:rPr lang="en-US" b="1" dirty="0"/>
              <a:t>) values"</a:t>
            </a:r>
            <a:br>
              <a:rPr lang="en-US" b="1" dirty="0"/>
            </a:br>
            <a:r>
              <a:rPr lang="en-US" b="1" dirty="0"/>
              <a:t>        </a:t>
            </a:r>
            <a:r>
              <a:rPr lang="en-US" dirty="0"/>
              <a:t>+ </a:t>
            </a:r>
            <a:r>
              <a:rPr lang="en-US" b="1" dirty="0"/>
              <a:t>"('Nick Fury','Everywhere',10000000,'SHIELD')"</a:t>
            </a:r>
            <a:r>
              <a:rPr lang="en-US" dirty="0"/>
              <a:t>;</a:t>
            </a:r>
            <a:endParaRPr lang="en-IN" dirty="0"/>
          </a:p>
          <a:p>
            <a:r>
              <a:rPr lang="en-US" dirty="0"/>
              <a:t> </a:t>
            </a:r>
            <a:endParaRPr lang="en-IN" dirty="0"/>
          </a:p>
          <a:p>
            <a:r>
              <a:rPr lang="en-US" dirty="0" err="1"/>
              <a:t>stmnt.executeUpdate</a:t>
            </a:r>
            <a:r>
              <a:rPr lang="en-US" dirty="0"/>
              <a:t>(</a:t>
            </a:r>
            <a:r>
              <a:rPr lang="en-US" dirty="0" err="1"/>
              <a:t>sql</a:t>
            </a:r>
            <a:r>
              <a:rPr lang="en-US" dirty="0"/>
              <a:t>);</a:t>
            </a:r>
            <a:endParaRPr lang="en-IN" dirty="0"/>
          </a:p>
          <a:p>
            <a:r>
              <a:rPr lang="en-US" dirty="0" err="1"/>
              <a:t>stmnt.executeQuery</a:t>
            </a:r>
            <a:r>
              <a:rPr lang="en-US" dirty="0"/>
              <a:t>(</a:t>
            </a:r>
            <a:r>
              <a:rPr lang="en-US" dirty="0" err="1"/>
              <a:t>sql</a:t>
            </a:r>
            <a:r>
              <a:rPr lang="en-US" dirty="0"/>
              <a:t>);</a:t>
            </a:r>
            <a:endParaRPr lang="en-IN" dirty="0"/>
          </a:p>
          <a:p>
            <a:endParaRPr lang="en-IN" dirty="0"/>
          </a:p>
        </p:txBody>
      </p:sp>
    </p:spTree>
    <p:extLst>
      <p:ext uri="{BB962C8B-B14F-4D97-AF65-F5344CB8AC3E}">
        <p14:creationId xmlns:p14="http://schemas.microsoft.com/office/powerpoint/2010/main" val="235513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11B9-E8BA-48C2-896E-3AB25D8E3EF9}"/>
              </a:ext>
            </a:extLst>
          </p:cNvPr>
          <p:cNvSpPr>
            <a:spLocks noGrp="1"/>
          </p:cNvSpPr>
          <p:nvPr>
            <p:ph type="title"/>
          </p:nvPr>
        </p:nvSpPr>
        <p:spPr/>
        <p:txBody>
          <a:bodyPr/>
          <a:lstStyle/>
          <a:p>
            <a:r>
              <a:rPr lang="en-IN" dirty="0" err="1"/>
              <a:t>PrepareStatement</a:t>
            </a:r>
            <a:r>
              <a:rPr lang="en-IN" dirty="0"/>
              <a:t> Interface</a:t>
            </a:r>
          </a:p>
        </p:txBody>
      </p:sp>
      <p:sp>
        <p:nvSpPr>
          <p:cNvPr id="3" name="Content Placeholder 2">
            <a:extLst>
              <a:ext uri="{FF2B5EF4-FFF2-40B4-BE49-F238E27FC236}">
                <a16:creationId xmlns:a16="http://schemas.microsoft.com/office/drawing/2014/main" id="{4DACFBDA-F96B-4FA1-9D86-C5DEC4E7D3C6}"/>
              </a:ext>
            </a:extLst>
          </p:cNvPr>
          <p:cNvSpPr>
            <a:spLocks noGrp="1"/>
          </p:cNvSpPr>
          <p:nvPr>
            <p:ph idx="1"/>
          </p:nvPr>
        </p:nvSpPr>
        <p:spPr/>
        <p:txBody>
          <a:bodyPr/>
          <a:lstStyle/>
          <a:p>
            <a:pPr algn="just"/>
            <a:r>
              <a:rPr lang="en-US" dirty="0"/>
              <a:t>The </a:t>
            </a:r>
            <a:r>
              <a:rPr lang="en-US" dirty="0" err="1"/>
              <a:t>PreparedStatement</a:t>
            </a:r>
            <a:r>
              <a:rPr lang="en-US" dirty="0"/>
              <a:t> interface is a </a:t>
            </a:r>
            <a:r>
              <a:rPr lang="en-US" dirty="0" err="1"/>
              <a:t>subinterface</a:t>
            </a:r>
            <a:r>
              <a:rPr lang="en-US" dirty="0"/>
              <a:t> of Statement. It is used to execute parameterized query. The performance of the application will be faster if you use </a:t>
            </a:r>
            <a:r>
              <a:rPr lang="en-US" dirty="0" err="1"/>
              <a:t>PreparedStatement</a:t>
            </a:r>
            <a:r>
              <a:rPr lang="en-US" dirty="0"/>
              <a:t> interface because query is compiled only once.</a:t>
            </a:r>
          </a:p>
          <a:p>
            <a:pPr algn="just"/>
            <a:endParaRPr lang="en-US" dirty="0"/>
          </a:p>
          <a:p>
            <a:pPr algn="just"/>
            <a:endParaRPr lang="en-IN" dirty="0"/>
          </a:p>
        </p:txBody>
      </p:sp>
      <p:pic>
        <p:nvPicPr>
          <p:cNvPr id="8" name="Picture 7">
            <a:extLst>
              <a:ext uri="{FF2B5EF4-FFF2-40B4-BE49-F238E27FC236}">
                <a16:creationId xmlns:a16="http://schemas.microsoft.com/office/drawing/2014/main" id="{528841E8-78A7-4A0B-9AEB-CC499AC74849}"/>
              </a:ext>
            </a:extLst>
          </p:cNvPr>
          <p:cNvPicPr>
            <a:picLocks noChangeAspect="1"/>
          </p:cNvPicPr>
          <p:nvPr/>
        </p:nvPicPr>
        <p:blipFill>
          <a:blip r:embed="rId2"/>
          <a:stretch>
            <a:fillRect/>
          </a:stretch>
        </p:blipFill>
        <p:spPr>
          <a:xfrm>
            <a:off x="1020827" y="3563937"/>
            <a:ext cx="10549969" cy="2747963"/>
          </a:xfrm>
          <a:prstGeom prst="rect">
            <a:avLst/>
          </a:prstGeom>
        </p:spPr>
      </p:pic>
    </p:spTree>
    <p:extLst>
      <p:ext uri="{BB962C8B-B14F-4D97-AF65-F5344CB8AC3E}">
        <p14:creationId xmlns:p14="http://schemas.microsoft.com/office/powerpoint/2010/main" val="42333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940D-21A4-4DAD-820A-3DD69DCFCE00}"/>
              </a:ext>
            </a:extLst>
          </p:cNvPr>
          <p:cNvSpPr>
            <a:spLocks noGrp="1"/>
          </p:cNvSpPr>
          <p:nvPr>
            <p:ph type="title"/>
          </p:nvPr>
        </p:nvSpPr>
        <p:spPr/>
        <p:txBody>
          <a:bodyPr/>
          <a:lstStyle/>
          <a:p>
            <a:r>
              <a:rPr lang="en-IN" dirty="0"/>
              <a:t>Methods of </a:t>
            </a:r>
            <a:r>
              <a:rPr lang="en-IN" dirty="0" err="1"/>
              <a:t>PreparedStatement</a:t>
            </a:r>
            <a:r>
              <a:rPr lang="en-IN" dirty="0"/>
              <a:t> interface</a:t>
            </a:r>
          </a:p>
        </p:txBody>
      </p:sp>
      <p:graphicFrame>
        <p:nvGraphicFramePr>
          <p:cNvPr id="4" name="Content Placeholder 3">
            <a:extLst>
              <a:ext uri="{FF2B5EF4-FFF2-40B4-BE49-F238E27FC236}">
                <a16:creationId xmlns:a16="http://schemas.microsoft.com/office/drawing/2014/main" id="{66D75F50-95E7-475F-8DB5-B66F42FC7BF2}"/>
              </a:ext>
            </a:extLst>
          </p:cNvPr>
          <p:cNvGraphicFramePr>
            <a:graphicFrameLocks noGrp="1"/>
          </p:cNvGraphicFramePr>
          <p:nvPr>
            <p:ph idx="1"/>
            <p:extLst>
              <p:ext uri="{D42A27DB-BD31-4B8C-83A1-F6EECF244321}">
                <p14:modId xmlns:p14="http://schemas.microsoft.com/office/powerpoint/2010/main" val="1120373120"/>
              </p:ext>
            </p:extLst>
          </p:nvPr>
        </p:nvGraphicFramePr>
        <p:xfrm>
          <a:off x="728870" y="1855303"/>
          <a:ext cx="10624930" cy="4505739"/>
        </p:xfrm>
        <a:graphic>
          <a:graphicData uri="http://schemas.openxmlformats.org/drawingml/2006/table">
            <a:tbl>
              <a:tblPr firstRow="1" firstCol="1" bandRow="1">
                <a:tableStyleId>{5C22544A-7EE6-4342-B048-85BDC9FD1C3A}</a:tableStyleId>
              </a:tblPr>
              <a:tblGrid>
                <a:gridCol w="5312465">
                  <a:extLst>
                    <a:ext uri="{9D8B030D-6E8A-4147-A177-3AD203B41FA5}">
                      <a16:colId xmlns:a16="http://schemas.microsoft.com/office/drawing/2014/main" val="3155405634"/>
                    </a:ext>
                  </a:extLst>
                </a:gridCol>
                <a:gridCol w="5312465">
                  <a:extLst>
                    <a:ext uri="{9D8B030D-6E8A-4147-A177-3AD203B41FA5}">
                      <a16:colId xmlns:a16="http://schemas.microsoft.com/office/drawing/2014/main" val="1243957229"/>
                    </a:ext>
                  </a:extLst>
                </a:gridCol>
              </a:tblGrid>
              <a:tr h="643677">
                <a:tc>
                  <a:txBody>
                    <a:bodyPr/>
                    <a:lstStyle/>
                    <a:p>
                      <a:pPr algn="ctr">
                        <a:lnSpc>
                          <a:spcPct val="107000"/>
                        </a:lnSpc>
                        <a:spcAft>
                          <a:spcPts val="0"/>
                        </a:spcAft>
                      </a:pPr>
                      <a:r>
                        <a:rPr lang="en-US" sz="1200">
                          <a:effectLst/>
                        </a:rPr>
                        <a:t>Method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0"/>
                        </a:spcAft>
                      </a:pPr>
                      <a:r>
                        <a:rPr lang="en-US" sz="1200">
                          <a:effectLst/>
                        </a:rPr>
                        <a:t>Description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96769605"/>
                  </a:ext>
                </a:extLst>
              </a:tr>
              <a:tr h="643677">
                <a:tc>
                  <a:txBody>
                    <a:bodyPr/>
                    <a:lstStyle/>
                    <a:p>
                      <a:pPr>
                        <a:lnSpc>
                          <a:spcPct val="107000"/>
                        </a:lnSpc>
                        <a:spcAft>
                          <a:spcPts val="0"/>
                        </a:spcAft>
                      </a:pPr>
                      <a:r>
                        <a:rPr lang="en-US" sz="1200">
                          <a:effectLst/>
                        </a:rPr>
                        <a:t>public void setInt(int paramIndex, int value)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0"/>
                        </a:spcAft>
                      </a:pPr>
                      <a:r>
                        <a:rPr lang="en-US" sz="1200">
                          <a:effectLst/>
                        </a:rPr>
                        <a:t>sets the integer value to the given parameter index.</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202063767"/>
                  </a:ext>
                </a:extLst>
              </a:tr>
              <a:tr h="643677">
                <a:tc>
                  <a:txBody>
                    <a:bodyPr/>
                    <a:lstStyle/>
                    <a:p>
                      <a:pPr>
                        <a:lnSpc>
                          <a:spcPct val="107000"/>
                        </a:lnSpc>
                        <a:spcAft>
                          <a:spcPts val="0"/>
                        </a:spcAft>
                      </a:pPr>
                      <a:r>
                        <a:rPr lang="en-US" sz="1200">
                          <a:effectLst/>
                        </a:rPr>
                        <a:t>public void setString(int paramIndex, String value)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0"/>
                        </a:spcAft>
                      </a:pPr>
                      <a:r>
                        <a:rPr lang="en-US" sz="1200">
                          <a:effectLst/>
                        </a:rPr>
                        <a:t>sets the String value to the given parameter index.</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32050437"/>
                  </a:ext>
                </a:extLst>
              </a:tr>
              <a:tr h="643677">
                <a:tc>
                  <a:txBody>
                    <a:bodyPr/>
                    <a:lstStyle/>
                    <a:p>
                      <a:pPr>
                        <a:lnSpc>
                          <a:spcPct val="107000"/>
                        </a:lnSpc>
                        <a:spcAft>
                          <a:spcPts val="0"/>
                        </a:spcAft>
                      </a:pPr>
                      <a:r>
                        <a:rPr lang="en-US" sz="1200" dirty="0">
                          <a:effectLst/>
                        </a:rPr>
                        <a:t>public void </a:t>
                      </a:r>
                      <a:r>
                        <a:rPr lang="en-US" sz="1200" dirty="0" err="1">
                          <a:effectLst/>
                        </a:rPr>
                        <a:t>setFloat</a:t>
                      </a:r>
                      <a:r>
                        <a:rPr lang="en-US" sz="1200" dirty="0">
                          <a:effectLst/>
                        </a:rPr>
                        <a:t>(int </a:t>
                      </a:r>
                      <a:r>
                        <a:rPr lang="en-US" sz="1200" dirty="0" err="1">
                          <a:effectLst/>
                        </a:rPr>
                        <a:t>paramIndex</a:t>
                      </a:r>
                      <a:r>
                        <a:rPr lang="en-US" sz="1200" dirty="0">
                          <a:effectLst/>
                        </a:rPr>
                        <a:t>, float value)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0"/>
                        </a:spcAft>
                      </a:pPr>
                      <a:r>
                        <a:rPr lang="en-US" sz="1200">
                          <a:effectLst/>
                        </a:rPr>
                        <a:t>sets the float value to the given parameter index.</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38145965"/>
                  </a:ext>
                </a:extLst>
              </a:tr>
              <a:tr h="643677">
                <a:tc>
                  <a:txBody>
                    <a:bodyPr/>
                    <a:lstStyle/>
                    <a:p>
                      <a:pPr>
                        <a:lnSpc>
                          <a:spcPct val="107000"/>
                        </a:lnSpc>
                        <a:spcAft>
                          <a:spcPts val="0"/>
                        </a:spcAft>
                      </a:pPr>
                      <a:r>
                        <a:rPr lang="en-US" sz="1200">
                          <a:effectLst/>
                        </a:rPr>
                        <a:t>public void setDouble(int paramIndex, double value)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0"/>
                        </a:spcAft>
                      </a:pPr>
                      <a:r>
                        <a:rPr lang="en-US" sz="1200">
                          <a:effectLst/>
                        </a:rPr>
                        <a:t>sets the double value to the given parameter index.</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989162849"/>
                  </a:ext>
                </a:extLst>
              </a:tr>
              <a:tr h="643677">
                <a:tc>
                  <a:txBody>
                    <a:bodyPr/>
                    <a:lstStyle/>
                    <a:p>
                      <a:pPr>
                        <a:lnSpc>
                          <a:spcPct val="107000"/>
                        </a:lnSpc>
                        <a:spcAft>
                          <a:spcPts val="0"/>
                        </a:spcAft>
                      </a:pPr>
                      <a:r>
                        <a:rPr lang="en-US" sz="1200">
                          <a:effectLst/>
                        </a:rPr>
                        <a:t>public int executeUpdate()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0"/>
                        </a:spcAft>
                      </a:pPr>
                      <a:r>
                        <a:rPr lang="en-US" sz="1200">
                          <a:effectLst/>
                        </a:rPr>
                        <a:t>executes the query. It is used for create, drop, insert, update, delete etc.</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5469866"/>
                  </a:ext>
                </a:extLst>
              </a:tr>
              <a:tr h="643677">
                <a:tc>
                  <a:txBody>
                    <a:bodyPr/>
                    <a:lstStyle/>
                    <a:p>
                      <a:pPr>
                        <a:lnSpc>
                          <a:spcPct val="107000"/>
                        </a:lnSpc>
                        <a:spcAft>
                          <a:spcPts val="0"/>
                        </a:spcAft>
                      </a:pPr>
                      <a:r>
                        <a:rPr lang="en-US" sz="1200">
                          <a:effectLst/>
                        </a:rPr>
                        <a:t>public ResultSet executeQuery()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0"/>
                        </a:spcAft>
                      </a:pPr>
                      <a:r>
                        <a:rPr lang="en-US" sz="1200" dirty="0">
                          <a:effectLst/>
                        </a:rPr>
                        <a:t>executes the select query. It returns an instance of </a:t>
                      </a:r>
                      <a:r>
                        <a:rPr lang="en-US" sz="1200" dirty="0" err="1">
                          <a:effectLst/>
                        </a:rPr>
                        <a:t>ResultSet</a:t>
                      </a:r>
                      <a:r>
                        <a:rPr lang="en-US" sz="1200" dirty="0">
                          <a:effectLst/>
                        </a:rPr>
                        <a: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3327651"/>
                  </a:ext>
                </a:extLst>
              </a:tr>
            </a:tbl>
          </a:graphicData>
        </a:graphic>
      </p:graphicFrame>
    </p:spTree>
    <p:extLst>
      <p:ext uri="{BB962C8B-B14F-4D97-AF65-F5344CB8AC3E}">
        <p14:creationId xmlns:p14="http://schemas.microsoft.com/office/powerpoint/2010/main" val="2394325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ECF4-8290-42B0-AF91-D3820C34C4A5}"/>
              </a:ext>
            </a:extLst>
          </p:cNvPr>
          <p:cNvSpPr>
            <a:spLocks noGrp="1"/>
          </p:cNvSpPr>
          <p:nvPr>
            <p:ph type="title"/>
          </p:nvPr>
        </p:nvSpPr>
        <p:spPr/>
        <p:txBody>
          <a:bodyPr/>
          <a:lstStyle/>
          <a:p>
            <a:r>
              <a:rPr lang="en-IN" dirty="0"/>
              <a:t>SQL Exceptions</a:t>
            </a:r>
          </a:p>
        </p:txBody>
      </p:sp>
      <p:sp>
        <p:nvSpPr>
          <p:cNvPr id="3" name="Content Placeholder 2">
            <a:extLst>
              <a:ext uri="{FF2B5EF4-FFF2-40B4-BE49-F238E27FC236}">
                <a16:creationId xmlns:a16="http://schemas.microsoft.com/office/drawing/2014/main" id="{4103D89D-FA02-4504-8D9B-386A67D41A77}"/>
              </a:ext>
            </a:extLst>
          </p:cNvPr>
          <p:cNvSpPr>
            <a:spLocks noGrp="1"/>
          </p:cNvSpPr>
          <p:nvPr>
            <p:ph idx="1"/>
          </p:nvPr>
        </p:nvSpPr>
        <p:spPr/>
        <p:txBody>
          <a:bodyPr/>
          <a:lstStyle/>
          <a:p>
            <a:pPr algn="just"/>
            <a:r>
              <a:rPr lang="en-US" dirty="0"/>
              <a:t>Exception handling allows you to handle exceptional conditions such as program-defined errors in a controlled fashion. An </a:t>
            </a:r>
            <a:r>
              <a:rPr lang="en-US" dirty="0" err="1"/>
              <a:t>SQLException</a:t>
            </a:r>
            <a:r>
              <a:rPr lang="en-US" dirty="0"/>
              <a:t> can occur both in the driver and the database. When such an exception occurs, an object of type </a:t>
            </a:r>
            <a:r>
              <a:rPr lang="en-US" dirty="0" err="1"/>
              <a:t>SQLException</a:t>
            </a:r>
            <a:r>
              <a:rPr lang="en-US" dirty="0"/>
              <a:t> will be passed to the catch clause.</a:t>
            </a:r>
          </a:p>
          <a:p>
            <a:r>
              <a:rPr lang="en-US" b="1" dirty="0"/>
              <a:t>try</a:t>
            </a:r>
            <a:r>
              <a:rPr lang="en-US" dirty="0"/>
              <a:t>{</a:t>
            </a:r>
            <a:br>
              <a:rPr lang="en-US" dirty="0"/>
            </a:br>
            <a:r>
              <a:rPr lang="en-US" dirty="0"/>
              <a:t>    </a:t>
            </a:r>
            <a:r>
              <a:rPr lang="en-US" i="1" dirty="0"/>
              <a:t>//</a:t>
            </a:r>
            <a:r>
              <a:rPr lang="en-US" i="1" dirty="0" err="1"/>
              <a:t>sql</a:t>
            </a:r>
            <a:r>
              <a:rPr lang="en-US" i="1" dirty="0"/>
              <a:t> codes</a:t>
            </a:r>
            <a:br>
              <a:rPr lang="en-US" i="1" dirty="0"/>
            </a:br>
            <a:r>
              <a:rPr lang="en-US" dirty="0"/>
              <a:t>}</a:t>
            </a:r>
            <a:r>
              <a:rPr lang="en-US" b="1" dirty="0"/>
              <a:t>catch </a:t>
            </a:r>
            <a:r>
              <a:rPr lang="en-US" dirty="0"/>
              <a:t>(</a:t>
            </a:r>
            <a:r>
              <a:rPr lang="en-US" dirty="0" err="1"/>
              <a:t>SQLException</a:t>
            </a:r>
            <a:r>
              <a:rPr lang="en-US" dirty="0"/>
              <a:t> </a:t>
            </a:r>
            <a:r>
              <a:rPr lang="en-US" dirty="0" err="1"/>
              <a:t>sqlException</a:t>
            </a:r>
            <a:r>
              <a:rPr lang="en-US" dirty="0"/>
              <a:t>){</a:t>
            </a:r>
            <a:br>
              <a:rPr lang="en-US" dirty="0"/>
            </a:br>
            <a:r>
              <a:rPr lang="en-US" dirty="0"/>
              <a:t>    </a:t>
            </a:r>
            <a:r>
              <a:rPr lang="en-US" i="1" dirty="0"/>
              <a:t>//handle exception</a:t>
            </a:r>
            <a:br>
              <a:rPr lang="en-US" i="1" dirty="0"/>
            </a:br>
            <a:r>
              <a:rPr lang="en-US" dirty="0"/>
              <a:t>}</a:t>
            </a:r>
            <a:endParaRPr lang="en-IN" dirty="0"/>
          </a:p>
          <a:p>
            <a:endParaRPr lang="en-IN" dirty="0"/>
          </a:p>
        </p:txBody>
      </p:sp>
    </p:spTree>
    <p:extLst>
      <p:ext uri="{BB962C8B-B14F-4D97-AF65-F5344CB8AC3E}">
        <p14:creationId xmlns:p14="http://schemas.microsoft.com/office/powerpoint/2010/main" val="2157465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EE4A-569C-46E7-BD50-E79FC5EEA5DD}"/>
              </a:ext>
            </a:extLst>
          </p:cNvPr>
          <p:cNvSpPr>
            <a:spLocks noGrp="1"/>
          </p:cNvSpPr>
          <p:nvPr>
            <p:ph type="title"/>
          </p:nvPr>
        </p:nvSpPr>
        <p:spPr/>
        <p:txBody>
          <a:bodyPr/>
          <a:lstStyle/>
          <a:p>
            <a:r>
              <a:rPr lang="en-US" dirty="0"/>
              <a:t>Scrollable and updatable result sets</a:t>
            </a:r>
            <a:endParaRPr lang="en-IN" dirty="0"/>
          </a:p>
        </p:txBody>
      </p:sp>
      <p:sp>
        <p:nvSpPr>
          <p:cNvPr id="3" name="Content Placeholder 2">
            <a:extLst>
              <a:ext uri="{FF2B5EF4-FFF2-40B4-BE49-F238E27FC236}">
                <a16:creationId xmlns:a16="http://schemas.microsoft.com/office/drawing/2014/main" id="{5FE673C4-8D88-49C3-B9AE-3F1745BBA611}"/>
              </a:ext>
            </a:extLst>
          </p:cNvPr>
          <p:cNvSpPr>
            <a:spLocks noGrp="1"/>
          </p:cNvSpPr>
          <p:nvPr>
            <p:ph idx="1"/>
          </p:nvPr>
        </p:nvSpPr>
        <p:spPr/>
        <p:txBody>
          <a:bodyPr/>
          <a:lstStyle/>
          <a:p>
            <a:r>
              <a:rPr lang="en-US" dirty="0"/>
              <a:t>A scrollable updatable result set maintains a cursor which can both scroll and update rows. Use scrollable insensitive result sets. To create a scrollable insensitive result set which is updatable, the statement has to be created with concurrency mode </a:t>
            </a:r>
            <a:r>
              <a:rPr lang="en-US" dirty="0" err="1"/>
              <a:t>ResultSet.CONCUR_UPDATABLE</a:t>
            </a:r>
            <a:r>
              <a:rPr lang="en-US" dirty="0"/>
              <a:t> and type </a:t>
            </a:r>
            <a:r>
              <a:rPr lang="en-US" dirty="0" err="1"/>
              <a:t>ResultSet.TYPE_SCROLL_INSENSITIVE</a:t>
            </a:r>
            <a:r>
              <a:rPr lang="en-US" dirty="0"/>
              <a:t>.</a:t>
            </a:r>
            <a:endParaRPr lang="en-IN" dirty="0"/>
          </a:p>
        </p:txBody>
      </p:sp>
    </p:spTree>
    <p:extLst>
      <p:ext uri="{BB962C8B-B14F-4D97-AF65-F5344CB8AC3E}">
        <p14:creationId xmlns:p14="http://schemas.microsoft.com/office/powerpoint/2010/main" val="87253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EE4A-569C-46E7-BD50-E79FC5EEA5DD}"/>
              </a:ext>
            </a:extLst>
          </p:cNvPr>
          <p:cNvSpPr>
            <a:spLocks noGrp="1"/>
          </p:cNvSpPr>
          <p:nvPr>
            <p:ph type="title"/>
          </p:nvPr>
        </p:nvSpPr>
        <p:spPr/>
        <p:txBody>
          <a:bodyPr/>
          <a:lstStyle/>
          <a:p>
            <a:r>
              <a:rPr lang="en-US" dirty="0"/>
              <a:t>Scrollable and updatable result sets example</a:t>
            </a:r>
            <a:endParaRPr lang="en-IN" dirty="0"/>
          </a:p>
        </p:txBody>
      </p:sp>
      <p:pic>
        <p:nvPicPr>
          <p:cNvPr id="4" name="Content Placeholder 3">
            <a:extLst>
              <a:ext uri="{FF2B5EF4-FFF2-40B4-BE49-F238E27FC236}">
                <a16:creationId xmlns:a16="http://schemas.microsoft.com/office/drawing/2014/main" id="{0F174ABE-D627-4764-ADCF-F7E930754EB7}"/>
              </a:ext>
            </a:extLst>
          </p:cNvPr>
          <p:cNvPicPr>
            <a:picLocks noGrp="1" noChangeAspect="1"/>
          </p:cNvPicPr>
          <p:nvPr>
            <p:ph idx="1"/>
          </p:nvPr>
        </p:nvPicPr>
        <p:blipFill>
          <a:blip r:embed="rId2"/>
          <a:stretch>
            <a:fillRect/>
          </a:stretch>
        </p:blipFill>
        <p:spPr>
          <a:xfrm>
            <a:off x="0" y="1805159"/>
            <a:ext cx="6592323" cy="3813763"/>
          </a:xfrm>
          <a:prstGeom prst="rect">
            <a:avLst/>
          </a:prstGeom>
        </p:spPr>
      </p:pic>
      <p:pic>
        <p:nvPicPr>
          <p:cNvPr id="5" name="Picture 4">
            <a:extLst>
              <a:ext uri="{FF2B5EF4-FFF2-40B4-BE49-F238E27FC236}">
                <a16:creationId xmlns:a16="http://schemas.microsoft.com/office/drawing/2014/main" id="{250878A9-AC9E-4CC9-A3C1-7FFCDA2DBF84}"/>
              </a:ext>
            </a:extLst>
          </p:cNvPr>
          <p:cNvPicPr>
            <a:picLocks noChangeAspect="1"/>
          </p:cNvPicPr>
          <p:nvPr/>
        </p:nvPicPr>
        <p:blipFill>
          <a:blip r:embed="rId3"/>
          <a:stretch>
            <a:fillRect/>
          </a:stretch>
        </p:blipFill>
        <p:spPr>
          <a:xfrm>
            <a:off x="6221894" y="1775342"/>
            <a:ext cx="6033695" cy="3843580"/>
          </a:xfrm>
          <a:prstGeom prst="rect">
            <a:avLst/>
          </a:prstGeom>
        </p:spPr>
      </p:pic>
    </p:spTree>
    <p:extLst>
      <p:ext uri="{BB962C8B-B14F-4D97-AF65-F5344CB8AC3E}">
        <p14:creationId xmlns:p14="http://schemas.microsoft.com/office/powerpoint/2010/main" val="352119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603D-0FC7-4A09-ACD0-17AE1155A2B8}"/>
              </a:ext>
            </a:extLst>
          </p:cNvPr>
          <p:cNvSpPr>
            <a:spLocks noGrp="1"/>
          </p:cNvSpPr>
          <p:nvPr>
            <p:ph type="title"/>
          </p:nvPr>
        </p:nvSpPr>
        <p:spPr/>
        <p:txBody>
          <a:bodyPr/>
          <a:lstStyle/>
          <a:p>
            <a:r>
              <a:rPr lang="en-IN" dirty="0" err="1"/>
              <a:t>RowSet</a:t>
            </a:r>
            <a:endParaRPr lang="en-IN" dirty="0"/>
          </a:p>
        </p:txBody>
      </p:sp>
      <p:sp>
        <p:nvSpPr>
          <p:cNvPr id="3" name="Content Placeholder 2">
            <a:extLst>
              <a:ext uri="{FF2B5EF4-FFF2-40B4-BE49-F238E27FC236}">
                <a16:creationId xmlns:a16="http://schemas.microsoft.com/office/drawing/2014/main" id="{09E5D337-DE48-4216-A5AD-8D508FA70287}"/>
              </a:ext>
            </a:extLst>
          </p:cNvPr>
          <p:cNvSpPr>
            <a:spLocks noGrp="1"/>
          </p:cNvSpPr>
          <p:nvPr>
            <p:ph idx="1"/>
          </p:nvPr>
        </p:nvSpPr>
        <p:spPr/>
        <p:txBody>
          <a:bodyPr/>
          <a:lstStyle/>
          <a:p>
            <a:pPr algn="just"/>
            <a:r>
              <a:rPr lang="en-US" dirty="0"/>
              <a:t>We have use </a:t>
            </a:r>
            <a:r>
              <a:rPr lang="en-US" dirty="0" err="1"/>
              <a:t>ResultSet</a:t>
            </a:r>
            <a:r>
              <a:rPr lang="en-US" dirty="0"/>
              <a:t>, which have certain limitations as it explicitly requires Connection and Statement explicitly. All those extra efforts can be reduced by using </a:t>
            </a:r>
            <a:r>
              <a:rPr lang="en-US" dirty="0" err="1"/>
              <a:t>RowSet</a:t>
            </a:r>
            <a:r>
              <a:rPr lang="en-US" dirty="0"/>
              <a:t>, which simplifies our program.</a:t>
            </a:r>
          </a:p>
          <a:p>
            <a:pPr algn="just"/>
            <a:endParaRPr lang="en-IN" dirty="0"/>
          </a:p>
        </p:txBody>
      </p:sp>
      <p:pic>
        <p:nvPicPr>
          <p:cNvPr id="4" name="Picture 3">
            <a:extLst>
              <a:ext uri="{FF2B5EF4-FFF2-40B4-BE49-F238E27FC236}">
                <a16:creationId xmlns:a16="http://schemas.microsoft.com/office/drawing/2014/main" id="{8E987BC8-298F-46D7-ADAD-4A8FBA0BA307}"/>
              </a:ext>
            </a:extLst>
          </p:cNvPr>
          <p:cNvPicPr>
            <a:picLocks noChangeAspect="1"/>
          </p:cNvPicPr>
          <p:nvPr/>
        </p:nvPicPr>
        <p:blipFill>
          <a:blip r:embed="rId2"/>
          <a:stretch>
            <a:fillRect/>
          </a:stretch>
        </p:blipFill>
        <p:spPr>
          <a:xfrm>
            <a:off x="0" y="3429000"/>
            <a:ext cx="7665893" cy="2882900"/>
          </a:xfrm>
          <a:prstGeom prst="rect">
            <a:avLst/>
          </a:prstGeom>
        </p:spPr>
      </p:pic>
      <p:pic>
        <p:nvPicPr>
          <p:cNvPr id="5" name="Picture 4">
            <a:extLst>
              <a:ext uri="{FF2B5EF4-FFF2-40B4-BE49-F238E27FC236}">
                <a16:creationId xmlns:a16="http://schemas.microsoft.com/office/drawing/2014/main" id="{7FCCEED0-5651-4A09-BE7C-91B94252213B}"/>
              </a:ext>
            </a:extLst>
          </p:cNvPr>
          <p:cNvPicPr>
            <a:picLocks noChangeAspect="1"/>
          </p:cNvPicPr>
          <p:nvPr/>
        </p:nvPicPr>
        <p:blipFill>
          <a:blip r:embed="rId3"/>
          <a:stretch>
            <a:fillRect/>
          </a:stretch>
        </p:blipFill>
        <p:spPr>
          <a:xfrm>
            <a:off x="7547697" y="3294062"/>
            <a:ext cx="4674846" cy="1702007"/>
          </a:xfrm>
          <a:prstGeom prst="rect">
            <a:avLst/>
          </a:prstGeom>
        </p:spPr>
      </p:pic>
    </p:spTree>
    <p:extLst>
      <p:ext uri="{BB962C8B-B14F-4D97-AF65-F5344CB8AC3E}">
        <p14:creationId xmlns:p14="http://schemas.microsoft.com/office/powerpoint/2010/main" val="413281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09AA-79E3-4168-AE22-CEC9FE6F0B00}"/>
              </a:ext>
            </a:extLst>
          </p:cNvPr>
          <p:cNvSpPr>
            <a:spLocks noGrp="1"/>
          </p:cNvSpPr>
          <p:nvPr>
            <p:ph type="title"/>
          </p:nvPr>
        </p:nvSpPr>
        <p:spPr/>
        <p:txBody>
          <a:bodyPr/>
          <a:lstStyle/>
          <a:p>
            <a:r>
              <a:rPr lang="en-IN" dirty="0" err="1"/>
              <a:t>CachedRowSet</a:t>
            </a:r>
            <a:endParaRPr lang="en-IN" dirty="0"/>
          </a:p>
        </p:txBody>
      </p:sp>
      <p:sp>
        <p:nvSpPr>
          <p:cNvPr id="3" name="Content Placeholder 2">
            <a:extLst>
              <a:ext uri="{FF2B5EF4-FFF2-40B4-BE49-F238E27FC236}">
                <a16:creationId xmlns:a16="http://schemas.microsoft.com/office/drawing/2014/main" id="{B6F9A12A-54EA-409D-ABB5-52856A4A36E3}"/>
              </a:ext>
            </a:extLst>
          </p:cNvPr>
          <p:cNvSpPr>
            <a:spLocks noGrp="1"/>
          </p:cNvSpPr>
          <p:nvPr>
            <p:ph idx="1"/>
          </p:nvPr>
        </p:nvSpPr>
        <p:spPr/>
        <p:txBody>
          <a:bodyPr/>
          <a:lstStyle/>
          <a:p>
            <a:pPr algn="just"/>
            <a:r>
              <a:rPr lang="en-US" dirty="0"/>
              <a:t>A </a:t>
            </a:r>
            <a:r>
              <a:rPr lang="en-US" dirty="0" err="1"/>
              <a:t>CachedRowSet</a:t>
            </a:r>
            <a:r>
              <a:rPr lang="en-US" dirty="0"/>
              <a:t> object is a container for rows of data that caches its rows in memory, which makes it possible to operate (scroll and update) without keeping the database connection open all the time.</a:t>
            </a:r>
          </a:p>
          <a:p>
            <a:pPr algn="just"/>
            <a:r>
              <a:rPr lang="en-US" dirty="0"/>
              <a:t>A </a:t>
            </a:r>
            <a:r>
              <a:rPr lang="en-US" dirty="0" err="1"/>
              <a:t>CachedRowSet</a:t>
            </a:r>
            <a:r>
              <a:rPr lang="en-US" dirty="0"/>
              <a:t> object makes use of a connection to the database only briefly: while it is reading data to populate itself with rows, and again while it is committing changes to the underlying database. So the rest of the time, a </a:t>
            </a:r>
            <a:r>
              <a:rPr lang="en-US" dirty="0" err="1"/>
              <a:t>CachedRowSet</a:t>
            </a:r>
            <a:r>
              <a:rPr lang="en-US" dirty="0"/>
              <a:t> object is disconnected, even while its data is being modified. Hence it is called disconnected row set.</a:t>
            </a:r>
            <a:endParaRPr lang="en-IN" dirty="0"/>
          </a:p>
        </p:txBody>
      </p:sp>
    </p:spTree>
    <p:extLst>
      <p:ext uri="{BB962C8B-B14F-4D97-AF65-F5344CB8AC3E}">
        <p14:creationId xmlns:p14="http://schemas.microsoft.com/office/powerpoint/2010/main" val="121625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0D68-DD0B-4A6E-92CA-7B6C7E96E506}"/>
              </a:ext>
            </a:extLst>
          </p:cNvPr>
          <p:cNvSpPr>
            <a:spLocks noGrp="1"/>
          </p:cNvSpPr>
          <p:nvPr>
            <p:ph type="title"/>
          </p:nvPr>
        </p:nvSpPr>
        <p:spPr/>
        <p:txBody>
          <a:bodyPr/>
          <a:lstStyle/>
          <a:p>
            <a:r>
              <a:rPr lang="en-IN" dirty="0"/>
              <a:t>JDBC Transactions</a:t>
            </a:r>
          </a:p>
        </p:txBody>
      </p:sp>
      <p:sp>
        <p:nvSpPr>
          <p:cNvPr id="3" name="Content Placeholder 2">
            <a:extLst>
              <a:ext uri="{FF2B5EF4-FFF2-40B4-BE49-F238E27FC236}">
                <a16:creationId xmlns:a16="http://schemas.microsoft.com/office/drawing/2014/main" id="{B5924368-798D-4BC2-8A53-B2CD8ABBA0A6}"/>
              </a:ext>
            </a:extLst>
          </p:cNvPr>
          <p:cNvSpPr>
            <a:spLocks noGrp="1"/>
          </p:cNvSpPr>
          <p:nvPr>
            <p:ph idx="1"/>
          </p:nvPr>
        </p:nvSpPr>
        <p:spPr/>
        <p:txBody>
          <a:bodyPr>
            <a:normAutofit fontScale="77500" lnSpcReduction="20000"/>
          </a:bodyPr>
          <a:lstStyle/>
          <a:p>
            <a:r>
              <a:rPr lang="en-US" dirty="0"/>
              <a:t>A transaction is a set of actions to be carried out as a single, atomic action. </a:t>
            </a:r>
            <a:r>
              <a:rPr lang="en-US" b="1" dirty="0"/>
              <a:t>Either all of the actions are carried out, or none of them are</a:t>
            </a:r>
            <a:r>
              <a:rPr lang="en-US" dirty="0"/>
              <a:t>. </a:t>
            </a:r>
          </a:p>
          <a:p>
            <a:r>
              <a:rPr lang="en-US" dirty="0"/>
              <a:t>The classic example of when transactions are necessary is the example of bank accounts. </a:t>
            </a:r>
          </a:p>
          <a:p>
            <a:r>
              <a:rPr lang="en-US" dirty="0"/>
              <a:t>You need to transfer $100 from one account to the other. </a:t>
            </a:r>
          </a:p>
          <a:p>
            <a:r>
              <a:rPr lang="en-US" dirty="0"/>
              <a:t>You do so by subtracting $100 from the first account, and adding $100 to the second account. </a:t>
            </a:r>
          </a:p>
          <a:p>
            <a:r>
              <a:rPr lang="en-US" dirty="0"/>
              <a:t>If this process fails after you have subtracted the $100 from the first bank account, the $100 are never added to the second bank account. </a:t>
            </a:r>
          </a:p>
          <a:p>
            <a:r>
              <a:rPr lang="en-US" dirty="0"/>
              <a:t>The money is lost in cyber space. To solve this problem the subtraction and addition of the $100 are grouped into a transaction. </a:t>
            </a:r>
          </a:p>
          <a:p>
            <a:r>
              <a:rPr lang="en-US" dirty="0"/>
              <a:t>If the subtraction succeeds, but the addition fails, you can "rollback" the first subtraction. That way the database is left in the same state as before the subtraction was executed.</a:t>
            </a:r>
            <a:endParaRPr lang="en-IN" dirty="0"/>
          </a:p>
        </p:txBody>
      </p:sp>
    </p:spTree>
    <p:extLst>
      <p:ext uri="{BB962C8B-B14F-4D97-AF65-F5344CB8AC3E}">
        <p14:creationId xmlns:p14="http://schemas.microsoft.com/office/powerpoint/2010/main" val="345090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ECB1-0D49-4578-9D1C-CE1763F93CB6}"/>
              </a:ext>
            </a:extLst>
          </p:cNvPr>
          <p:cNvSpPr>
            <a:spLocks noGrp="1"/>
          </p:cNvSpPr>
          <p:nvPr>
            <p:ph type="title"/>
          </p:nvPr>
        </p:nvSpPr>
        <p:spPr/>
        <p:txBody>
          <a:bodyPr/>
          <a:lstStyle/>
          <a:p>
            <a:r>
              <a:rPr lang="en-US" dirty="0"/>
              <a:t>JDBC Architecture</a:t>
            </a:r>
            <a:endParaRPr lang="en-IN" dirty="0"/>
          </a:p>
        </p:txBody>
      </p:sp>
      <p:pic>
        <p:nvPicPr>
          <p:cNvPr id="4" name="Object 1" descr="preencoded.png">
            <a:extLst>
              <a:ext uri="{FF2B5EF4-FFF2-40B4-BE49-F238E27FC236}">
                <a16:creationId xmlns:a16="http://schemas.microsoft.com/office/drawing/2014/main" id="{327339BD-F628-4D13-88FC-9758DE33AD1D}"/>
              </a:ext>
            </a:extLst>
          </p:cNvPr>
          <p:cNvPicPr>
            <a:picLocks noGrp="1" noChangeAspect="1"/>
          </p:cNvPicPr>
          <p:nvPr>
            <p:ph idx="1"/>
          </p:nvPr>
        </p:nvPicPr>
        <p:blipFill>
          <a:blip r:embed="rId2"/>
          <a:srcRect/>
          <a:stretch/>
        </p:blipFill>
        <p:spPr>
          <a:xfrm>
            <a:off x="2697484" y="1690688"/>
            <a:ext cx="6797031" cy="5097773"/>
          </a:xfrm>
          <a:prstGeom prst="rect">
            <a:avLst/>
          </a:prstGeom>
        </p:spPr>
      </p:pic>
    </p:spTree>
    <p:extLst>
      <p:ext uri="{BB962C8B-B14F-4D97-AF65-F5344CB8AC3E}">
        <p14:creationId xmlns:p14="http://schemas.microsoft.com/office/powerpoint/2010/main" val="1777768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0D68-DD0B-4A6E-92CA-7B6C7E96E506}"/>
              </a:ext>
            </a:extLst>
          </p:cNvPr>
          <p:cNvSpPr>
            <a:spLocks noGrp="1"/>
          </p:cNvSpPr>
          <p:nvPr>
            <p:ph type="title"/>
          </p:nvPr>
        </p:nvSpPr>
        <p:spPr/>
        <p:txBody>
          <a:bodyPr/>
          <a:lstStyle/>
          <a:p>
            <a:r>
              <a:rPr lang="en-IN" dirty="0"/>
              <a:t>JDBC Transactions workflow</a:t>
            </a:r>
          </a:p>
        </p:txBody>
      </p:sp>
      <p:pic>
        <p:nvPicPr>
          <p:cNvPr id="4" name="Content Placeholder 3">
            <a:extLst>
              <a:ext uri="{FF2B5EF4-FFF2-40B4-BE49-F238E27FC236}">
                <a16:creationId xmlns:a16="http://schemas.microsoft.com/office/drawing/2014/main" id="{9B07145F-A1CE-4CF6-AB83-7EDF2EF24861}"/>
              </a:ext>
            </a:extLst>
          </p:cNvPr>
          <p:cNvPicPr>
            <a:picLocks noGrp="1"/>
          </p:cNvPicPr>
          <p:nvPr>
            <p:ph idx="1"/>
          </p:nvPr>
        </p:nvPicPr>
        <p:blipFill>
          <a:blip r:embed="rId2"/>
          <a:stretch>
            <a:fillRect/>
          </a:stretch>
        </p:blipFill>
        <p:spPr>
          <a:xfrm>
            <a:off x="1435272" y="1690688"/>
            <a:ext cx="9321455" cy="4457318"/>
          </a:xfrm>
          <a:prstGeom prst="rect">
            <a:avLst/>
          </a:prstGeom>
        </p:spPr>
      </p:pic>
    </p:spTree>
    <p:extLst>
      <p:ext uri="{BB962C8B-B14F-4D97-AF65-F5344CB8AC3E}">
        <p14:creationId xmlns:p14="http://schemas.microsoft.com/office/powerpoint/2010/main" val="251017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0D68-DD0B-4A6E-92CA-7B6C7E96E506}"/>
              </a:ext>
            </a:extLst>
          </p:cNvPr>
          <p:cNvSpPr>
            <a:spLocks noGrp="1"/>
          </p:cNvSpPr>
          <p:nvPr>
            <p:ph type="title"/>
          </p:nvPr>
        </p:nvSpPr>
        <p:spPr/>
        <p:txBody>
          <a:bodyPr/>
          <a:lstStyle/>
          <a:p>
            <a:r>
              <a:rPr lang="en-IN" dirty="0"/>
              <a:t>JDBC Transactions example</a:t>
            </a:r>
          </a:p>
        </p:txBody>
      </p:sp>
      <p:sp>
        <p:nvSpPr>
          <p:cNvPr id="5" name="Content Placeholder 4">
            <a:extLst>
              <a:ext uri="{FF2B5EF4-FFF2-40B4-BE49-F238E27FC236}">
                <a16:creationId xmlns:a16="http://schemas.microsoft.com/office/drawing/2014/main" id="{DD7C914E-A61D-47E2-86E0-72E07C443CCD}"/>
              </a:ext>
            </a:extLst>
          </p:cNvPr>
          <p:cNvSpPr>
            <a:spLocks noGrp="1"/>
          </p:cNvSpPr>
          <p:nvPr>
            <p:ph idx="1"/>
          </p:nvPr>
        </p:nvSpPr>
        <p:spPr/>
        <p:txBody>
          <a:bodyPr>
            <a:normAutofit fontScale="92500"/>
          </a:bodyPr>
          <a:lstStyle/>
          <a:p>
            <a:r>
              <a:rPr lang="en-US" dirty="0"/>
              <a:t>You start a transaction by this invocation:</a:t>
            </a:r>
          </a:p>
          <a:p>
            <a:pPr lvl="1"/>
            <a:r>
              <a:rPr lang="en-US" dirty="0" err="1"/>
              <a:t>con.setAutoCommit</a:t>
            </a:r>
            <a:r>
              <a:rPr lang="en-US" dirty="0"/>
              <a:t>(false); </a:t>
            </a:r>
          </a:p>
          <a:p>
            <a:r>
              <a:rPr lang="en-US" dirty="0"/>
              <a:t>Now you can continue to perform database queries and updates. All these actions are part of the transaction. If any action attempted within the transaction fails, you should rollback the transaction. This is done like this: </a:t>
            </a:r>
          </a:p>
          <a:p>
            <a:pPr lvl="1"/>
            <a:r>
              <a:rPr lang="en-US" dirty="0" err="1"/>
              <a:t>con.rollback</a:t>
            </a:r>
            <a:r>
              <a:rPr lang="en-US" dirty="0"/>
              <a:t>(); </a:t>
            </a:r>
          </a:p>
          <a:p>
            <a:r>
              <a:rPr lang="en-US" dirty="0"/>
              <a:t>If all actions succeed, you should commit the transaction. Committing the transaction makes the actions permanent in the database. Once committed, there is no going back. Committing the transaction is done like this:</a:t>
            </a:r>
          </a:p>
          <a:p>
            <a:pPr lvl="1"/>
            <a:r>
              <a:rPr lang="en-US" dirty="0" err="1"/>
              <a:t>con.commit</a:t>
            </a:r>
            <a:r>
              <a:rPr lang="en-US" dirty="0"/>
              <a:t>();</a:t>
            </a:r>
            <a:endParaRPr lang="en-IN" dirty="0"/>
          </a:p>
        </p:txBody>
      </p:sp>
    </p:spTree>
    <p:extLst>
      <p:ext uri="{BB962C8B-B14F-4D97-AF65-F5344CB8AC3E}">
        <p14:creationId xmlns:p14="http://schemas.microsoft.com/office/powerpoint/2010/main" val="118515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FD15-EF4E-49F6-AE5B-0A314EB291D7}"/>
              </a:ext>
            </a:extLst>
          </p:cNvPr>
          <p:cNvSpPr>
            <a:spLocks noGrp="1"/>
          </p:cNvSpPr>
          <p:nvPr>
            <p:ph type="title"/>
          </p:nvPr>
        </p:nvSpPr>
        <p:spPr/>
        <p:txBody>
          <a:bodyPr/>
          <a:lstStyle/>
          <a:p>
            <a:r>
              <a:rPr lang="en-IN" dirty="0"/>
              <a:t>SQL Escapes</a:t>
            </a:r>
          </a:p>
        </p:txBody>
      </p:sp>
      <p:pic>
        <p:nvPicPr>
          <p:cNvPr id="4" name="Content Placeholder 3">
            <a:extLst>
              <a:ext uri="{FF2B5EF4-FFF2-40B4-BE49-F238E27FC236}">
                <a16:creationId xmlns:a16="http://schemas.microsoft.com/office/drawing/2014/main" id="{D4A165E0-E382-42F1-9966-F498CF279F8C}"/>
              </a:ext>
            </a:extLst>
          </p:cNvPr>
          <p:cNvPicPr>
            <a:picLocks noGrp="1"/>
          </p:cNvPicPr>
          <p:nvPr>
            <p:ph idx="1"/>
          </p:nvPr>
        </p:nvPicPr>
        <p:blipFill>
          <a:blip r:embed="rId2"/>
          <a:stretch>
            <a:fillRect/>
          </a:stretch>
        </p:blipFill>
        <p:spPr>
          <a:xfrm>
            <a:off x="1803020" y="1685352"/>
            <a:ext cx="8585960" cy="4807523"/>
          </a:xfrm>
          <a:prstGeom prst="rect">
            <a:avLst/>
          </a:prstGeom>
        </p:spPr>
      </p:pic>
    </p:spTree>
    <p:extLst>
      <p:ext uri="{BB962C8B-B14F-4D97-AF65-F5344CB8AC3E}">
        <p14:creationId xmlns:p14="http://schemas.microsoft.com/office/powerpoint/2010/main" val="1041619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956F6-A1B5-41C4-A226-987972D5ED8F}"/>
              </a:ext>
            </a:extLst>
          </p:cNvPr>
          <p:cNvSpPr>
            <a:spLocks noGrp="1"/>
          </p:cNvSpPr>
          <p:nvPr>
            <p:ph type="title"/>
          </p:nvPr>
        </p:nvSpPr>
        <p:spPr/>
        <p:txBody>
          <a:bodyPr/>
          <a:lstStyle/>
          <a:p>
            <a:r>
              <a:rPr lang="en-US" dirty="0"/>
              <a:t>Steps to create JDBC project in </a:t>
            </a:r>
            <a:r>
              <a:rPr lang="en-US" dirty="0" err="1"/>
              <a:t>Netbeans</a:t>
            </a:r>
            <a:endParaRPr lang="en-IN" dirty="0"/>
          </a:p>
        </p:txBody>
      </p:sp>
      <p:pic>
        <p:nvPicPr>
          <p:cNvPr id="5" name="Content Placeholder 4">
            <a:extLst>
              <a:ext uri="{FF2B5EF4-FFF2-40B4-BE49-F238E27FC236}">
                <a16:creationId xmlns:a16="http://schemas.microsoft.com/office/drawing/2014/main" id="{997F085D-F00C-4B5B-BA9E-868961EC1E4F}"/>
              </a:ext>
            </a:extLst>
          </p:cNvPr>
          <p:cNvPicPr>
            <a:picLocks noGrp="1" noChangeAspect="1"/>
          </p:cNvPicPr>
          <p:nvPr>
            <p:ph idx="1"/>
          </p:nvPr>
        </p:nvPicPr>
        <p:blipFill>
          <a:blip r:embed="rId2"/>
          <a:stretch>
            <a:fillRect/>
          </a:stretch>
        </p:blipFill>
        <p:spPr>
          <a:xfrm>
            <a:off x="4348144" y="1386185"/>
            <a:ext cx="7843856" cy="5413216"/>
          </a:xfrm>
          <a:prstGeom prst="rect">
            <a:avLst/>
          </a:prstGeom>
        </p:spPr>
      </p:pic>
      <p:sp>
        <p:nvSpPr>
          <p:cNvPr id="6" name="TextBox 5">
            <a:extLst>
              <a:ext uri="{FF2B5EF4-FFF2-40B4-BE49-F238E27FC236}">
                <a16:creationId xmlns:a16="http://schemas.microsoft.com/office/drawing/2014/main" id="{3801FBA1-4C7C-445A-89CC-103B80F860BB}"/>
              </a:ext>
            </a:extLst>
          </p:cNvPr>
          <p:cNvSpPr txBox="1"/>
          <p:nvPr/>
        </p:nvSpPr>
        <p:spPr>
          <a:xfrm>
            <a:off x="838200" y="2451652"/>
            <a:ext cx="3123676" cy="369332"/>
          </a:xfrm>
          <a:prstGeom prst="rect">
            <a:avLst/>
          </a:prstGeom>
          <a:noFill/>
        </p:spPr>
        <p:txBody>
          <a:bodyPr wrap="none" rtlCol="0">
            <a:spAutoFit/>
          </a:bodyPr>
          <a:lstStyle/>
          <a:p>
            <a:r>
              <a:rPr lang="en-US" dirty="0"/>
              <a:t>Create new project in </a:t>
            </a:r>
            <a:r>
              <a:rPr lang="en-US" dirty="0" err="1"/>
              <a:t>netbeans</a:t>
            </a:r>
            <a:endParaRPr lang="en-IN" dirty="0"/>
          </a:p>
        </p:txBody>
      </p:sp>
    </p:spTree>
    <p:extLst>
      <p:ext uri="{BB962C8B-B14F-4D97-AF65-F5344CB8AC3E}">
        <p14:creationId xmlns:p14="http://schemas.microsoft.com/office/powerpoint/2010/main" val="3393440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956F6-A1B5-41C4-A226-987972D5ED8F}"/>
              </a:ext>
            </a:extLst>
          </p:cNvPr>
          <p:cNvSpPr>
            <a:spLocks noGrp="1"/>
          </p:cNvSpPr>
          <p:nvPr>
            <p:ph type="title"/>
          </p:nvPr>
        </p:nvSpPr>
        <p:spPr/>
        <p:txBody>
          <a:bodyPr/>
          <a:lstStyle/>
          <a:p>
            <a:r>
              <a:rPr lang="en-US" dirty="0"/>
              <a:t>Steps to create JDBC project in </a:t>
            </a:r>
            <a:r>
              <a:rPr lang="en-US" dirty="0" err="1"/>
              <a:t>Netbeans</a:t>
            </a:r>
            <a:r>
              <a:rPr lang="en-US" dirty="0"/>
              <a:t> contd.</a:t>
            </a:r>
            <a:endParaRPr lang="en-IN" dirty="0"/>
          </a:p>
        </p:txBody>
      </p:sp>
      <p:sp>
        <p:nvSpPr>
          <p:cNvPr id="4" name="Content Placeholder 3">
            <a:extLst>
              <a:ext uri="{FF2B5EF4-FFF2-40B4-BE49-F238E27FC236}">
                <a16:creationId xmlns:a16="http://schemas.microsoft.com/office/drawing/2014/main" id="{87E39A06-1A68-458F-A53A-72CB5BB32AD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2F1E385-2AEE-4BED-A547-64F5624AF9A9}"/>
              </a:ext>
            </a:extLst>
          </p:cNvPr>
          <p:cNvPicPr>
            <a:picLocks noChangeAspect="1"/>
          </p:cNvPicPr>
          <p:nvPr/>
        </p:nvPicPr>
        <p:blipFill>
          <a:blip r:embed="rId2"/>
          <a:stretch>
            <a:fillRect/>
          </a:stretch>
        </p:blipFill>
        <p:spPr>
          <a:xfrm>
            <a:off x="2416450" y="1233488"/>
            <a:ext cx="8079271" cy="5651134"/>
          </a:xfrm>
          <a:prstGeom prst="rect">
            <a:avLst/>
          </a:prstGeom>
        </p:spPr>
      </p:pic>
    </p:spTree>
    <p:extLst>
      <p:ext uri="{BB962C8B-B14F-4D97-AF65-F5344CB8AC3E}">
        <p14:creationId xmlns:p14="http://schemas.microsoft.com/office/powerpoint/2010/main" val="3822767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956F6-A1B5-41C4-A226-987972D5ED8F}"/>
              </a:ext>
            </a:extLst>
          </p:cNvPr>
          <p:cNvSpPr>
            <a:spLocks noGrp="1"/>
          </p:cNvSpPr>
          <p:nvPr>
            <p:ph type="title"/>
          </p:nvPr>
        </p:nvSpPr>
        <p:spPr/>
        <p:txBody>
          <a:bodyPr/>
          <a:lstStyle/>
          <a:p>
            <a:r>
              <a:rPr lang="en-US" dirty="0"/>
              <a:t>Steps to create JDBC project in </a:t>
            </a:r>
            <a:r>
              <a:rPr lang="en-US" dirty="0" err="1"/>
              <a:t>Netbeans</a:t>
            </a:r>
            <a:r>
              <a:rPr lang="en-US" dirty="0"/>
              <a:t> contd.</a:t>
            </a:r>
            <a:endParaRPr lang="en-IN" dirty="0"/>
          </a:p>
        </p:txBody>
      </p:sp>
      <p:sp>
        <p:nvSpPr>
          <p:cNvPr id="4" name="Content Placeholder 3">
            <a:extLst>
              <a:ext uri="{FF2B5EF4-FFF2-40B4-BE49-F238E27FC236}">
                <a16:creationId xmlns:a16="http://schemas.microsoft.com/office/drawing/2014/main" id="{87E39A06-1A68-458F-A53A-72CB5BB32AD3}"/>
              </a:ext>
            </a:extLst>
          </p:cNvPr>
          <p:cNvSpPr>
            <a:spLocks noGrp="1"/>
          </p:cNvSpPr>
          <p:nvPr>
            <p:ph idx="1"/>
          </p:nvPr>
        </p:nvSpPr>
        <p:spPr/>
        <p:txBody>
          <a:bodyPr/>
          <a:lstStyle/>
          <a:p>
            <a:r>
              <a:rPr lang="en-US" dirty="0"/>
              <a:t>Open pom.xml file</a:t>
            </a:r>
            <a:endParaRPr lang="en-IN" dirty="0"/>
          </a:p>
        </p:txBody>
      </p:sp>
      <p:pic>
        <p:nvPicPr>
          <p:cNvPr id="5" name="Picture 4">
            <a:extLst>
              <a:ext uri="{FF2B5EF4-FFF2-40B4-BE49-F238E27FC236}">
                <a16:creationId xmlns:a16="http://schemas.microsoft.com/office/drawing/2014/main" id="{737AF41E-331E-46CB-9F14-16C3EEB6CEA3}"/>
              </a:ext>
            </a:extLst>
          </p:cNvPr>
          <p:cNvPicPr>
            <a:picLocks noChangeAspect="1"/>
          </p:cNvPicPr>
          <p:nvPr/>
        </p:nvPicPr>
        <p:blipFill>
          <a:blip r:embed="rId2"/>
          <a:stretch>
            <a:fillRect/>
          </a:stretch>
        </p:blipFill>
        <p:spPr>
          <a:xfrm>
            <a:off x="4337395" y="2645879"/>
            <a:ext cx="3958467" cy="2988004"/>
          </a:xfrm>
          <a:prstGeom prst="rect">
            <a:avLst/>
          </a:prstGeom>
        </p:spPr>
      </p:pic>
    </p:spTree>
    <p:extLst>
      <p:ext uri="{BB962C8B-B14F-4D97-AF65-F5344CB8AC3E}">
        <p14:creationId xmlns:p14="http://schemas.microsoft.com/office/powerpoint/2010/main" val="4074774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956F6-A1B5-41C4-A226-987972D5ED8F}"/>
              </a:ext>
            </a:extLst>
          </p:cNvPr>
          <p:cNvSpPr>
            <a:spLocks noGrp="1"/>
          </p:cNvSpPr>
          <p:nvPr>
            <p:ph type="title"/>
          </p:nvPr>
        </p:nvSpPr>
        <p:spPr/>
        <p:txBody>
          <a:bodyPr/>
          <a:lstStyle/>
          <a:p>
            <a:r>
              <a:rPr lang="en-US" dirty="0"/>
              <a:t>Steps to create JDBC project in </a:t>
            </a:r>
            <a:r>
              <a:rPr lang="en-US" dirty="0" err="1"/>
              <a:t>Netbeans</a:t>
            </a:r>
            <a:r>
              <a:rPr lang="en-US" dirty="0"/>
              <a:t> contd.</a:t>
            </a:r>
            <a:endParaRPr lang="en-IN" dirty="0"/>
          </a:p>
        </p:txBody>
      </p:sp>
      <p:sp>
        <p:nvSpPr>
          <p:cNvPr id="4" name="Content Placeholder 3">
            <a:extLst>
              <a:ext uri="{FF2B5EF4-FFF2-40B4-BE49-F238E27FC236}">
                <a16:creationId xmlns:a16="http://schemas.microsoft.com/office/drawing/2014/main" id="{87E39A06-1A68-458F-A53A-72CB5BB32AD3}"/>
              </a:ext>
            </a:extLst>
          </p:cNvPr>
          <p:cNvSpPr>
            <a:spLocks noGrp="1"/>
          </p:cNvSpPr>
          <p:nvPr>
            <p:ph idx="1"/>
          </p:nvPr>
        </p:nvSpPr>
        <p:spPr/>
        <p:txBody>
          <a:bodyPr/>
          <a:lstStyle/>
          <a:p>
            <a:r>
              <a:rPr lang="en-US" dirty="0"/>
              <a:t>Copy the following texts</a:t>
            </a:r>
            <a:endParaRPr lang="en-IN" dirty="0"/>
          </a:p>
        </p:txBody>
      </p:sp>
      <p:sp>
        <p:nvSpPr>
          <p:cNvPr id="2" name="Rectangle 1">
            <a:extLst>
              <a:ext uri="{FF2B5EF4-FFF2-40B4-BE49-F238E27FC236}">
                <a16:creationId xmlns:a16="http://schemas.microsoft.com/office/drawing/2014/main" id="{D2F9A275-1E78-47FD-AE22-59C4CFF678B9}"/>
              </a:ext>
            </a:extLst>
          </p:cNvPr>
          <p:cNvSpPr/>
          <p:nvPr/>
        </p:nvSpPr>
        <p:spPr>
          <a:xfrm>
            <a:off x="2729948" y="3143504"/>
            <a:ext cx="6096000" cy="2585323"/>
          </a:xfrm>
          <a:prstGeom prst="rect">
            <a:avLst/>
          </a:prstGeom>
        </p:spPr>
        <p:txBody>
          <a:bodyPr>
            <a:spAutoFit/>
          </a:bodyPr>
          <a:lstStyle/>
          <a:p>
            <a:r>
              <a:rPr lang="en-IN" dirty="0"/>
              <a:t> &lt;dependencies&gt;</a:t>
            </a:r>
          </a:p>
          <a:p>
            <a:r>
              <a:rPr lang="en-IN" dirty="0"/>
              <a:t>&lt;!-- https://mvnrepository.com/artifact/mysql/mysql-connector-java --&gt;</a:t>
            </a:r>
          </a:p>
          <a:p>
            <a:r>
              <a:rPr lang="en-IN" dirty="0"/>
              <a:t>&lt;dependency&gt;</a:t>
            </a:r>
          </a:p>
          <a:p>
            <a:r>
              <a:rPr lang="en-IN" dirty="0"/>
              <a:t>    &lt;</a:t>
            </a:r>
            <a:r>
              <a:rPr lang="en-IN" dirty="0" err="1"/>
              <a:t>groupId</a:t>
            </a:r>
            <a:r>
              <a:rPr lang="en-IN" dirty="0"/>
              <a:t>&gt;</a:t>
            </a:r>
            <a:r>
              <a:rPr lang="en-IN" dirty="0" err="1"/>
              <a:t>mysql</a:t>
            </a:r>
            <a:r>
              <a:rPr lang="en-IN" dirty="0"/>
              <a:t>&lt;/</a:t>
            </a:r>
            <a:r>
              <a:rPr lang="en-IN" dirty="0" err="1"/>
              <a:t>groupId</a:t>
            </a:r>
            <a:r>
              <a:rPr lang="en-IN" dirty="0"/>
              <a:t>&gt;</a:t>
            </a:r>
          </a:p>
          <a:p>
            <a:r>
              <a:rPr lang="en-IN" dirty="0"/>
              <a:t>    &lt;</a:t>
            </a:r>
            <a:r>
              <a:rPr lang="en-IN" dirty="0" err="1"/>
              <a:t>artifactId</a:t>
            </a:r>
            <a:r>
              <a:rPr lang="en-IN" dirty="0"/>
              <a:t>&gt;</a:t>
            </a:r>
            <a:r>
              <a:rPr lang="en-IN" dirty="0" err="1"/>
              <a:t>mysql</a:t>
            </a:r>
            <a:r>
              <a:rPr lang="en-IN" dirty="0"/>
              <a:t>-connector-java&lt;/</a:t>
            </a:r>
            <a:r>
              <a:rPr lang="en-IN" dirty="0" err="1"/>
              <a:t>artifactId</a:t>
            </a:r>
            <a:r>
              <a:rPr lang="en-IN" dirty="0"/>
              <a:t>&gt;</a:t>
            </a:r>
          </a:p>
          <a:p>
            <a:r>
              <a:rPr lang="en-IN" dirty="0"/>
              <a:t>    &lt;version&gt;5.1.26&lt;/version&gt;</a:t>
            </a:r>
          </a:p>
          <a:p>
            <a:r>
              <a:rPr lang="en-IN" dirty="0"/>
              <a:t>&lt;/dependency&gt;</a:t>
            </a:r>
          </a:p>
          <a:p>
            <a:r>
              <a:rPr lang="en-IN" dirty="0"/>
              <a:t>    &lt;/dependencies&gt;</a:t>
            </a:r>
          </a:p>
        </p:txBody>
      </p:sp>
    </p:spTree>
    <p:extLst>
      <p:ext uri="{BB962C8B-B14F-4D97-AF65-F5344CB8AC3E}">
        <p14:creationId xmlns:p14="http://schemas.microsoft.com/office/powerpoint/2010/main" val="1899736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956F6-A1B5-41C4-A226-987972D5ED8F}"/>
              </a:ext>
            </a:extLst>
          </p:cNvPr>
          <p:cNvSpPr>
            <a:spLocks noGrp="1"/>
          </p:cNvSpPr>
          <p:nvPr>
            <p:ph type="title"/>
          </p:nvPr>
        </p:nvSpPr>
        <p:spPr/>
        <p:txBody>
          <a:bodyPr/>
          <a:lstStyle/>
          <a:p>
            <a:r>
              <a:rPr lang="en-US" dirty="0"/>
              <a:t>Steps to create JDBC project in </a:t>
            </a:r>
            <a:r>
              <a:rPr lang="en-US" dirty="0" err="1"/>
              <a:t>Netbeans</a:t>
            </a:r>
            <a:r>
              <a:rPr lang="en-US" dirty="0"/>
              <a:t> contd.</a:t>
            </a:r>
            <a:endParaRPr lang="en-IN" dirty="0"/>
          </a:p>
        </p:txBody>
      </p:sp>
      <p:sp>
        <p:nvSpPr>
          <p:cNvPr id="4" name="Content Placeholder 3">
            <a:extLst>
              <a:ext uri="{FF2B5EF4-FFF2-40B4-BE49-F238E27FC236}">
                <a16:creationId xmlns:a16="http://schemas.microsoft.com/office/drawing/2014/main" id="{87E39A06-1A68-458F-A53A-72CB5BB32AD3}"/>
              </a:ext>
            </a:extLst>
          </p:cNvPr>
          <p:cNvSpPr>
            <a:spLocks noGrp="1"/>
          </p:cNvSpPr>
          <p:nvPr>
            <p:ph idx="1"/>
          </p:nvPr>
        </p:nvSpPr>
        <p:spPr/>
        <p:txBody>
          <a:bodyPr/>
          <a:lstStyle/>
          <a:p>
            <a:r>
              <a:rPr lang="en-US" dirty="0"/>
              <a:t>And paste them here</a:t>
            </a:r>
          </a:p>
          <a:p>
            <a:r>
              <a:rPr lang="en-US" dirty="0"/>
              <a:t>Then </a:t>
            </a:r>
            <a:r>
              <a:rPr lang="en-US" b="1" dirty="0"/>
              <a:t>save the </a:t>
            </a:r>
          </a:p>
          <a:p>
            <a:r>
              <a:rPr lang="en-US" b="1" dirty="0"/>
              <a:t>pom.xml file</a:t>
            </a:r>
          </a:p>
          <a:p>
            <a:endParaRPr lang="en-IN" dirty="0"/>
          </a:p>
        </p:txBody>
      </p:sp>
      <p:pic>
        <p:nvPicPr>
          <p:cNvPr id="5" name="Picture 4">
            <a:extLst>
              <a:ext uri="{FF2B5EF4-FFF2-40B4-BE49-F238E27FC236}">
                <a16:creationId xmlns:a16="http://schemas.microsoft.com/office/drawing/2014/main" id="{663F5867-A516-40FB-BCE0-2C47DCDB505A}"/>
              </a:ext>
            </a:extLst>
          </p:cNvPr>
          <p:cNvPicPr>
            <a:picLocks noChangeAspect="1"/>
          </p:cNvPicPr>
          <p:nvPr/>
        </p:nvPicPr>
        <p:blipFill>
          <a:blip r:embed="rId2"/>
          <a:stretch>
            <a:fillRect/>
          </a:stretch>
        </p:blipFill>
        <p:spPr>
          <a:xfrm>
            <a:off x="4524789" y="1173231"/>
            <a:ext cx="5448300" cy="5200650"/>
          </a:xfrm>
          <a:prstGeom prst="rect">
            <a:avLst/>
          </a:prstGeom>
        </p:spPr>
      </p:pic>
    </p:spTree>
    <p:extLst>
      <p:ext uri="{BB962C8B-B14F-4D97-AF65-F5344CB8AC3E}">
        <p14:creationId xmlns:p14="http://schemas.microsoft.com/office/powerpoint/2010/main" val="1464594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956F6-A1B5-41C4-A226-987972D5ED8F}"/>
              </a:ext>
            </a:extLst>
          </p:cNvPr>
          <p:cNvSpPr>
            <a:spLocks noGrp="1"/>
          </p:cNvSpPr>
          <p:nvPr>
            <p:ph type="title"/>
          </p:nvPr>
        </p:nvSpPr>
        <p:spPr/>
        <p:txBody>
          <a:bodyPr/>
          <a:lstStyle/>
          <a:p>
            <a:r>
              <a:rPr lang="en-US" dirty="0"/>
              <a:t>Steps to create JDBC project in </a:t>
            </a:r>
            <a:r>
              <a:rPr lang="en-US" dirty="0" err="1"/>
              <a:t>Netbeans</a:t>
            </a:r>
            <a:r>
              <a:rPr lang="en-US" dirty="0"/>
              <a:t> contd.</a:t>
            </a:r>
            <a:endParaRPr lang="en-IN" dirty="0"/>
          </a:p>
        </p:txBody>
      </p:sp>
      <p:sp>
        <p:nvSpPr>
          <p:cNvPr id="4" name="Content Placeholder 3">
            <a:extLst>
              <a:ext uri="{FF2B5EF4-FFF2-40B4-BE49-F238E27FC236}">
                <a16:creationId xmlns:a16="http://schemas.microsoft.com/office/drawing/2014/main" id="{87E39A06-1A68-458F-A53A-72CB5BB32AD3}"/>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BF779FF5-C2EC-4DDA-B86E-26E76387AD9D}"/>
              </a:ext>
            </a:extLst>
          </p:cNvPr>
          <p:cNvPicPr>
            <a:picLocks noChangeAspect="1"/>
          </p:cNvPicPr>
          <p:nvPr/>
        </p:nvPicPr>
        <p:blipFill>
          <a:blip r:embed="rId2"/>
          <a:stretch>
            <a:fillRect/>
          </a:stretch>
        </p:blipFill>
        <p:spPr>
          <a:xfrm>
            <a:off x="838200" y="1825625"/>
            <a:ext cx="6740770" cy="3780045"/>
          </a:xfrm>
          <a:prstGeom prst="rect">
            <a:avLst/>
          </a:prstGeom>
        </p:spPr>
      </p:pic>
    </p:spTree>
    <p:extLst>
      <p:ext uri="{BB962C8B-B14F-4D97-AF65-F5344CB8AC3E}">
        <p14:creationId xmlns:p14="http://schemas.microsoft.com/office/powerpoint/2010/main" val="265224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558F71-0199-49AB-8E1E-B21072A92E2A}"/>
              </a:ext>
            </a:extLst>
          </p:cNvPr>
          <p:cNvSpPr>
            <a:spLocks noGrp="1"/>
          </p:cNvSpPr>
          <p:nvPr>
            <p:ph type="title"/>
          </p:nvPr>
        </p:nvSpPr>
        <p:spPr>
          <a:xfrm>
            <a:off x="838200" y="3429000"/>
            <a:ext cx="10515600" cy="1325563"/>
          </a:xfrm>
        </p:spPr>
        <p:txBody>
          <a:bodyPr>
            <a:normAutofit fontScale="90000"/>
          </a:bodyPr>
          <a:lstStyle/>
          <a:p>
            <a:pPr algn="ctr"/>
            <a:r>
              <a:rPr lang="en-US" dirty="0"/>
              <a:t>Thank you!</a:t>
            </a:r>
            <a:br>
              <a:rPr lang="en-US" dirty="0"/>
            </a:br>
            <a:r>
              <a:rPr lang="en-US" dirty="0"/>
              <a:t>Please visit </a:t>
            </a:r>
            <a:r>
              <a:rPr lang="en-US" dirty="0">
                <a:hlinkClick r:id="rId2"/>
              </a:rPr>
              <a:t>https://github.com/junedrepos/sagarmathaCsitJava2021</a:t>
            </a:r>
            <a:br>
              <a:rPr lang="en-US" dirty="0"/>
            </a:br>
            <a:r>
              <a:rPr lang="en-US" dirty="0"/>
              <a:t>for the codes</a:t>
            </a:r>
            <a:endParaRPr lang="en-IN" dirty="0"/>
          </a:p>
        </p:txBody>
      </p:sp>
    </p:spTree>
    <p:extLst>
      <p:ext uri="{BB962C8B-B14F-4D97-AF65-F5344CB8AC3E}">
        <p14:creationId xmlns:p14="http://schemas.microsoft.com/office/powerpoint/2010/main" val="380041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2F3-5964-4F1A-8A64-BEEFCBA74734}"/>
              </a:ext>
            </a:extLst>
          </p:cNvPr>
          <p:cNvSpPr>
            <a:spLocks noGrp="1"/>
          </p:cNvSpPr>
          <p:nvPr>
            <p:ph type="title"/>
          </p:nvPr>
        </p:nvSpPr>
        <p:spPr/>
        <p:txBody>
          <a:bodyPr/>
          <a:lstStyle/>
          <a:p>
            <a:r>
              <a:rPr lang="en-IN" dirty="0"/>
              <a:t>Common JDBC components</a:t>
            </a:r>
          </a:p>
        </p:txBody>
      </p:sp>
      <p:sp>
        <p:nvSpPr>
          <p:cNvPr id="3" name="Content Placeholder 2">
            <a:extLst>
              <a:ext uri="{FF2B5EF4-FFF2-40B4-BE49-F238E27FC236}">
                <a16:creationId xmlns:a16="http://schemas.microsoft.com/office/drawing/2014/main" id="{FCD292F5-1A41-4CD0-A9C7-D79827DE911C}"/>
              </a:ext>
            </a:extLst>
          </p:cNvPr>
          <p:cNvSpPr>
            <a:spLocks noGrp="1"/>
          </p:cNvSpPr>
          <p:nvPr>
            <p:ph idx="1"/>
          </p:nvPr>
        </p:nvSpPr>
        <p:spPr/>
        <p:txBody>
          <a:bodyPr/>
          <a:lstStyle/>
          <a:p>
            <a:pPr marL="0" indent="0" algn="just">
              <a:buNone/>
            </a:pPr>
            <a:r>
              <a:rPr lang="en-US" dirty="0"/>
              <a:t>• </a:t>
            </a:r>
            <a:r>
              <a:rPr lang="en-US" dirty="0" err="1"/>
              <a:t>DriverManager</a:t>
            </a:r>
            <a:r>
              <a:rPr lang="en-US" dirty="0"/>
              <a:t>: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p>
          <a:p>
            <a:pPr marL="0" indent="0" algn="just">
              <a:buNone/>
            </a:pPr>
            <a:r>
              <a:rPr lang="en-US" dirty="0"/>
              <a:t>• Driver: This interface handles the communications with the database server. You will interact directly with Driver objects very rarely. Instead, you use </a:t>
            </a:r>
            <a:r>
              <a:rPr lang="en-US" dirty="0" err="1"/>
              <a:t>DriverManager</a:t>
            </a:r>
            <a:r>
              <a:rPr lang="en-US" dirty="0"/>
              <a:t> objects, which manages objects of this type. It also abstracts the details associated with working with Driver objects.</a:t>
            </a:r>
            <a:endParaRPr lang="en-IN" dirty="0"/>
          </a:p>
        </p:txBody>
      </p:sp>
    </p:spTree>
    <p:extLst>
      <p:ext uri="{BB962C8B-B14F-4D97-AF65-F5344CB8AC3E}">
        <p14:creationId xmlns:p14="http://schemas.microsoft.com/office/powerpoint/2010/main" val="197974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2F3-5964-4F1A-8A64-BEEFCBA74734}"/>
              </a:ext>
            </a:extLst>
          </p:cNvPr>
          <p:cNvSpPr>
            <a:spLocks noGrp="1"/>
          </p:cNvSpPr>
          <p:nvPr>
            <p:ph type="title"/>
          </p:nvPr>
        </p:nvSpPr>
        <p:spPr/>
        <p:txBody>
          <a:bodyPr/>
          <a:lstStyle/>
          <a:p>
            <a:r>
              <a:rPr lang="en-IN" dirty="0"/>
              <a:t>Common JDBC components continued.</a:t>
            </a:r>
          </a:p>
        </p:txBody>
      </p:sp>
      <p:sp>
        <p:nvSpPr>
          <p:cNvPr id="3" name="Content Placeholder 2">
            <a:extLst>
              <a:ext uri="{FF2B5EF4-FFF2-40B4-BE49-F238E27FC236}">
                <a16:creationId xmlns:a16="http://schemas.microsoft.com/office/drawing/2014/main" id="{FCD292F5-1A41-4CD0-A9C7-D79827DE911C}"/>
              </a:ext>
            </a:extLst>
          </p:cNvPr>
          <p:cNvSpPr>
            <a:spLocks noGrp="1"/>
          </p:cNvSpPr>
          <p:nvPr>
            <p:ph idx="1"/>
          </p:nvPr>
        </p:nvSpPr>
        <p:spPr/>
        <p:txBody>
          <a:bodyPr/>
          <a:lstStyle/>
          <a:p>
            <a:pPr marL="0" indent="0" algn="just">
              <a:buNone/>
            </a:pPr>
            <a:r>
              <a:rPr lang="en-US" dirty="0"/>
              <a:t>• Connection: This interface with all methods for contacting a database. The connection object represents communication context, i.e., all communication with database is through connection object only.</a:t>
            </a:r>
          </a:p>
          <a:p>
            <a:pPr marL="0" indent="0" algn="just">
              <a:buNone/>
            </a:pPr>
            <a:r>
              <a:rPr lang="en-US" dirty="0"/>
              <a:t>• Statement: You use objects created from this interface to submit the SQL statements to the database. Some derived interfaces accept parameters in addition to executing stored procedures.</a:t>
            </a:r>
          </a:p>
          <a:p>
            <a:pPr marL="0" indent="0" algn="just">
              <a:buNone/>
            </a:pPr>
            <a:r>
              <a:rPr lang="en-US" dirty="0"/>
              <a:t>• </a:t>
            </a:r>
            <a:r>
              <a:rPr lang="en-US" dirty="0" err="1"/>
              <a:t>ResultSet</a:t>
            </a:r>
            <a:r>
              <a:rPr lang="en-US" dirty="0"/>
              <a:t>: These objects hold data retrieved from a database after you execute an SQL query using Statement objects. It acts as an iterator to allow you to move through its data.</a:t>
            </a:r>
            <a:endParaRPr lang="en-IN" dirty="0"/>
          </a:p>
        </p:txBody>
      </p:sp>
    </p:spTree>
    <p:extLst>
      <p:ext uri="{BB962C8B-B14F-4D97-AF65-F5344CB8AC3E}">
        <p14:creationId xmlns:p14="http://schemas.microsoft.com/office/powerpoint/2010/main" val="214762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2F3-5964-4F1A-8A64-BEEFCBA74734}"/>
              </a:ext>
            </a:extLst>
          </p:cNvPr>
          <p:cNvSpPr>
            <a:spLocks noGrp="1"/>
          </p:cNvSpPr>
          <p:nvPr>
            <p:ph type="title"/>
          </p:nvPr>
        </p:nvSpPr>
        <p:spPr/>
        <p:txBody>
          <a:bodyPr/>
          <a:lstStyle/>
          <a:p>
            <a:r>
              <a:rPr lang="en-IN" dirty="0"/>
              <a:t>Common JDBC components continued.</a:t>
            </a:r>
          </a:p>
        </p:txBody>
      </p:sp>
      <p:sp>
        <p:nvSpPr>
          <p:cNvPr id="3" name="Content Placeholder 2">
            <a:extLst>
              <a:ext uri="{FF2B5EF4-FFF2-40B4-BE49-F238E27FC236}">
                <a16:creationId xmlns:a16="http://schemas.microsoft.com/office/drawing/2014/main" id="{FCD292F5-1A41-4CD0-A9C7-D79827DE911C}"/>
              </a:ext>
            </a:extLst>
          </p:cNvPr>
          <p:cNvSpPr>
            <a:spLocks noGrp="1"/>
          </p:cNvSpPr>
          <p:nvPr>
            <p:ph idx="1"/>
          </p:nvPr>
        </p:nvSpPr>
        <p:spPr/>
        <p:txBody>
          <a:bodyPr/>
          <a:lstStyle/>
          <a:p>
            <a:pPr marL="0" indent="0" algn="just">
              <a:buNone/>
            </a:pPr>
            <a:r>
              <a:rPr lang="en-US" dirty="0"/>
              <a:t>• </a:t>
            </a:r>
            <a:r>
              <a:rPr lang="en-US" dirty="0" err="1"/>
              <a:t>SQLException</a:t>
            </a:r>
            <a:r>
              <a:rPr lang="en-US" dirty="0"/>
              <a:t>: This class handles any exception that occur in a database application.</a:t>
            </a:r>
            <a:endParaRPr lang="en-IN" dirty="0"/>
          </a:p>
        </p:txBody>
      </p:sp>
    </p:spTree>
    <p:extLst>
      <p:ext uri="{BB962C8B-B14F-4D97-AF65-F5344CB8AC3E}">
        <p14:creationId xmlns:p14="http://schemas.microsoft.com/office/powerpoint/2010/main" val="103995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6FF889-D0EA-4D16-8368-0B3500850E24}"/>
              </a:ext>
            </a:extLst>
          </p:cNvPr>
          <p:cNvSpPr>
            <a:spLocks noGrp="1"/>
          </p:cNvSpPr>
          <p:nvPr>
            <p:ph type="title"/>
          </p:nvPr>
        </p:nvSpPr>
        <p:spPr>
          <a:xfrm>
            <a:off x="838200" y="2766218"/>
            <a:ext cx="10515600" cy="1325563"/>
          </a:xfrm>
        </p:spPr>
        <p:txBody>
          <a:bodyPr/>
          <a:lstStyle/>
          <a:p>
            <a:pPr algn="ctr"/>
            <a:r>
              <a:rPr lang="en-IN" dirty="0"/>
              <a:t>Types of JDBC drivers</a:t>
            </a:r>
          </a:p>
        </p:txBody>
      </p:sp>
    </p:spTree>
    <p:extLst>
      <p:ext uri="{BB962C8B-B14F-4D97-AF65-F5344CB8AC3E}">
        <p14:creationId xmlns:p14="http://schemas.microsoft.com/office/powerpoint/2010/main" val="370364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7AC4A-8D7F-44B5-A1F5-96C2CD8E424D}"/>
              </a:ext>
            </a:extLst>
          </p:cNvPr>
          <p:cNvSpPr>
            <a:spLocks noGrp="1"/>
          </p:cNvSpPr>
          <p:nvPr>
            <p:ph type="title"/>
          </p:nvPr>
        </p:nvSpPr>
        <p:spPr/>
        <p:txBody>
          <a:bodyPr/>
          <a:lstStyle/>
          <a:p>
            <a:r>
              <a:rPr lang="en-IN" dirty="0"/>
              <a:t>JDBC-ODBC bridge driver (non java) (Type - 1)</a:t>
            </a:r>
          </a:p>
        </p:txBody>
      </p:sp>
      <p:sp>
        <p:nvSpPr>
          <p:cNvPr id="4" name="Content Placeholder 3">
            <a:extLst>
              <a:ext uri="{FF2B5EF4-FFF2-40B4-BE49-F238E27FC236}">
                <a16:creationId xmlns:a16="http://schemas.microsoft.com/office/drawing/2014/main" id="{68F6E41E-B5AE-4CA1-8A29-DE0CCA4215A3}"/>
              </a:ext>
            </a:extLst>
          </p:cNvPr>
          <p:cNvSpPr>
            <a:spLocks noGrp="1"/>
          </p:cNvSpPr>
          <p:nvPr>
            <p:ph idx="1"/>
          </p:nvPr>
        </p:nvSpPr>
        <p:spPr/>
        <p:txBody>
          <a:bodyPr/>
          <a:lstStyle/>
          <a:p>
            <a:pPr algn="just"/>
            <a:r>
              <a:rPr lang="en-US" dirty="0"/>
              <a:t>The JDBC-ODBC bridge driver uses ODBC driver to connect to the database. The JDBC-ODBC bridge driver converts</a:t>
            </a:r>
            <a:r>
              <a:rPr lang="en-US" b="1" dirty="0"/>
              <a:t> JDBC method calls into the ODBC function calls</a:t>
            </a:r>
            <a:r>
              <a:rPr lang="en-US" dirty="0"/>
              <a:t>. This is now discouraged because of thin driver (type 4).</a:t>
            </a:r>
          </a:p>
          <a:p>
            <a:pPr algn="just"/>
            <a:r>
              <a:rPr lang="en-US" dirty="0"/>
              <a:t>Oracle does not support the JDBC-ODBC Bridge from Java 8. Oracle recommends that you use JDBC drivers provided by the vendor of your database instead of the JDBC-ODBC Bridge.</a:t>
            </a:r>
            <a:endParaRPr lang="en-IN" dirty="0"/>
          </a:p>
        </p:txBody>
      </p:sp>
    </p:spTree>
    <p:extLst>
      <p:ext uri="{BB962C8B-B14F-4D97-AF65-F5344CB8AC3E}">
        <p14:creationId xmlns:p14="http://schemas.microsoft.com/office/powerpoint/2010/main" val="292526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8DCA-F9D7-43D5-847B-0470ECC657A7}"/>
              </a:ext>
            </a:extLst>
          </p:cNvPr>
          <p:cNvSpPr>
            <a:spLocks noGrp="1"/>
          </p:cNvSpPr>
          <p:nvPr>
            <p:ph type="title"/>
          </p:nvPr>
        </p:nvSpPr>
        <p:spPr/>
        <p:txBody>
          <a:bodyPr/>
          <a:lstStyle/>
          <a:p>
            <a:r>
              <a:rPr lang="en-IN" dirty="0"/>
              <a:t>JDBC-ODBC bridge driver (non java) continued</a:t>
            </a:r>
          </a:p>
        </p:txBody>
      </p:sp>
      <p:sp>
        <p:nvSpPr>
          <p:cNvPr id="3" name="Content Placeholder 2">
            <a:extLst>
              <a:ext uri="{FF2B5EF4-FFF2-40B4-BE49-F238E27FC236}">
                <a16:creationId xmlns:a16="http://schemas.microsoft.com/office/drawing/2014/main" id="{78D521F8-6811-4347-9C2D-C4D70F299628}"/>
              </a:ext>
            </a:extLst>
          </p:cNvPr>
          <p:cNvSpPr>
            <a:spLocks noGrp="1"/>
          </p:cNvSpPr>
          <p:nvPr>
            <p:ph idx="1"/>
          </p:nvPr>
        </p:nvSpPr>
        <p:spPr/>
        <p:txBody>
          <a:bodyPr/>
          <a:lstStyle/>
          <a:p>
            <a:r>
              <a:rPr lang="en-US" dirty="0"/>
              <a:t>Advantages: </a:t>
            </a:r>
          </a:p>
          <a:p>
            <a:pPr lvl="1"/>
            <a:r>
              <a:rPr lang="en-US" dirty="0"/>
              <a:t>easy to use. </a:t>
            </a:r>
          </a:p>
          <a:p>
            <a:pPr lvl="1"/>
            <a:r>
              <a:rPr lang="en-US" dirty="0"/>
              <a:t>can be easily connected to any database. </a:t>
            </a:r>
          </a:p>
          <a:p>
            <a:r>
              <a:rPr lang="en-US" dirty="0"/>
              <a:t>Disadvantages: </a:t>
            </a:r>
          </a:p>
          <a:p>
            <a:pPr lvl="1"/>
            <a:r>
              <a:rPr lang="en-US" dirty="0"/>
              <a:t>Performance degraded because JDBC method call is converted into the ODBC function calls.</a:t>
            </a:r>
          </a:p>
          <a:p>
            <a:pPr lvl="1"/>
            <a:r>
              <a:rPr lang="en-US" dirty="0"/>
              <a:t>The ODBC driver needs to be installed on the client machine.</a:t>
            </a:r>
            <a:endParaRPr lang="en-IN" dirty="0"/>
          </a:p>
        </p:txBody>
      </p:sp>
    </p:spTree>
    <p:extLst>
      <p:ext uri="{BB962C8B-B14F-4D97-AF65-F5344CB8AC3E}">
        <p14:creationId xmlns:p14="http://schemas.microsoft.com/office/powerpoint/2010/main" val="94647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2105</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Unit-4 Database Connectivity</vt:lpstr>
      <vt:lpstr>JDBC</vt:lpstr>
      <vt:lpstr>JDBC Architecture</vt:lpstr>
      <vt:lpstr>Common JDBC components</vt:lpstr>
      <vt:lpstr>Common JDBC components continued.</vt:lpstr>
      <vt:lpstr>Common JDBC components continued.</vt:lpstr>
      <vt:lpstr>Types of JDBC drivers</vt:lpstr>
      <vt:lpstr>JDBC-ODBC bridge driver (non java) (Type - 1)</vt:lpstr>
      <vt:lpstr>JDBC-ODBC bridge driver (non java) continued</vt:lpstr>
      <vt:lpstr>Native-API driver (partially written in java) ( mostly written in C/C++) (Type - 2)</vt:lpstr>
      <vt:lpstr>Network Protocol driver (Type - 3)</vt:lpstr>
      <vt:lpstr>Thin driver (Type - 4)</vt:lpstr>
      <vt:lpstr>Which Driver to use When?</vt:lpstr>
      <vt:lpstr>Assignment</vt:lpstr>
      <vt:lpstr>Steps to connect to the database in java</vt:lpstr>
      <vt:lpstr>Steps to connect to the database in java continued.</vt:lpstr>
      <vt:lpstr>Steps to connect to the database in java continued.</vt:lpstr>
      <vt:lpstr>Fetching multiple results</vt:lpstr>
      <vt:lpstr>DDL and DML operation</vt:lpstr>
      <vt:lpstr>DDL query using java</vt:lpstr>
      <vt:lpstr>DML query using java</vt:lpstr>
      <vt:lpstr>PrepareStatement Interface</vt:lpstr>
      <vt:lpstr>Methods of PreparedStatement interface</vt:lpstr>
      <vt:lpstr>SQL Exceptions</vt:lpstr>
      <vt:lpstr>Scrollable and updatable result sets</vt:lpstr>
      <vt:lpstr>Scrollable and updatable result sets example</vt:lpstr>
      <vt:lpstr>RowSet</vt:lpstr>
      <vt:lpstr>CachedRowSet</vt:lpstr>
      <vt:lpstr>JDBC Transactions</vt:lpstr>
      <vt:lpstr>JDBC Transactions workflow</vt:lpstr>
      <vt:lpstr>JDBC Transactions example</vt:lpstr>
      <vt:lpstr>SQL Escapes</vt:lpstr>
      <vt:lpstr>Steps to create JDBC project in Netbeans</vt:lpstr>
      <vt:lpstr>Steps to create JDBC project in Netbeans contd.</vt:lpstr>
      <vt:lpstr>Steps to create JDBC project in Netbeans contd.</vt:lpstr>
      <vt:lpstr>Steps to create JDBC project in Netbeans contd.</vt:lpstr>
      <vt:lpstr>Steps to create JDBC project in Netbeans contd.</vt:lpstr>
      <vt:lpstr>Steps to create JDBC project in Netbeans contd.</vt:lpstr>
      <vt:lpstr>Thank you! Please visit https://github.com/junedrepos/sagarmathaCsitJava2021 for the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Database Connectivity</dc:title>
  <dc:creator>Juned</dc:creator>
  <cp:lastModifiedBy>Juned</cp:lastModifiedBy>
  <cp:revision>13</cp:revision>
  <dcterms:created xsi:type="dcterms:W3CDTF">2021-11-16T06:57:32Z</dcterms:created>
  <dcterms:modified xsi:type="dcterms:W3CDTF">2021-11-16T09:02:52Z</dcterms:modified>
</cp:coreProperties>
</file>