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F59B-F53D-40A5-B2AC-FC8683D7E559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D4C24-9781-4D21-B64E-BA3B3200B8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1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9DE0-951A-4C66-B581-003AFD38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DA4DC-2D1A-4D61-ABC2-23AC9393F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ED13-AC08-4C2B-820C-3458910F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6362-92A9-494D-8963-915FCFA2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9897-FB11-41ED-8403-9B9637E4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FD59-E80F-4882-8F54-E3996FAD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691B7-087D-4685-80C4-B06FFD70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22E3-9BBE-4BFA-9DEF-BC44AA83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5EB3-78C5-4D7A-98D7-4B573D67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EF86-0C88-4243-8072-D75EEFC7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0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AEBE6-3059-4F10-A0AE-00996447D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5065-491A-4D30-B5AD-0260F02D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31DF3-9E49-4C13-A3AE-213BD7C9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910D-04AD-4DC8-BC6E-6F182487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D3D1-5BDF-49B9-ADB7-552191C5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B70A-56A8-4B37-8D85-359696DB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CCAC2-CB9E-487B-9580-A7AF9528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F0AC-D8C6-45EC-8D9E-9CAD5F34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B3779-B891-4107-99EE-0E20AC47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D960-08FF-42D8-9478-26ACA1A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0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EDCF-E888-4FE6-B460-DA06FEE2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F111-F3D3-4F1B-9A8C-5D4A7D59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1DA7-A67F-435C-ADF2-56FE43FA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F88A-ED01-4C85-9BFE-59C242D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A7AD-EDB2-4691-92FC-EAE6DBAD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C425-0B0A-4D81-AF59-44DEF886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ED48C-0FE8-4ABA-9B20-6ADF3295F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4B06C-5551-45B7-BB0C-63FA9B01C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5AFFF-94D6-4DC5-9298-4F9BAD2B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354C0-878D-4465-B21A-0E72C9BE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4CB8-C2BB-4033-9F71-D24E7ED2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52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58A2-8B4E-4737-83CF-9A54DFA1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EBC0A-3FF9-452B-A600-FDCFD9DF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D7A48-49FA-4D34-8AAC-DB198ED9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95E1-2119-47E4-AA82-5F00FC310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DEFDD-C7BB-46D1-A1F8-9746CA01F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98881-DD5A-4E13-9E9E-44BEF730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72D39-FC62-4228-8E48-D0A4DAA3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A096B-CBB1-4A64-A494-3685ECE6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CC03-4D04-406A-AD13-1B46CE11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3CEEE-C92D-4081-8220-5A48AE16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37C8-1656-4065-BAAB-CA26DF6C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7A0BA-5746-452A-9875-5565E6D3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8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EAE58-A954-484A-AF09-A8F823C7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0D822-3FC1-4DD8-BD65-4D2C3A65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CF5C-3539-48A1-9C27-F5146A48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0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B4CE-892B-444E-BCC3-165138CB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98B1-91EA-486A-BB69-9C178602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E7F76-629D-47E5-A524-5C885DE68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AF56-7CD3-4DD3-A5E1-F8E0FEC4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B979-C82F-41A7-843E-0FFDF2B9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12732-3EBA-4BAD-808D-8C5E7886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45E3-4D1A-4834-B886-55A2B17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A9B8F-107B-43BB-95C2-6BA3A5EDA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39742-D1AC-42C3-A107-9BC1C0D4C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C980-7367-43D3-993B-ECC9EC9E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55B4C-423E-485A-9036-82A9F64F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39852-62F7-48C2-A56F-A79EBB08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1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5245A-A718-4A8B-B3FE-DFC30B08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2982-7C65-4757-BE2F-DEF149B4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A57C-01DB-481C-9DDA-E37E059E6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B8AD-5434-4CDC-A642-A68E04C3BD23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B13A-A48F-4B14-9AE5-37B9ED58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2722D-B238-4665-8E23-2FC7C0DE2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A475-CEEC-4AA3-80BA-C7BCC3408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9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ntent-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edrepos/sagarmathaCsitJava202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3C0B-323F-4FFD-AB79-BEEB417DC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Unit-5 Network Programming in java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DBA53-9A73-4FF2-8C58-E279CE3EA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Compiled by:</a:t>
            </a:r>
          </a:p>
          <a:p>
            <a:r>
              <a:rPr lang="en-US" dirty="0" err="1"/>
              <a:t>Er</a:t>
            </a:r>
            <a:r>
              <a:rPr lang="en-US" dirty="0"/>
              <a:t>. Juned Alam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77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F162-50EE-4761-94B4-EFC5039E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TCP/IP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5C4-6B30-46F7-AF2A-ECB8825C2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TCP/IP from Java is straightforward. The main functionality is in the following classes:</a:t>
            </a:r>
          </a:p>
          <a:p>
            <a:pPr lvl="1"/>
            <a:r>
              <a:rPr lang="en-IN" dirty="0" err="1"/>
              <a:t>java.net.InetAddress</a:t>
            </a:r>
            <a:r>
              <a:rPr lang="en-IN" dirty="0"/>
              <a:t> : Represents an IP address (either IPv4 or IPv6) and has methods for performing DNS lookup</a:t>
            </a:r>
          </a:p>
          <a:p>
            <a:pPr lvl="1"/>
            <a:r>
              <a:rPr lang="en-IN" dirty="0" err="1"/>
              <a:t>java.net.Socket</a:t>
            </a:r>
            <a:r>
              <a:rPr lang="en-IN" dirty="0"/>
              <a:t> : Represents a TCP socket. </a:t>
            </a:r>
          </a:p>
          <a:p>
            <a:pPr lvl="1"/>
            <a:r>
              <a:rPr lang="en-IN" dirty="0" err="1"/>
              <a:t>java.net.ServerSocket</a:t>
            </a:r>
            <a:r>
              <a:rPr lang="en-IN" dirty="0"/>
              <a:t> : Represents a server socket which is capable of waiting for requests from clients.</a:t>
            </a:r>
          </a:p>
        </p:txBody>
      </p:sp>
    </p:spTree>
    <p:extLst>
      <p:ext uri="{BB962C8B-B14F-4D97-AF65-F5344CB8AC3E}">
        <p14:creationId xmlns:p14="http://schemas.microsoft.com/office/powerpoint/2010/main" val="156437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05E6-420A-4B52-BDE7-2E24CCD4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Sockets and Java Socket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4937-32F4-4B43-955B-EC25B546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socket is an </a:t>
            </a:r>
            <a:r>
              <a:rPr lang="en-US" b="1" dirty="0"/>
              <a:t>endpoint</a:t>
            </a:r>
            <a:r>
              <a:rPr lang="en-US" dirty="0"/>
              <a:t> of a two-way communication link between two programs running on the network.</a:t>
            </a:r>
          </a:p>
          <a:p>
            <a:r>
              <a:rPr lang="en-US" dirty="0"/>
              <a:t>A socket is bound to a port number so that the TCP layer can identify the application that data destined to be sent.</a:t>
            </a:r>
          </a:p>
          <a:p>
            <a:r>
              <a:rPr lang="en-US" dirty="0"/>
              <a:t>java.net package provides two classes:</a:t>
            </a:r>
          </a:p>
          <a:p>
            <a:pPr lvl="1"/>
            <a:r>
              <a:rPr lang="en-US" dirty="0"/>
              <a:t>Socket – for implementing a client</a:t>
            </a:r>
          </a:p>
          <a:p>
            <a:pPr lvl="1"/>
            <a:r>
              <a:rPr lang="en-IN" dirty="0" err="1"/>
              <a:t>ServerSocket</a:t>
            </a:r>
            <a:r>
              <a:rPr lang="en-IN" dirty="0"/>
              <a:t> – for implementing a server</a:t>
            </a:r>
          </a:p>
        </p:txBody>
      </p:sp>
    </p:spTree>
    <p:extLst>
      <p:ext uri="{BB962C8B-B14F-4D97-AF65-F5344CB8AC3E}">
        <p14:creationId xmlns:p14="http://schemas.microsoft.com/office/powerpoint/2010/main" val="149021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C4E9-1CDD-49FF-97DB-45AD7775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C099-0B8C-4C69-B5B3-2626B200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Java wraps OS sockets (over TCP) by the objects of class </a:t>
            </a:r>
            <a:r>
              <a:rPr lang="en-US" dirty="0" err="1"/>
              <a:t>java.net.Socket</a:t>
            </a:r>
            <a:endParaRPr lang="en-US" dirty="0"/>
          </a:p>
          <a:p>
            <a:pPr algn="just"/>
            <a:r>
              <a:rPr lang="en-US" dirty="0"/>
              <a:t>Creates a TCP socket and connects it to the remote host on the remote port (hand shake)</a:t>
            </a:r>
          </a:p>
          <a:p>
            <a:pPr algn="just"/>
            <a:r>
              <a:rPr lang="en-US" dirty="0"/>
              <a:t>Write and read using streams:</a:t>
            </a:r>
          </a:p>
          <a:p>
            <a:pPr lvl="1" algn="just"/>
            <a:r>
              <a:rPr lang="en-IN" dirty="0" err="1"/>
              <a:t>InputStream</a:t>
            </a:r>
            <a:r>
              <a:rPr lang="en-IN" dirty="0"/>
              <a:t> </a:t>
            </a:r>
            <a:r>
              <a:rPr lang="en-IN" dirty="0" err="1"/>
              <a:t>getInputStream</a:t>
            </a:r>
            <a:r>
              <a:rPr lang="en-IN" dirty="0"/>
              <a:t>()</a:t>
            </a:r>
          </a:p>
          <a:p>
            <a:pPr lvl="1" algn="just"/>
            <a:r>
              <a:rPr lang="en-IN" dirty="0" err="1"/>
              <a:t>OutputStream</a:t>
            </a:r>
            <a:r>
              <a:rPr lang="en-IN" dirty="0"/>
              <a:t> </a:t>
            </a:r>
            <a:r>
              <a:rPr lang="en-IN" dirty="0" err="1"/>
              <a:t>getOutputStream</a:t>
            </a:r>
            <a:r>
              <a:rPr lang="en-IN" dirty="0"/>
              <a:t>()</a:t>
            </a:r>
          </a:p>
          <a:p>
            <a:pPr algn="just"/>
            <a:r>
              <a:rPr lang="en-IN" dirty="0"/>
              <a:t>It’s constructors are:</a:t>
            </a:r>
          </a:p>
          <a:p>
            <a:pPr lvl="1"/>
            <a:r>
              <a:rPr lang="en-IN" dirty="0"/>
              <a:t>Socket(String </a:t>
            </a:r>
            <a:r>
              <a:rPr lang="en-IN" dirty="0" err="1"/>
              <a:t>remoteHost</a:t>
            </a:r>
            <a:r>
              <a:rPr lang="en-IN" dirty="0"/>
              <a:t>, int </a:t>
            </a:r>
            <a:r>
              <a:rPr lang="en-IN" dirty="0" err="1"/>
              <a:t>remotePort</a:t>
            </a:r>
            <a:r>
              <a:rPr lang="en-IN" dirty="0"/>
              <a:t>)</a:t>
            </a:r>
          </a:p>
          <a:p>
            <a:pPr lvl="1"/>
            <a:r>
              <a:rPr lang="en-US" dirty="0"/>
              <a:t>Socket(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, int </a:t>
            </a:r>
            <a:r>
              <a:rPr lang="en-US" dirty="0" err="1"/>
              <a:t>remotePort</a:t>
            </a:r>
            <a:r>
              <a:rPr lang="en-US" dirty="0"/>
              <a:t>)</a:t>
            </a:r>
            <a:endParaRPr lang="en-IN" dirty="0"/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84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97C8-A36D-4610-8BC6-3C5A5AC0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a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A523-77F7-4DD5-82B4-8E7442CAB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Socket Object: </a:t>
            </a:r>
          </a:p>
          <a:p>
            <a:pPr lvl="1"/>
            <a:r>
              <a:rPr lang="en-US" dirty="0"/>
              <a:t>client = new Socket( server, </a:t>
            </a:r>
            <a:r>
              <a:rPr lang="en-US" dirty="0" err="1"/>
              <a:t>port_id</a:t>
            </a:r>
            <a:r>
              <a:rPr lang="en-US" dirty="0"/>
              <a:t> );</a:t>
            </a:r>
          </a:p>
          <a:p>
            <a:r>
              <a:rPr lang="en-US" dirty="0">
                <a:cs typeface="Calibri"/>
              </a:rPr>
              <a:t>Create </a:t>
            </a:r>
            <a:r>
              <a:rPr lang="en-US" spc="-5" dirty="0">
                <a:cs typeface="Calibri"/>
              </a:rPr>
              <a:t>I/O </a:t>
            </a:r>
            <a:r>
              <a:rPr lang="en-US" dirty="0">
                <a:cs typeface="Calibri"/>
              </a:rPr>
              <a:t>streams </a:t>
            </a:r>
            <a:r>
              <a:rPr lang="en-US" spc="-5" dirty="0">
                <a:cs typeface="Calibri"/>
              </a:rPr>
              <a:t>for communicating with the</a:t>
            </a:r>
            <a:r>
              <a:rPr lang="en-US" spc="-20" dirty="0">
                <a:cs typeface="Calibri"/>
              </a:rPr>
              <a:t> </a:t>
            </a:r>
            <a:r>
              <a:rPr lang="en-US" dirty="0">
                <a:cs typeface="Calibri"/>
              </a:rPr>
              <a:t>server.</a:t>
            </a:r>
          </a:p>
          <a:p>
            <a:pPr lvl="1"/>
            <a:r>
              <a:rPr lang="en-IN" dirty="0"/>
              <a:t>is = new </a:t>
            </a:r>
            <a:r>
              <a:rPr lang="en-IN" dirty="0" err="1"/>
              <a:t>DataInputStream</a:t>
            </a:r>
            <a:r>
              <a:rPr lang="en-IN" dirty="0"/>
              <a:t>(</a:t>
            </a:r>
            <a:r>
              <a:rPr lang="en-IN" dirty="0" err="1"/>
              <a:t>client.getInputStream</a:t>
            </a:r>
            <a:r>
              <a:rPr lang="en-IN" dirty="0"/>
              <a:t>() ); </a:t>
            </a:r>
          </a:p>
          <a:p>
            <a:pPr lvl="1"/>
            <a:r>
              <a:rPr lang="en-IN" dirty="0" err="1"/>
              <a:t>os</a:t>
            </a:r>
            <a:r>
              <a:rPr lang="en-IN" dirty="0"/>
              <a:t> = new </a:t>
            </a:r>
            <a:r>
              <a:rPr lang="en-IN" dirty="0" err="1"/>
              <a:t>DataOutputStream</a:t>
            </a:r>
            <a:r>
              <a:rPr lang="en-IN" dirty="0"/>
              <a:t>( </a:t>
            </a:r>
            <a:r>
              <a:rPr lang="en-IN" dirty="0" err="1"/>
              <a:t>client.getOutputStream</a:t>
            </a:r>
            <a:r>
              <a:rPr lang="en-IN" dirty="0"/>
              <a:t>() );</a:t>
            </a:r>
          </a:p>
          <a:p>
            <a:r>
              <a:rPr lang="en-US" dirty="0"/>
              <a:t>Perform I/O or communication with the server:</a:t>
            </a:r>
          </a:p>
          <a:p>
            <a:pPr lvl="1"/>
            <a:r>
              <a:rPr lang="en-US" dirty="0"/>
              <a:t>Receive data from the server: </a:t>
            </a:r>
          </a:p>
          <a:p>
            <a:pPr lvl="2"/>
            <a:r>
              <a:rPr lang="en-US" dirty="0"/>
              <a:t>String line = </a:t>
            </a:r>
            <a:r>
              <a:rPr lang="en-US" dirty="0" err="1"/>
              <a:t>is.readLine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Send data to the server: </a:t>
            </a:r>
          </a:p>
          <a:p>
            <a:pPr lvl="2"/>
            <a:r>
              <a:rPr lang="en-US" dirty="0" err="1"/>
              <a:t>os.writeBytes</a:t>
            </a:r>
            <a:r>
              <a:rPr lang="en-US" dirty="0"/>
              <a:t>("Hello\n");</a:t>
            </a:r>
          </a:p>
          <a:p>
            <a:r>
              <a:rPr lang="en-US" dirty="0"/>
              <a:t>Close the socket when done:</a:t>
            </a:r>
          </a:p>
          <a:p>
            <a:pPr lvl="1"/>
            <a:r>
              <a:rPr lang="en-IN" dirty="0" err="1"/>
              <a:t>client.close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9740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8EDE-646C-4D74-BF0C-CEB77AF8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ServerSocket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CBD3-833D-4CDE-ACE2-886E5046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pPr algn="just"/>
            <a:r>
              <a:rPr lang="en-US" dirty="0"/>
              <a:t>A server socket is technically not a socket: when a client connects to a server socket, a TCP connection is made, and a (normal) socket is created for each end point.</a:t>
            </a:r>
          </a:p>
          <a:p>
            <a:pPr algn="just"/>
            <a:r>
              <a:rPr lang="en-US" dirty="0"/>
              <a:t>It’s constructors are:</a:t>
            </a:r>
          </a:p>
          <a:p>
            <a:pPr lvl="1" algn="just"/>
            <a:r>
              <a:rPr lang="en-IN" dirty="0" err="1"/>
              <a:t>ServerSocket</a:t>
            </a:r>
            <a:r>
              <a:rPr lang="en-IN" dirty="0"/>
              <a:t> (int port) throws </a:t>
            </a:r>
            <a:r>
              <a:rPr lang="en-IN" dirty="0" err="1"/>
              <a:t>BindException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endParaRPr lang="en-IN" dirty="0"/>
          </a:p>
          <a:p>
            <a:pPr lvl="1" algn="just"/>
            <a:r>
              <a:rPr lang="en-IN" dirty="0" err="1"/>
              <a:t>ServerSocket</a:t>
            </a:r>
            <a:r>
              <a:rPr lang="en-IN" dirty="0"/>
              <a:t> (int port, int </a:t>
            </a:r>
            <a:r>
              <a:rPr lang="en-IN" dirty="0" err="1"/>
              <a:t>maxQueue</a:t>
            </a:r>
            <a:r>
              <a:rPr lang="en-IN" dirty="0"/>
              <a:t>) throws </a:t>
            </a:r>
            <a:r>
              <a:rPr lang="en-IN" dirty="0" err="1"/>
              <a:t>BindException</a:t>
            </a:r>
            <a:r>
              <a:rPr lang="en-IN" dirty="0"/>
              <a:t>, </a:t>
            </a:r>
            <a:r>
              <a:rPr lang="en-IN" dirty="0" err="1"/>
              <a:t>IOException</a:t>
            </a:r>
            <a:endParaRPr lang="en-IN" dirty="0"/>
          </a:p>
          <a:p>
            <a:pPr lvl="1" algn="just"/>
            <a:r>
              <a:rPr lang="en-IN" dirty="0"/>
              <a:t> </a:t>
            </a:r>
            <a:r>
              <a:rPr lang="en-IN" dirty="0" err="1"/>
              <a:t>ServerSocket</a:t>
            </a:r>
            <a:r>
              <a:rPr lang="en-IN" dirty="0"/>
              <a:t> (int port, int </a:t>
            </a:r>
            <a:r>
              <a:rPr lang="en-IN" dirty="0" err="1"/>
              <a:t>maxQ</a:t>
            </a:r>
            <a:r>
              <a:rPr lang="en-IN" dirty="0"/>
              <a:t>, </a:t>
            </a:r>
            <a:r>
              <a:rPr lang="en-IN" dirty="0" err="1"/>
              <a:t>InetAddress</a:t>
            </a:r>
            <a:r>
              <a:rPr lang="en-IN" dirty="0"/>
              <a:t> </a:t>
            </a:r>
            <a:r>
              <a:rPr lang="en-IN" dirty="0" err="1"/>
              <a:t>ip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55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86B7-402C-409E-A049-7BBF0A76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6C3D-AE8B-42E2-96A2-891C32E4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the Server Socket: </a:t>
            </a:r>
          </a:p>
          <a:p>
            <a:pPr lvl="1"/>
            <a:r>
              <a:rPr lang="en-US" dirty="0" err="1"/>
              <a:t>ServerSocket</a:t>
            </a:r>
            <a:r>
              <a:rPr lang="en-US" dirty="0"/>
              <a:t> server; </a:t>
            </a:r>
          </a:p>
          <a:p>
            <a:pPr lvl="1"/>
            <a:r>
              <a:rPr lang="en-US" dirty="0" err="1"/>
              <a:t>DataOutputStream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; </a:t>
            </a:r>
          </a:p>
          <a:p>
            <a:pPr lvl="1"/>
            <a:r>
              <a:rPr lang="en-US" dirty="0" err="1"/>
              <a:t>DataInputStream</a:t>
            </a:r>
            <a:r>
              <a:rPr lang="en-US" dirty="0"/>
              <a:t> is; </a:t>
            </a:r>
          </a:p>
          <a:p>
            <a:pPr lvl="1"/>
            <a:r>
              <a:rPr lang="en-US" dirty="0"/>
              <a:t>server = new </a:t>
            </a:r>
            <a:r>
              <a:rPr lang="en-US" dirty="0" err="1"/>
              <a:t>ServerSocket</a:t>
            </a:r>
            <a:r>
              <a:rPr lang="en-US" dirty="0"/>
              <a:t>( PORT );</a:t>
            </a:r>
          </a:p>
          <a:p>
            <a:r>
              <a:rPr lang="en-IN" dirty="0"/>
              <a:t>Wait for the Client Request: Socket client = </a:t>
            </a:r>
            <a:r>
              <a:rPr lang="en-IN" dirty="0" err="1"/>
              <a:t>server.accept</a:t>
            </a:r>
            <a:r>
              <a:rPr lang="en-IN" dirty="0"/>
              <a:t>(); </a:t>
            </a:r>
          </a:p>
          <a:p>
            <a:r>
              <a:rPr lang="en-IN" dirty="0"/>
              <a:t>Create I/O streams for communicating to the client </a:t>
            </a:r>
          </a:p>
          <a:p>
            <a:pPr lvl="1"/>
            <a:r>
              <a:rPr lang="en-IN" dirty="0"/>
              <a:t>is = new </a:t>
            </a:r>
            <a:r>
              <a:rPr lang="en-IN" dirty="0" err="1"/>
              <a:t>DataInputStream</a:t>
            </a:r>
            <a:r>
              <a:rPr lang="en-IN" dirty="0"/>
              <a:t>(</a:t>
            </a:r>
            <a:r>
              <a:rPr lang="en-IN" dirty="0" err="1"/>
              <a:t>client.getInputStream</a:t>
            </a:r>
            <a:r>
              <a:rPr lang="en-IN" dirty="0"/>
              <a:t>() ); </a:t>
            </a:r>
          </a:p>
          <a:p>
            <a:pPr lvl="1"/>
            <a:r>
              <a:rPr lang="en-IN" dirty="0" err="1"/>
              <a:t>os</a:t>
            </a:r>
            <a:r>
              <a:rPr lang="en-IN" dirty="0"/>
              <a:t> = new </a:t>
            </a:r>
            <a:r>
              <a:rPr lang="en-IN" dirty="0" err="1"/>
              <a:t>DataOutputStream</a:t>
            </a:r>
            <a:r>
              <a:rPr lang="en-IN" dirty="0"/>
              <a:t>(</a:t>
            </a:r>
            <a:r>
              <a:rPr lang="en-IN" dirty="0" err="1"/>
              <a:t>client.getOutputStream</a:t>
            </a:r>
            <a:r>
              <a:rPr lang="en-IN" dirty="0"/>
              <a:t>()); </a:t>
            </a:r>
          </a:p>
          <a:p>
            <a:r>
              <a:rPr lang="en-IN" dirty="0"/>
              <a:t>Perform communication with client </a:t>
            </a:r>
          </a:p>
          <a:p>
            <a:pPr lvl="1"/>
            <a:r>
              <a:rPr lang="en-IN" dirty="0"/>
              <a:t>Receive from client: String line = </a:t>
            </a:r>
            <a:r>
              <a:rPr lang="en-IN" dirty="0" err="1"/>
              <a:t>is.readLine</a:t>
            </a:r>
            <a:r>
              <a:rPr lang="en-IN" dirty="0"/>
              <a:t>(); </a:t>
            </a:r>
          </a:p>
          <a:p>
            <a:pPr lvl="1"/>
            <a:r>
              <a:rPr lang="en-IN" dirty="0"/>
              <a:t>Send to client: </a:t>
            </a:r>
            <a:r>
              <a:rPr lang="en-IN" dirty="0" err="1"/>
              <a:t>os.writeBytes</a:t>
            </a:r>
            <a:r>
              <a:rPr lang="en-IN" dirty="0"/>
              <a:t>("Hello\n"); </a:t>
            </a:r>
          </a:p>
          <a:p>
            <a:r>
              <a:rPr lang="en-IN" dirty="0"/>
              <a:t>Close sockets: </a:t>
            </a:r>
            <a:r>
              <a:rPr lang="en-IN" dirty="0" err="1"/>
              <a:t>client.close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7495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EC23-62ED-40A6-A952-354405BB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6600-136A-4D03-A0B7-1ECDF2C2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the accept() method is executed within an infinite loop </a:t>
            </a:r>
          </a:p>
          <a:p>
            <a:pPr lvl="1"/>
            <a:r>
              <a:rPr lang="en-US" dirty="0"/>
              <a:t>i.e., while(true){...} </a:t>
            </a:r>
          </a:p>
          <a:p>
            <a:r>
              <a:rPr lang="en-US" dirty="0"/>
              <a:t>The accept method returns a new socket (with a new port) for the new channel. It blocks until connection is made. </a:t>
            </a:r>
          </a:p>
          <a:p>
            <a:r>
              <a:rPr lang="en-US" dirty="0"/>
              <a:t>Syntax: Socket accept() throws </a:t>
            </a:r>
            <a:r>
              <a:rPr lang="en-US" dirty="0" err="1"/>
              <a:t>IOException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08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85B-21EC-4E6B-A81E-BFC2E2A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Client-Server Interaction via TCP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509E568-2DF6-42CD-ABE1-A0ACD75F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29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B43B-2B85-4017-8ECA-7801A4DA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E2D4-B95F-4FE6-AF8C-F8F16DB5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datagram is an independent, self-contained message sent over the network whose arrival, arrival time, and content are not guaranteed. </a:t>
            </a:r>
          </a:p>
          <a:p>
            <a:r>
              <a:rPr lang="en-US" dirty="0"/>
              <a:t>The java.net package contains following classes to help you write Java programs that use datagrams to send and receive packets over the network: </a:t>
            </a:r>
            <a:r>
              <a:rPr lang="en-US" dirty="0" err="1"/>
              <a:t>DatagramSocket</a:t>
            </a:r>
            <a:r>
              <a:rPr lang="en-US" dirty="0"/>
              <a:t> and </a:t>
            </a:r>
            <a:r>
              <a:rPr lang="en-US" dirty="0" err="1"/>
              <a:t>DatagramPacket</a:t>
            </a:r>
            <a:endParaRPr lang="en-US" dirty="0"/>
          </a:p>
          <a:p>
            <a:r>
              <a:rPr lang="en-IN" dirty="0"/>
              <a:t>Sending Datagrams</a:t>
            </a:r>
          </a:p>
          <a:p>
            <a:pPr lvl="1"/>
            <a:r>
              <a:rPr lang="en-IN" dirty="0"/>
              <a:t>public </a:t>
            </a:r>
            <a:r>
              <a:rPr lang="en-IN" dirty="0" err="1"/>
              <a:t>DatagramPacket</a:t>
            </a:r>
            <a:r>
              <a:rPr lang="en-IN" dirty="0"/>
              <a:t>(byte[] data, int length, </a:t>
            </a:r>
            <a:r>
              <a:rPr lang="en-IN" dirty="0" err="1"/>
              <a:t>InetAddress</a:t>
            </a:r>
            <a:r>
              <a:rPr lang="en-IN" dirty="0"/>
              <a:t> destination, int port) </a:t>
            </a:r>
          </a:p>
          <a:p>
            <a:pPr lvl="1"/>
            <a:r>
              <a:rPr lang="en-IN" dirty="0"/>
              <a:t>public </a:t>
            </a:r>
            <a:r>
              <a:rPr lang="en-IN" dirty="0" err="1"/>
              <a:t>DatagramPacket</a:t>
            </a:r>
            <a:r>
              <a:rPr lang="en-IN" dirty="0"/>
              <a:t>(byte[] data, int offset, int length, </a:t>
            </a:r>
            <a:r>
              <a:rPr lang="en-IN" dirty="0" err="1"/>
              <a:t>InetAddress</a:t>
            </a:r>
            <a:r>
              <a:rPr lang="en-IN" dirty="0"/>
              <a:t> destination, int port)</a:t>
            </a:r>
          </a:p>
        </p:txBody>
      </p:sp>
    </p:spTree>
    <p:extLst>
      <p:ext uri="{BB962C8B-B14F-4D97-AF65-F5344CB8AC3E}">
        <p14:creationId xmlns:p14="http://schemas.microsoft.com/office/powerpoint/2010/main" val="153030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B43B-2B85-4017-8ECA-7801A4DA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Datagrams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E2D4-B95F-4FE6-AF8C-F8F16DB5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DatagramSocket</a:t>
            </a:r>
            <a:r>
              <a:rPr lang="en-US" dirty="0"/>
              <a:t> Constructors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DatagramSocket</a:t>
            </a:r>
            <a:r>
              <a:rPr lang="en-US" dirty="0"/>
              <a:t>( ) throws </a:t>
            </a:r>
            <a:r>
              <a:rPr lang="en-US" dirty="0" err="1"/>
              <a:t>SocketException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DatagramSocket</a:t>
            </a:r>
            <a:r>
              <a:rPr lang="en-US" dirty="0"/>
              <a:t>(int port) throws </a:t>
            </a:r>
            <a:r>
              <a:rPr lang="en-US" dirty="0" err="1"/>
              <a:t>SocketException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public </a:t>
            </a:r>
            <a:r>
              <a:rPr lang="en-US" dirty="0" err="1"/>
              <a:t>DatagramSocket</a:t>
            </a:r>
            <a:r>
              <a:rPr lang="en-US" dirty="0"/>
              <a:t>(int port, </a:t>
            </a:r>
            <a:r>
              <a:rPr lang="en-US" dirty="0" err="1"/>
              <a:t>InetAddress</a:t>
            </a:r>
            <a:r>
              <a:rPr lang="en-US" dirty="0"/>
              <a:t> interface) throws </a:t>
            </a:r>
            <a:r>
              <a:rPr lang="en-US" dirty="0" err="1"/>
              <a:t>SocketException</a:t>
            </a:r>
            <a:endParaRPr lang="en-US" dirty="0"/>
          </a:p>
          <a:p>
            <a:r>
              <a:rPr lang="en-IN" dirty="0"/>
              <a:t>Sending and Receiving Packets</a:t>
            </a:r>
          </a:p>
          <a:p>
            <a:pPr lvl="1"/>
            <a:r>
              <a:rPr lang="en-IN" dirty="0"/>
              <a:t>public void send(</a:t>
            </a:r>
            <a:r>
              <a:rPr lang="en-IN" dirty="0" err="1"/>
              <a:t>DatagramPacket</a:t>
            </a:r>
            <a:r>
              <a:rPr lang="en-IN" dirty="0"/>
              <a:t> </a:t>
            </a:r>
            <a:r>
              <a:rPr lang="en-IN" dirty="0" err="1"/>
              <a:t>dp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public void receive(</a:t>
            </a:r>
            <a:r>
              <a:rPr lang="en-IN" dirty="0" err="1"/>
              <a:t>DatagramPacket</a:t>
            </a:r>
            <a:r>
              <a:rPr lang="en-IN" dirty="0"/>
              <a:t> </a:t>
            </a:r>
            <a:r>
              <a:rPr lang="en-IN" dirty="0" err="1"/>
              <a:t>dp</a:t>
            </a:r>
            <a:r>
              <a:rPr lang="en-IN" dirty="0"/>
              <a:t>) throws </a:t>
            </a:r>
            <a:r>
              <a:rPr lang="en-IN" dirty="0" err="1"/>
              <a:t>IOException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18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A808-16D6-4C3C-B1F0-B75CA7C5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client-server computing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C39C4-AD56-4AD4-99DB-D8B70CB23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78" y="1825625"/>
            <a:ext cx="4439243" cy="4351338"/>
          </a:xfrm>
        </p:spPr>
      </p:pic>
      <p:sp>
        <p:nvSpPr>
          <p:cNvPr id="4" name="AutoShape 2" descr="Client Server Model">
            <a:extLst>
              <a:ext uri="{FF2B5EF4-FFF2-40B4-BE49-F238E27FC236}">
                <a16:creationId xmlns:a16="http://schemas.microsoft.com/office/drawing/2014/main" id="{D5A216D3-D0EE-42C1-9D68-3FFA791B93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9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9223-88A0-4AC1-84BA-8AB1D75E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UDP socket session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84D95-0B82-4337-8481-07090572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UDP socket processes, unlike TCP socket processes, are not clearly distinguished by server and client roles. The distinction is between connected and unconnected sockets. </a:t>
            </a:r>
          </a:p>
          <a:p>
            <a:r>
              <a:rPr lang="en-US" dirty="0"/>
              <a:t>An unconnected socket can be used to communicate with any host; but a connected socket, because it has a dedicated destination, can send data to, and receive data from, only one host. </a:t>
            </a:r>
          </a:p>
          <a:p>
            <a:r>
              <a:rPr lang="en-US" dirty="0"/>
              <a:t>Both connected and unconnected sockets send their data over the network without verification. Consequently, after a packet has been accepted by the UDP interface, the arrival and integrity of the packet cannot be guaranteed.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289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BD58-A2DD-4A41-88D7-F4E3D238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typical datagram socket session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FCD2E-87FD-4E3A-A3D7-F16A3E038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1531782"/>
            <a:ext cx="6057900" cy="5326218"/>
          </a:xfrm>
        </p:spPr>
      </p:pic>
    </p:spTree>
    <p:extLst>
      <p:ext uri="{BB962C8B-B14F-4D97-AF65-F5344CB8AC3E}">
        <p14:creationId xmlns:p14="http://schemas.microsoft.com/office/powerpoint/2010/main" val="1682666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89D9-0520-4541-B147-8F51801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 - Uniform Resource 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4743-2B7B-48D2-9DD9-0AE3BC65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is a reference (an address) to a resource on the Internet. – A resource can be a file, a database query and more. </a:t>
            </a:r>
          </a:p>
          <a:p>
            <a:r>
              <a:rPr lang="en-US" dirty="0"/>
              <a:t>URLs are just a subset of the more general concept of Uniform Resource Identifiers (URIs) which are meant to describe all points in the information space.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21670-4406-4E7B-ABEE-CF13DD260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29" y="4001294"/>
            <a:ext cx="8364742" cy="19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8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14C0-F8C6-410B-9E4E-45A4E8BC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1B00-B9A3-41E8-A98B-CCD235BD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URL represents a Uniform Resource Locator, </a:t>
            </a:r>
            <a:r>
              <a:rPr lang="en-US" b="1" dirty="0"/>
              <a:t>a pointer to a "resource" on the World Wide Web. </a:t>
            </a:r>
          </a:p>
          <a:p>
            <a:r>
              <a:rPr lang="en-US" dirty="0"/>
              <a:t>We distinguish between: </a:t>
            </a:r>
          </a:p>
          <a:p>
            <a:pPr lvl="1"/>
            <a:r>
              <a:rPr lang="en-US" dirty="0"/>
              <a:t>Absolute URL - contains all of the information necessary to reach the resource. </a:t>
            </a:r>
          </a:p>
          <a:p>
            <a:pPr lvl="1"/>
            <a:r>
              <a:rPr lang="en-US" dirty="0"/>
              <a:t>Relative URL - contains only enough information to reach the resource relative to (or in the context of) another URL.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997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C24D-6B29-4994-A724-9F41490C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class example</a:t>
            </a:r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4BA8B89-4197-49A2-B9BB-83D70E326B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7002780" cy="4625433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550"/>
              </a:spcBef>
              <a:buNone/>
            </a:pPr>
            <a:r>
              <a:rPr sz="1800" b="1" dirty="0">
                <a:latin typeface="Calibri"/>
                <a:cs typeface="Calibri"/>
              </a:rPr>
              <a:t>class </a:t>
            </a:r>
            <a:r>
              <a:rPr sz="1800" b="1" spc="-5" dirty="0">
                <a:latin typeface="Calibri"/>
                <a:cs typeface="Calibri"/>
              </a:rPr>
              <a:t>URLDemo</a:t>
            </a:r>
            <a:endParaRPr sz="18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sz="1800" b="1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220345" marR="3000375" indent="0">
              <a:lnSpc>
                <a:spcPct val="120400"/>
              </a:lnSpc>
              <a:spcBef>
                <a:spcPts val="10"/>
              </a:spcBef>
              <a:buNone/>
            </a:pPr>
            <a:r>
              <a:rPr sz="1800" b="1" dirty="0">
                <a:latin typeface="Calibri"/>
                <a:cs typeface="Calibri"/>
              </a:rPr>
              <a:t>public </a:t>
            </a:r>
            <a:r>
              <a:rPr sz="1800" b="1" spc="-5" dirty="0">
                <a:latin typeface="Calibri"/>
                <a:cs typeface="Calibri"/>
              </a:rPr>
              <a:t>static </a:t>
            </a:r>
            <a:r>
              <a:rPr sz="1800" b="1" dirty="0">
                <a:latin typeface="Calibri"/>
                <a:cs typeface="Calibri"/>
              </a:rPr>
              <a:t>void </a:t>
            </a:r>
            <a:r>
              <a:rPr sz="1800" b="1" spc="-5" dirty="0">
                <a:latin typeface="Calibri"/>
                <a:cs typeface="Calibri"/>
              </a:rPr>
              <a:t>main(String </a:t>
            </a:r>
            <a:r>
              <a:rPr sz="1800" b="1" spc="-5" dirty="0" err="1">
                <a:latin typeface="Calibri"/>
                <a:cs typeface="Calibri"/>
              </a:rPr>
              <a:t>args</a:t>
            </a:r>
            <a:r>
              <a:rPr sz="1800" b="1" spc="-5" dirty="0">
                <a:latin typeface="Calibri"/>
                <a:cs typeface="Calibri"/>
              </a:rPr>
              <a:t>[])</a:t>
            </a:r>
            <a:r>
              <a:rPr lang="en-US" sz="1800" b="1" spc="-5" dirty="0">
                <a:latin typeface="Calibri"/>
                <a:cs typeface="Calibri"/>
              </a:rPr>
              <a:t> </a:t>
            </a:r>
            <a:r>
              <a:rPr lang="en-IN" sz="1800" b="1" spc="-5" dirty="0">
                <a:latin typeface="Calibri"/>
                <a:cs typeface="Calibri"/>
              </a:rPr>
              <a:t>throws</a:t>
            </a:r>
            <a:r>
              <a:rPr lang="en-IN" sz="1800" b="1" dirty="0">
                <a:latin typeface="Calibri"/>
                <a:cs typeface="Calibri"/>
              </a:rPr>
              <a:t> </a:t>
            </a:r>
            <a:r>
              <a:rPr sz="1800" b="1" spc="-5" dirty="0" err="1">
                <a:latin typeface="Calibri"/>
                <a:cs typeface="Calibri"/>
              </a:rPr>
              <a:t>MalformedURLException</a:t>
            </a:r>
            <a:r>
              <a:rPr lang="en-US" sz="1800" b="1" spc="-5" dirty="0">
                <a:latin typeface="Calibri"/>
                <a:cs typeface="Calibri"/>
              </a:rPr>
              <a:t>{</a:t>
            </a:r>
            <a:endParaRPr sz="1800" dirty="0">
              <a:latin typeface="Calibri"/>
              <a:cs typeface="Calibri"/>
            </a:endParaRPr>
          </a:p>
          <a:p>
            <a:pPr marL="427990" marR="5080" indent="0">
              <a:lnSpc>
                <a:spcPct val="120800"/>
              </a:lnSpc>
              <a:buNone/>
            </a:pPr>
            <a:r>
              <a:rPr sz="1800" b="1" spc="-5" dirty="0">
                <a:latin typeface="Calibri"/>
                <a:cs typeface="Calibri"/>
              </a:rPr>
              <a:t>URL </a:t>
            </a:r>
            <a:r>
              <a:rPr sz="1800" b="1" dirty="0">
                <a:latin typeface="Calibri"/>
                <a:cs typeface="Calibri"/>
              </a:rPr>
              <a:t>hp = new </a:t>
            </a:r>
            <a:r>
              <a:rPr sz="1800" b="1" spc="-5" dirty="0">
                <a:latin typeface="Calibri"/>
                <a:cs typeface="Calibri"/>
              </a:rPr>
              <a:t>URL</a:t>
            </a:r>
            <a:r>
              <a:rPr sz="1800" b="1" i="1" spc="-5" dirty="0">
                <a:latin typeface="Calibri"/>
                <a:cs typeface="Calibri"/>
              </a:rPr>
              <a:t>("</a:t>
            </a:r>
            <a:r>
              <a:rPr sz="1800" b="1" spc="-5" dirty="0">
                <a:latin typeface="Calibri"/>
                <a:cs typeface="Calibri"/>
                <a:hlinkClick r:id="rId2"/>
              </a:rPr>
              <a:t>http://content- </a:t>
            </a:r>
            <a:r>
              <a:rPr sz="1800" b="1" spc="-5" dirty="0">
                <a:latin typeface="Calibri"/>
                <a:cs typeface="Calibri"/>
              </a:rPr>
              <a:t> ind.cricinfo.com/ci/content/current/story/news.html</a:t>
            </a:r>
            <a:r>
              <a:rPr sz="1800" b="1" i="1" spc="-5" dirty="0">
                <a:latin typeface="Calibri"/>
                <a:cs typeface="Calibri"/>
              </a:rPr>
              <a:t>");</a:t>
            </a:r>
            <a:endParaRPr sz="1800" dirty="0">
              <a:latin typeface="Calibri"/>
              <a:cs typeface="Calibri"/>
            </a:endParaRPr>
          </a:p>
          <a:p>
            <a:pPr marL="198755" marR="1343025" indent="0">
              <a:lnSpc>
                <a:spcPct val="120700"/>
              </a:lnSpc>
              <a:buNone/>
            </a:pPr>
            <a:r>
              <a:rPr sz="1800" b="1" spc="-5" dirty="0">
                <a:latin typeface="Calibri"/>
                <a:cs typeface="Calibri"/>
              </a:rPr>
              <a:t>System.out.println("Protocol: </a:t>
            </a:r>
            <a:r>
              <a:rPr sz="1800" b="1" dirty="0">
                <a:latin typeface="Calibri"/>
                <a:cs typeface="Calibri"/>
              </a:rPr>
              <a:t>" + </a:t>
            </a:r>
            <a:r>
              <a:rPr sz="1800" b="1" spc="-5" dirty="0">
                <a:latin typeface="Calibri"/>
                <a:cs typeface="Calibri"/>
              </a:rPr>
              <a:t>hp.getProtocol());  System.out.println("Port: </a:t>
            </a:r>
            <a:r>
              <a:rPr sz="1800" b="1" dirty="0">
                <a:latin typeface="Calibri"/>
                <a:cs typeface="Calibri"/>
              </a:rPr>
              <a:t>" + </a:t>
            </a:r>
            <a:r>
              <a:rPr sz="1800" b="1" spc="-5" dirty="0">
                <a:latin typeface="Calibri"/>
                <a:cs typeface="Calibri"/>
              </a:rPr>
              <a:t>hp.getPort());  System.out.println("Host: </a:t>
            </a:r>
            <a:r>
              <a:rPr sz="1800" b="1" dirty="0">
                <a:latin typeface="Calibri"/>
                <a:cs typeface="Calibri"/>
              </a:rPr>
              <a:t>" + </a:t>
            </a:r>
            <a:r>
              <a:rPr sz="1800" b="1" spc="-5" dirty="0">
                <a:latin typeface="Calibri"/>
                <a:cs typeface="Calibri"/>
              </a:rPr>
              <a:t>hp.getHost());  System.out.println("File: </a:t>
            </a:r>
            <a:r>
              <a:rPr sz="1800" b="1" dirty="0">
                <a:latin typeface="Calibri"/>
                <a:cs typeface="Calibri"/>
              </a:rPr>
              <a:t>" + hp.getFile());  </a:t>
            </a:r>
            <a:r>
              <a:rPr sz="1800" b="1" spc="-5" dirty="0">
                <a:latin typeface="Calibri"/>
                <a:cs typeface="Calibri"/>
              </a:rPr>
              <a:t>System.out.println("Ext:"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hp.toExternalForm());</a:t>
            </a:r>
            <a:endParaRPr sz="18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40"/>
              </a:spcBef>
              <a:buNone/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450"/>
              </a:spcBef>
              <a:buNone/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EA2F4-120B-456A-9AB1-D9DAE9B131B7}"/>
              </a:ext>
            </a:extLst>
          </p:cNvPr>
          <p:cNvSpPr txBox="1"/>
          <p:nvPr/>
        </p:nvSpPr>
        <p:spPr>
          <a:xfrm>
            <a:off x="6743700" y="4058623"/>
            <a:ext cx="6286499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IN" spc="-5" dirty="0">
                <a:cs typeface="Calibri"/>
              </a:rPr>
              <a:t>Output: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IN" spc="-5" dirty="0">
                <a:cs typeface="Calibri"/>
              </a:rPr>
              <a:t>Protocol: http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IN" spc="-5" dirty="0">
                <a:cs typeface="Calibri"/>
              </a:rPr>
              <a:t>Port: -1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IN" spc="-5" dirty="0">
                <a:cs typeface="Calibri"/>
              </a:rPr>
              <a:t>Host:</a:t>
            </a:r>
            <a:r>
              <a:rPr lang="en-IN" spc="-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content-ind.cricinfo.com</a:t>
            </a:r>
            <a:endParaRPr lang="en-IN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IN" dirty="0">
                <a:cs typeface="Calibri"/>
              </a:rPr>
              <a:t>File:</a:t>
            </a:r>
            <a:r>
              <a:rPr lang="en-IN" spc="-15" dirty="0">
                <a:cs typeface="Calibri"/>
              </a:rPr>
              <a:t> </a:t>
            </a:r>
            <a:r>
              <a:rPr lang="en-IN" spc="-5" dirty="0">
                <a:cs typeface="Calibri"/>
              </a:rPr>
              <a:t>/ci/content/current/story/news.html</a:t>
            </a:r>
            <a:endParaRPr lang="en-IN" dirty="0"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lang="en-IN" spc="-5" dirty="0" err="1">
                <a:cs typeface="Calibri"/>
              </a:rPr>
              <a:t>Ext:</a:t>
            </a:r>
            <a:r>
              <a:rPr lang="en-IN" spc="-5" dirty="0" err="1">
                <a:cs typeface="Calibri"/>
                <a:hlinkClick r:id="rId2"/>
              </a:rPr>
              <a:t>http</a:t>
            </a:r>
            <a:r>
              <a:rPr lang="en-IN" spc="-5" dirty="0">
                <a:cs typeface="Calibri"/>
                <a:hlinkClick r:id="rId2"/>
              </a:rPr>
              <a:t>://content- </a:t>
            </a:r>
            <a:r>
              <a:rPr lang="en-IN" spc="-5" dirty="0">
                <a:cs typeface="Calibri"/>
              </a:rPr>
              <a:t> ind.cricinfo.com/ci/content/current/story/news.  html</a:t>
            </a:r>
            <a:endParaRPr lang="en-IN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92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D40E-98FB-401B-8C55-28B42716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URLConnection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0C95-2EFE-4EE3-BEFB-44FE9B82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URLConnection</a:t>
            </a:r>
            <a:r>
              <a:rPr lang="en-US" dirty="0"/>
              <a:t> is an </a:t>
            </a:r>
            <a:r>
              <a:rPr lang="en-US" i="1" dirty="0"/>
              <a:t>abstract class </a:t>
            </a:r>
            <a:r>
              <a:rPr lang="en-US" dirty="0"/>
              <a:t>that represents an active connection to a resource specified by a URL. </a:t>
            </a:r>
          </a:p>
          <a:p>
            <a:r>
              <a:rPr lang="en-US" dirty="0"/>
              <a:t>The </a:t>
            </a:r>
            <a:r>
              <a:rPr lang="en-US" dirty="0" err="1"/>
              <a:t>URLConnection</a:t>
            </a:r>
            <a:r>
              <a:rPr lang="en-US" dirty="0"/>
              <a:t> class has two different but related purposes. First, it provides more control over the interaction with a server (especially an HTTP or HTTPs server) than the URL class. </a:t>
            </a:r>
          </a:p>
          <a:p>
            <a:r>
              <a:rPr lang="en-US" dirty="0"/>
              <a:t>With a </a:t>
            </a:r>
            <a:r>
              <a:rPr lang="en-US" dirty="0" err="1"/>
              <a:t>URLConnection</a:t>
            </a:r>
            <a:r>
              <a:rPr lang="en-US" dirty="0"/>
              <a:t>, we can inspect the header sent by the server and respond accordingly. </a:t>
            </a:r>
          </a:p>
          <a:p>
            <a:r>
              <a:rPr lang="en-US" dirty="0"/>
              <a:t>We can set the header fields used in the client request. </a:t>
            </a:r>
          </a:p>
          <a:p>
            <a:r>
              <a:rPr lang="en-US" dirty="0"/>
              <a:t>We can use a </a:t>
            </a:r>
            <a:r>
              <a:rPr lang="en-US" dirty="0" err="1"/>
              <a:t>URLConnection</a:t>
            </a:r>
            <a:r>
              <a:rPr lang="en-US" dirty="0"/>
              <a:t> to download binary files. </a:t>
            </a:r>
          </a:p>
          <a:p>
            <a:r>
              <a:rPr lang="en-US" dirty="0"/>
              <a:t>Finally, a </a:t>
            </a:r>
            <a:r>
              <a:rPr lang="en-US" dirty="0" err="1"/>
              <a:t>URLConnection</a:t>
            </a:r>
            <a:r>
              <a:rPr lang="en-US" dirty="0"/>
              <a:t> lets us send data back to a web server with POST or PUT and use other HTTP request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18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45AA-3BFD-49E2-B8E7-434860AD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572-AB18-4145-B726-A8DCE97F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URL object. </a:t>
            </a:r>
          </a:p>
          <a:p>
            <a:r>
              <a:rPr lang="en-US" dirty="0"/>
              <a:t>Invoke the URL object's </a:t>
            </a:r>
            <a:r>
              <a:rPr lang="en-US" dirty="0" err="1"/>
              <a:t>openConnection</a:t>
            </a:r>
            <a:r>
              <a:rPr lang="en-US" dirty="0"/>
              <a:t>( ) method to retrieve a </a:t>
            </a:r>
            <a:r>
              <a:rPr lang="en-US" dirty="0" err="1"/>
              <a:t>URLConnection</a:t>
            </a:r>
            <a:r>
              <a:rPr lang="en-US" dirty="0"/>
              <a:t> object for that URL. </a:t>
            </a:r>
          </a:p>
          <a:p>
            <a:r>
              <a:rPr lang="en-US" dirty="0"/>
              <a:t>Configure the </a:t>
            </a:r>
            <a:r>
              <a:rPr lang="en-US" dirty="0" err="1"/>
              <a:t>URLConnection</a:t>
            </a:r>
            <a:r>
              <a:rPr lang="en-US" dirty="0"/>
              <a:t>. </a:t>
            </a:r>
          </a:p>
          <a:p>
            <a:r>
              <a:rPr lang="en-US" dirty="0"/>
              <a:t>Read the header fields. </a:t>
            </a:r>
          </a:p>
          <a:p>
            <a:r>
              <a:rPr lang="en-US" dirty="0"/>
              <a:t>Get an input stream and read data. </a:t>
            </a:r>
          </a:p>
          <a:p>
            <a:r>
              <a:rPr lang="en-US" dirty="0"/>
              <a:t>Get an output stream and write data. </a:t>
            </a:r>
          </a:p>
          <a:p>
            <a:r>
              <a:rPr lang="en-US" dirty="0"/>
              <a:t>Close the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52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1F41-E336-4DEE-894B-EACA442A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URLConnection</a:t>
            </a:r>
            <a:r>
              <a:rPr lang="en-IN" dirty="0"/>
              <a:t> class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38EF-341F-4043-8C3D-D66F3F4F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provides access to the HTTP header. </a:t>
            </a:r>
          </a:p>
          <a:p>
            <a:r>
              <a:rPr lang="en-US" dirty="0" err="1"/>
              <a:t>URLConnection</a:t>
            </a:r>
            <a:r>
              <a:rPr lang="en-US" dirty="0"/>
              <a:t> can configure the request parameters sent to the server. </a:t>
            </a:r>
          </a:p>
          <a:p>
            <a:r>
              <a:rPr lang="en-US" dirty="0" err="1"/>
              <a:t>URLConnection</a:t>
            </a:r>
            <a:r>
              <a:rPr lang="en-US" dirty="0"/>
              <a:t> can write data to the server as well as read data from the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16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2EDF-4E18-4D89-AB5E-420254E2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Javax.mail</a:t>
            </a:r>
            <a:r>
              <a:rPr lang="en-US" dirty="0"/>
              <a:t>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FAF5B-AF66-4462-86F0-498E0AFA4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JavaMail</a:t>
            </a:r>
            <a:r>
              <a:rPr lang="en-US" dirty="0"/>
              <a:t> API provides a platform-independent and protocol-independent framework to build mail and messaging applications.</a:t>
            </a:r>
          </a:p>
          <a:p>
            <a:r>
              <a:rPr lang="en-US" dirty="0"/>
              <a:t>Firstly, allow the less secure app to communicate in </a:t>
            </a:r>
            <a:r>
              <a:rPr lang="en-US" dirty="0" err="1"/>
              <a:t>gmail</a:t>
            </a:r>
            <a:r>
              <a:rPr lang="en-US" dirty="0"/>
              <a:t>.</a:t>
            </a:r>
          </a:p>
          <a:p>
            <a:r>
              <a:rPr lang="en-US" dirty="0"/>
              <a:t>Paste the following lines in pom.xml to get access to the mail API.</a:t>
            </a:r>
          </a:p>
          <a:p>
            <a:pPr marL="457200" lvl="1" indent="0">
              <a:buNone/>
            </a:pPr>
            <a:r>
              <a:rPr lang="en-US" dirty="0"/>
              <a:t>&lt;dependencies&gt;</a:t>
            </a:r>
          </a:p>
          <a:p>
            <a:pPr marL="457200" lvl="1" indent="0">
              <a:buNone/>
            </a:pPr>
            <a:r>
              <a:rPr lang="en-US" dirty="0"/>
              <a:t>            &lt;dependency&gt;</a:t>
            </a:r>
          </a:p>
          <a:p>
            <a:pPr marL="457200" lvl="1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com.sun.mail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      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javax.mail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                &lt;version&gt;1.6.2&lt;/version&gt;</a:t>
            </a:r>
          </a:p>
          <a:p>
            <a:pPr marL="457200" lvl="1" indent="0">
              <a:buNone/>
            </a:pPr>
            <a:r>
              <a:rPr lang="en-US" dirty="0"/>
              <a:t>            &lt;/dependency&gt;</a:t>
            </a:r>
          </a:p>
          <a:p>
            <a:pPr marL="457200" lvl="1" indent="0">
              <a:buNone/>
            </a:pPr>
            <a:r>
              <a:rPr lang="en-US" dirty="0"/>
              <a:t>&lt;/dependencies&gt;</a:t>
            </a:r>
          </a:p>
          <a:p>
            <a:pPr lvl="1"/>
            <a:r>
              <a:rPr lang="en-US" dirty="0"/>
              <a:t>For more details, refer to last section of unit-4 slides.</a:t>
            </a:r>
          </a:p>
          <a:p>
            <a:r>
              <a:rPr lang="en-US" dirty="0"/>
              <a:t>Please refer to the </a:t>
            </a:r>
            <a:r>
              <a:rPr lang="en-US" dirty="0" err="1"/>
              <a:t>github</a:t>
            </a:r>
            <a:r>
              <a:rPr lang="en-US" dirty="0"/>
              <a:t> repository for the mail related codes.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8232DA-C896-4697-BE33-346A3A44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8394"/>
            <a:ext cx="184731" cy="593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2682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558F71-0199-49AB-8E1E-B21072A9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Please visit </a:t>
            </a:r>
            <a:r>
              <a:rPr lang="en-US" dirty="0">
                <a:hlinkClick r:id="rId2"/>
              </a:rPr>
              <a:t>https://github.com/junedrepos/sagarmathaCsitJava2021</a:t>
            </a:r>
            <a:br>
              <a:rPr lang="en-US" dirty="0"/>
            </a:br>
            <a:r>
              <a:rPr lang="en-US" dirty="0"/>
              <a:t>for the codes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4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A93B-552E-41FF-9B13-CA6C8FFE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OSI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B7FFD-8804-4D1D-AB48-1C548F5973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695" y="1690688"/>
            <a:ext cx="6450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8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FDEF-601D-49AB-8D88-79FE6CD7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Transmission Control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E961-F7A9-4440-BA28-052ECF58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connection-based protocol that provides a reliable flow of data between two computers.</a:t>
            </a:r>
          </a:p>
          <a:p>
            <a:r>
              <a:rPr lang="en-US" dirty="0"/>
              <a:t>Provides a point-to-point channel for applications that require reliable communications.</a:t>
            </a:r>
          </a:p>
          <a:p>
            <a:pPr lvl="1"/>
            <a:r>
              <a:rPr lang="en-US" dirty="0"/>
              <a:t>The Hypertext Transfer Protocol (HTTP), File Transfer Protocol (FTP), and Telnet are all examples of applications that require a reliable communication channel.</a:t>
            </a:r>
          </a:p>
          <a:p>
            <a:r>
              <a:rPr lang="en-US" dirty="0"/>
              <a:t>Guarantees that data sent from one end of the connection actually gets to the other end and in the same order it was sent. Otherwise, an error is reported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50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5C2D-B72B-4F42-B5CB-AE4D370B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Datagram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EA29B-4D43-4CCA-89B4-A4D705F5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that sends independent packets of data, called datagrams, from one computer to another with no guarantees about arrival. UDP is not connection- based like TCP and is not reliable:</a:t>
            </a:r>
          </a:p>
          <a:p>
            <a:pPr lvl="1"/>
            <a:r>
              <a:rPr lang="en-US" dirty="0"/>
              <a:t>Sender does not wait for acknowledgements </a:t>
            </a:r>
          </a:p>
          <a:p>
            <a:pPr lvl="1"/>
            <a:r>
              <a:rPr lang="en-US" dirty="0"/>
              <a:t>Arrival order is not guaranteed </a:t>
            </a:r>
          </a:p>
          <a:p>
            <a:pPr lvl="1"/>
            <a:r>
              <a:rPr lang="en-US" dirty="0"/>
              <a:t>Arrival is not guaranteed</a:t>
            </a:r>
          </a:p>
          <a:p>
            <a:r>
              <a:rPr lang="en-US" dirty="0"/>
              <a:t>Used when speed is essential, even in cost of reliability e.g. streaming media, games, Internet telephony,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0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DD4A-23C5-440D-B94A-7D2FDB26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4F29B-E736-47E4-8BE3-82E5538F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9009"/>
            <a:ext cx="10545811" cy="5498991"/>
          </a:xfrm>
        </p:spPr>
      </p:pic>
    </p:spTree>
    <p:extLst>
      <p:ext uri="{BB962C8B-B14F-4D97-AF65-F5344CB8AC3E}">
        <p14:creationId xmlns:p14="http://schemas.microsoft.com/office/powerpoint/2010/main" val="296704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F02C-7A95-459F-82B9-D9B76713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and IP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1530-EE7E-4258-BAE3-FBA4DA57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transmitted over the Internet is accompanied by addressing information that identifies the computer and the port for which it is destined.</a:t>
            </a:r>
          </a:p>
          <a:p>
            <a:pPr algn="just"/>
            <a:r>
              <a:rPr lang="en-US" spc="-5" dirty="0">
                <a:cs typeface="Calibri"/>
              </a:rPr>
              <a:t>The computer is </a:t>
            </a:r>
            <a:r>
              <a:rPr lang="en-US" spc="-10" dirty="0">
                <a:cs typeface="Calibri"/>
              </a:rPr>
              <a:t>identified by </a:t>
            </a:r>
            <a:r>
              <a:rPr lang="en-US" spc="-5" dirty="0">
                <a:cs typeface="Calibri"/>
              </a:rPr>
              <a:t>its </a:t>
            </a:r>
            <a:r>
              <a:rPr lang="en-US" spc="-10" dirty="0">
                <a:cs typeface="Calibri"/>
              </a:rPr>
              <a:t>32-bit </a:t>
            </a:r>
            <a:r>
              <a:rPr lang="en-US" dirty="0">
                <a:cs typeface="Calibri"/>
              </a:rPr>
              <a:t>IP </a:t>
            </a:r>
            <a:r>
              <a:rPr lang="en-US" spc="-5" dirty="0">
                <a:cs typeface="Calibri"/>
              </a:rPr>
              <a:t>address,  which </a:t>
            </a:r>
            <a:r>
              <a:rPr lang="en-US" dirty="0">
                <a:cs typeface="Calibri"/>
              </a:rPr>
              <a:t>IP </a:t>
            </a:r>
            <a:r>
              <a:rPr lang="en-US" spc="-5" dirty="0">
                <a:cs typeface="Calibri"/>
              </a:rPr>
              <a:t>uses to </a:t>
            </a:r>
            <a:r>
              <a:rPr lang="en-US" spc="-10" dirty="0">
                <a:cs typeface="Calibri"/>
              </a:rPr>
              <a:t>deliver </a:t>
            </a:r>
            <a:r>
              <a:rPr lang="en-US" spc="-5" dirty="0">
                <a:cs typeface="Calibri"/>
              </a:rPr>
              <a:t>data </a:t>
            </a:r>
            <a:r>
              <a:rPr lang="en-US" dirty="0">
                <a:cs typeface="Calibri"/>
              </a:rPr>
              <a:t>to </a:t>
            </a:r>
            <a:r>
              <a:rPr lang="en-US" spc="-5" dirty="0">
                <a:cs typeface="Calibri"/>
              </a:rPr>
              <a:t>the </a:t>
            </a:r>
            <a:r>
              <a:rPr lang="en-US" spc="-10" dirty="0">
                <a:cs typeface="Calibri"/>
              </a:rPr>
              <a:t>right  </a:t>
            </a:r>
            <a:r>
              <a:rPr lang="en-US" spc="-5" dirty="0">
                <a:cs typeface="Calibri"/>
              </a:rPr>
              <a:t>computer on the network. Ports are </a:t>
            </a:r>
            <a:r>
              <a:rPr lang="en-US" spc="-10" dirty="0">
                <a:cs typeface="Calibri"/>
              </a:rPr>
              <a:t>identified by  </a:t>
            </a:r>
            <a:r>
              <a:rPr lang="en-US" dirty="0">
                <a:cs typeface="Calibri"/>
              </a:rPr>
              <a:t>a </a:t>
            </a:r>
            <a:r>
              <a:rPr lang="en-US" spc="-10" dirty="0">
                <a:cs typeface="Calibri"/>
              </a:rPr>
              <a:t>16-bit number, </a:t>
            </a:r>
            <a:r>
              <a:rPr lang="en-US" spc="-5" dirty="0">
                <a:cs typeface="Calibri"/>
              </a:rPr>
              <a:t>which TCP and UDP </a:t>
            </a:r>
            <a:r>
              <a:rPr lang="en-US" spc="-10" dirty="0">
                <a:cs typeface="Calibri"/>
              </a:rPr>
              <a:t>use </a:t>
            </a:r>
            <a:r>
              <a:rPr lang="en-US" dirty="0">
                <a:cs typeface="Calibri"/>
              </a:rPr>
              <a:t>to  </a:t>
            </a:r>
            <a:r>
              <a:rPr lang="en-US" b="1" spc="-10" dirty="0">
                <a:cs typeface="Calibri"/>
              </a:rPr>
              <a:t>deliver </a:t>
            </a:r>
            <a:r>
              <a:rPr lang="en-US" b="1" spc="-5" dirty="0">
                <a:cs typeface="Calibri"/>
              </a:rPr>
              <a:t>the data to </a:t>
            </a:r>
            <a:r>
              <a:rPr lang="en-US" b="1" spc="-10" dirty="0">
                <a:cs typeface="Calibri"/>
              </a:rPr>
              <a:t>the </a:t>
            </a:r>
            <a:r>
              <a:rPr lang="en-US" b="1" spc="-5" dirty="0">
                <a:cs typeface="Calibri"/>
              </a:rPr>
              <a:t>right</a:t>
            </a:r>
            <a:r>
              <a:rPr lang="en-US" b="1" spc="25" dirty="0">
                <a:cs typeface="Calibri"/>
              </a:rPr>
              <a:t> </a:t>
            </a:r>
            <a:r>
              <a:rPr lang="en-US" b="1" spc="-5" dirty="0">
                <a:cs typeface="Calibri"/>
              </a:rPr>
              <a:t>application</a:t>
            </a:r>
            <a:r>
              <a:rPr lang="en-US" spc="-5" dirty="0">
                <a:cs typeface="Calibri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1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99ED-CE0F-4C03-8678-A8842AAF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Ports 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353F-F4E1-4519-82A2-B3D551C1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numbers range from 0 to 65,535 (16-bit)</a:t>
            </a:r>
          </a:p>
          <a:p>
            <a:r>
              <a:rPr lang="en-US" dirty="0"/>
              <a:t>Ports 0 - 1023 are called well-known ports. They are reserved for use by well-known services:</a:t>
            </a:r>
          </a:p>
          <a:p>
            <a:pPr lvl="1"/>
            <a:r>
              <a:rPr lang="en-IN" dirty="0"/>
              <a:t>20, 21: FTP </a:t>
            </a:r>
          </a:p>
          <a:p>
            <a:pPr lvl="1"/>
            <a:r>
              <a:rPr lang="en-IN" dirty="0"/>
              <a:t>23: TELNET </a:t>
            </a:r>
          </a:p>
          <a:p>
            <a:pPr lvl="1"/>
            <a:r>
              <a:rPr lang="en-IN" dirty="0"/>
              <a:t>25: SMTP </a:t>
            </a:r>
          </a:p>
          <a:p>
            <a:pPr lvl="1"/>
            <a:r>
              <a:rPr lang="en-IN" dirty="0"/>
              <a:t>110: POP3 </a:t>
            </a:r>
          </a:p>
          <a:p>
            <a:pPr lvl="1"/>
            <a:r>
              <a:rPr lang="en-IN" dirty="0"/>
              <a:t>80: HTTP</a:t>
            </a:r>
          </a:p>
          <a:p>
            <a:pPr lvl="1"/>
            <a:r>
              <a:rPr lang="en-IN" dirty="0"/>
              <a:t>443: HTTPs</a:t>
            </a:r>
          </a:p>
          <a:p>
            <a:pPr lvl="1"/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D9B4E25-85D9-4ADA-B5A8-13D53BCF533A}"/>
              </a:ext>
            </a:extLst>
          </p:cNvPr>
          <p:cNvSpPr/>
          <p:nvPr/>
        </p:nvSpPr>
        <p:spPr>
          <a:xfrm>
            <a:off x="5279777" y="3102292"/>
            <a:ext cx="6074023" cy="307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945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BEEE-941F-4851-B2A8-6FCB1974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7DE8-E6BE-44DA-8DDA-B780C87E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the classes in </a:t>
            </a:r>
            <a:r>
              <a:rPr lang="en-US" b="1" dirty="0"/>
              <a:t>java.net </a:t>
            </a:r>
            <a:r>
              <a:rPr lang="en-US" dirty="0"/>
              <a:t>package, Java programs can use TCP or UDP to communicate over the Internet. </a:t>
            </a:r>
          </a:p>
          <a:p>
            <a:r>
              <a:rPr lang="en-US" dirty="0"/>
              <a:t>The URL, </a:t>
            </a:r>
            <a:r>
              <a:rPr lang="en-US" dirty="0" err="1"/>
              <a:t>URLConnection</a:t>
            </a:r>
            <a:r>
              <a:rPr lang="en-US" dirty="0"/>
              <a:t>, Socket, and </a:t>
            </a:r>
            <a:r>
              <a:rPr lang="en-US" dirty="0" err="1"/>
              <a:t>ServerSocket</a:t>
            </a:r>
            <a:r>
              <a:rPr lang="en-US" dirty="0"/>
              <a:t> classes all use TCP to communicate over the network. </a:t>
            </a:r>
          </a:p>
          <a:p>
            <a:r>
              <a:rPr lang="en-US" dirty="0"/>
              <a:t>The </a:t>
            </a:r>
            <a:r>
              <a:rPr lang="en-US" dirty="0" err="1"/>
              <a:t>DatagramPacket</a:t>
            </a:r>
            <a:r>
              <a:rPr lang="en-US" dirty="0"/>
              <a:t>, </a:t>
            </a:r>
            <a:r>
              <a:rPr lang="en-US" dirty="0" err="1"/>
              <a:t>DatagramSocket</a:t>
            </a:r>
            <a:r>
              <a:rPr lang="en-US" dirty="0"/>
              <a:t>, and </a:t>
            </a:r>
            <a:r>
              <a:rPr lang="en-US" dirty="0" err="1"/>
              <a:t>MulticastSocket</a:t>
            </a:r>
            <a:r>
              <a:rPr lang="en-US" dirty="0"/>
              <a:t> classes are for use with UDP.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92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1847</Words>
  <Application>Microsoft Office PowerPoint</Application>
  <PresentationFormat>Widescreen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Unit-5 Network Programming in java</vt:lpstr>
      <vt:lpstr>Elements of client-server computing</vt:lpstr>
      <vt:lpstr>The OSI model</vt:lpstr>
      <vt:lpstr>Transmission Control Protocol</vt:lpstr>
      <vt:lpstr>User Datagram Protocol</vt:lpstr>
      <vt:lpstr>TCP vs UDP</vt:lpstr>
      <vt:lpstr>Ports and IP address</vt:lpstr>
      <vt:lpstr>Ports  continued</vt:lpstr>
      <vt:lpstr>Networking Classes in the JDK</vt:lpstr>
      <vt:lpstr>TCP/IP in Java</vt:lpstr>
      <vt:lpstr>Sockets and Java Socket Classes</vt:lpstr>
      <vt:lpstr>Client Sockets</vt:lpstr>
      <vt:lpstr>Implementing a Client</vt:lpstr>
      <vt:lpstr>ServerSocket</vt:lpstr>
      <vt:lpstr>Implementing a Server</vt:lpstr>
      <vt:lpstr>Accepting Connections</vt:lpstr>
      <vt:lpstr>Client-Server Interaction via TCP</vt:lpstr>
      <vt:lpstr>Datagrams</vt:lpstr>
      <vt:lpstr>Datagrams continued</vt:lpstr>
      <vt:lpstr>A typical UDP socket session</vt:lpstr>
      <vt:lpstr>A typical datagram socket session</vt:lpstr>
      <vt:lpstr>URL - Uniform Resource Locator</vt:lpstr>
      <vt:lpstr>URL Class</vt:lpstr>
      <vt:lpstr>URL class example</vt:lpstr>
      <vt:lpstr>URLConnection class</vt:lpstr>
      <vt:lpstr>Process</vt:lpstr>
      <vt:lpstr>URLConnection class features</vt:lpstr>
      <vt:lpstr>Javax.mail API</vt:lpstr>
      <vt:lpstr>Thank you! Please visit https://github.com/junedrepos/sagarmathaCsitJava2021 for the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Juned</dc:creator>
  <cp:lastModifiedBy>Juned</cp:lastModifiedBy>
  <cp:revision>16</cp:revision>
  <dcterms:created xsi:type="dcterms:W3CDTF">2021-11-16T11:30:03Z</dcterms:created>
  <dcterms:modified xsi:type="dcterms:W3CDTF">2021-11-16T13:02:49Z</dcterms:modified>
</cp:coreProperties>
</file>