
<file path=[Content_Types].xml><?xml version="1.0" encoding="utf-8"?>
<Types xmlns="http://schemas.openxmlformats.org/package/2006/content-types">
  <Default Extension="emf" ContentType="image/x-emf"/>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ink/ink1.xml" ContentType="application/inkml+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3" r:id="rId28"/>
  </p:sldIdLst>
  <p:sldSz cx="9144000" cy="5143500" type="screen16x9"/>
  <p:notesSz cx="6858000" cy="9144000"/>
  <p:embeddedFontLst>
    <p:embeddedFont>
      <p:font typeface="Maven Pro" panose="020B0604020202020204" charset="0"/>
      <p:regular r:id="rId30"/>
      <p:bold r:id="rId31"/>
    </p:embeddedFont>
    <p:embeddedFont>
      <p:font typeface="Nunito" panose="020B0604020202020204" charset="0"/>
      <p:regular r:id="rId32"/>
      <p:bold r:id="rId33"/>
      <p:italic r:id="rId34"/>
      <p:boldItalic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2D8141A-CD44-41DC-B628-9CFBA59C7555}">
  <a:tblStyle styleId="{42D8141A-CD44-41DC-B628-9CFBA59C7555}"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280" autoAdjust="0"/>
  </p:normalViewPr>
  <p:slideViewPr>
    <p:cSldViewPr snapToGrid="0">
      <p:cViewPr varScale="1">
        <p:scale>
          <a:sx n="90" d="100"/>
          <a:sy n="90" d="100"/>
        </p:scale>
        <p:origin x="816" y="8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4.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3.fntdata"/><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1.fntdata"/><Relationship Id="rId35" Type="http://schemas.openxmlformats.org/officeDocument/2006/relationships/font" Target="fonts/font6.fntdata"/><Relationship Id="rId8" Type="http://schemas.openxmlformats.org/officeDocument/2006/relationships/slide" Target="slides/slide7.xml"/><Relationship Id="rId3" Type="http://schemas.openxmlformats.org/officeDocument/2006/relationships/slide" Target="slides/slide2.xml"/></Relationships>
</file>

<file path=ppt/ink/ink1.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20-09-29T03:49:39.485"/>
    </inkml:context>
    <inkml:brush xml:id="br0">
      <inkml:brushProperty name="width" value="0.05292" units="cm"/>
      <inkml:brushProperty name="height" value="0.05292" units="cm"/>
      <inkml:brushProperty name="color" value="#FF0000"/>
    </inkml:brush>
  </inkml:definitions>
  <inkml:trace contextRef="#ctx0" brushRef="#br0">12459 7309,'0'0,"30"0,-30 0,30 0,1 0,-1 0,-30 0,60 0,-30 0,-30 0,60 0,-30 0,0 0,30 0,-29 0,29 0,-30 0,30 0,0 0,-30 0,31 0,-1 0,0 0,-30 0,30 0,0 0,-30 0,1 0,59 0,-60 0,0 0,0 0,30 0,-30 0,1 0,-1 0,0 0,30 0,-60 0,30 0,0 0,0 0,0 0,-30 0,30 0,0 0,-30 0,31 0,-31 0,30 0,-30 0,30 0,0 0,-30 0,30 0,-30 0,30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168579665"/>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235984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
        <p:cNvGrpSpPr/>
        <p:nvPr/>
      </p:nvGrpSpPr>
      <p:grpSpPr>
        <a:xfrm>
          <a:off x="0" y="0"/>
          <a:ext cx="0" cy="0"/>
          <a:chOff x="0" y="0"/>
          <a:chExt cx="0" cy="0"/>
        </a:xfrm>
      </p:grpSpPr>
      <p:sp>
        <p:nvSpPr>
          <p:cNvPr id="359" name="Google Shape;359;g9c776c7d36_0_3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0" name="Google Shape;360;g9c776c7d36_0_3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970417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Google Shape;365;g9c776c7d36_0_3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6" name="Google Shape;366;g9c776c7d36_0_3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459129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9c776c7d36_0_3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 name="Google Shape;372;g9c776c7d36_0_3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Throws remote exception</a:t>
            </a:r>
            <a:endParaRPr/>
          </a:p>
        </p:txBody>
      </p:sp>
    </p:spTree>
    <p:extLst>
      <p:ext uri="{BB962C8B-B14F-4D97-AF65-F5344CB8AC3E}">
        <p14:creationId xmlns:p14="http://schemas.microsoft.com/office/powerpoint/2010/main" val="2077251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g9c776c7d36_0_4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8" name="Google Shape;378;g9c776c7d36_0_4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299515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2"/>
        <p:cNvGrpSpPr/>
        <p:nvPr/>
      </p:nvGrpSpPr>
      <p:grpSpPr>
        <a:xfrm>
          <a:off x="0" y="0"/>
          <a:ext cx="0" cy="0"/>
          <a:chOff x="0" y="0"/>
          <a:chExt cx="0" cy="0"/>
        </a:xfrm>
      </p:grpSpPr>
      <p:sp>
        <p:nvSpPr>
          <p:cNvPr id="383" name="Google Shape;383;g9c776c7d36_0_39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4" name="Google Shape;384;g9c776c7d36_0_3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4369011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8"/>
        <p:cNvGrpSpPr/>
        <p:nvPr/>
      </p:nvGrpSpPr>
      <p:grpSpPr>
        <a:xfrm>
          <a:off x="0" y="0"/>
          <a:ext cx="0" cy="0"/>
          <a:chOff x="0" y="0"/>
          <a:chExt cx="0" cy="0"/>
        </a:xfrm>
      </p:grpSpPr>
      <p:sp>
        <p:nvSpPr>
          <p:cNvPr id="389" name="Google Shape;389;g9c776c7d36_0_4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0" name="Google Shape;390;g9c776c7d36_0_4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685166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
        <p:cNvGrpSpPr/>
        <p:nvPr/>
      </p:nvGrpSpPr>
      <p:grpSpPr>
        <a:xfrm>
          <a:off x="0" y="0"/>
          <a:ext cx="0" cy="0"/>
          <a:chOff x="0" y="0"/>
          <a:chExt cx="0" cy="0"/>
        </a:xfrm>
      </p:grpSpPr>
      <p:sp>
        <p:nvSpPr>
          <p:cNvPr id="395" name="Google Shape;395;g9c776c7d36_0_4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6" name="Google Shape;396;g9c776c7d36_0_4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4313880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Google Shape;401;g9c776c7d36_0_4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2" name="Google Shape;402;g9c776c7d36_0_4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9656583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
        <p:cNvGrpSpPr/>
        <p:nvPr/>
      </p:nvGrpSpPr>
      <p:grpSpPr>
        <a:xfrm>
          <a:off x="0" y="0"/>
          <a:ext cx="0" cy="0"/>
          <a:chOff x="0" y="0"/>
          <a:chExt cx="0" cy="0"/>
        </a:xfrm>
      </p:grpSpPr>
      <p:sp>
        <p:nvSpPr>
          <p:cNvPr id="407" name="Google Shape;407;g9c776c7d36_0_4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8" name="Google Shape;408;g9c776c7d36_0_4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3255538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2"/>
        <p:cNvGrpSpPr/>
        <p:nvPr/>
      </p:nvGrpSpPr>
      <p:grpSpPr>
        <a:xfrm>
          <a:off x="0" y="0"/>
          <a:ext cx="0" cy="0"/>
          <a:chOff x="0" y="0"/>
          <a:chExt cx="0" cy="0"/>
        </a:xfrm>
      </p:grpSpPr>
      <p:sp>
        <p:nvSpPr>
          <p:cNvPr id="413" name="Google Shape;413;g9c776c7d36_0_4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4" name="Google Shape;414;g9c776c7d36_0_4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170885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9c776c7d36_0_26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9c776c7d36_0_2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1700177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9"/>
        <p:cNvGrpSpPr/>
        <p:nvPr/>
      </p:nvGrpSpPr>
      <p:grpSpPr>
        <a:xfrm>
          <a:off x="0" y="0"/>
          <a:ext cx="0" cy="0"/>
          <a:chOff x="0" y="0"/>
          <a:chExt cx="0" cy="0"/>
        </a:xfrm>
      </p:grpSpPr>
      <p:sp>
        <p:nvSpPr>
          <p:cNvPr id="420" name="Google Shape;420;g9c776c7d36_0_4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1" name="Google Shape;421;g9c776c7d36_0_4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043872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Google Shape;426;g9c776c7d36_0_45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7" name="Google Shape;427;g9c776c7d36_0_4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9941663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1"/>
        <p:cNvGrpSpPr/>
        <p:nvPr/>
      </p:nvGrpSpPr>
      <p:grpSpPr>
        <a:xfrm>
          <a:off x="0" y="0"/>
          <a:ext cx="0" cy="0"/>
          <a:chOff x="0" y="0"/>
          <a:chExt cx="0" cy="0"/>
        </a:xfrm>
      </p:grpSpPr>
      <p:sp>
        <p:nvSpPr>
          <p:cNvPr id="432" name="Google Shape;432;g9c776c7d36_0_45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3" name="Google Shape;433;g9c776c7d36_0_4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4020105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7"/>
        <p:cNvGrpSpPr/>
        <p:nvPr/>
      </p:nvGrpSpPr>
      <p:grpSpPr>
        <a:xfrm>
          <a:off x="0" y="0"/>
          <a:ext cx="0" cy="0"/>
          <a:chOff x="0" y="0"/>
          <a:chExt cx="0" cy="0"/>
        </a:xfrm>
      </p:grpSpPr>
      <p:sp>
        <p:nvSpPr>
          <p:cNvPr id="438" name="Google Shape;438;g9c776c7d36_0_46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9" name="Google Shape;439;g9c776c7d36_0_4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US" sz="1100" b="0" i="0" u="none" strike="noStrike" cap="none" baseline="0" dirty="0">
                <a:solidFill>
                  <a:srgbClr val="000000"/>
                </a:solidFill>
                <a:latin typeface="Arial"/>
                <a:ea typeface="Arial"/>
                <a:cs typeface="Arial"/>
                <a:sym typeface="Arial"/>
              </a:rPr>
              <a:t>Naming and Trading Services:</a:t>
            </a:r>
          </a:p>
          <a:p>
            <a:r>
              <a:rPr lang="en-US" sz="1100" b="0" i="0" u="none" strike="noStrike" cap="none" baseline="0" dirty="0">
                <a:solidFill>
                  <a:srgbClr val="000000"/>
                </a:solidFill>
                <a:latin typeface="Arial"/>
                <a:ea typeface="Arial"/>
                <a:cs typeface="Arial"/>
                <a:sym typeface="Arial"/>
              </a:rPr>
              <a:t>• The basic way an object reference is generated is at</a:t>
            </a:r>
          </a:p>
          <a:p>
            <a:r>
              <a:rPr lang="en-US" sz="1100" b="0" i="0" u="none" strike="noStrike" cap="none" baseline="0" dirty="0">
                <a:solidFill>
                  <a:srgbClr val="000000"/>
                </a:solidFill>
                <a:latin typeface="Arial"/>
                <a:ea typeface="Arial"/>
                <a:cs typeface="Arial"/>
                <a:sym typeface="Arial"/>
              </a:rPr>
              <a:t>creation of the object when the reference is returned.</a:t>
            </a:r>
          </a:p>
          <a:p>
            <a:r>
              <a:rPr lang="en-US" sz="1100" b="0" i="0" u="none" strike="noStrike" cap="none" baseline="0" dirty="0">
                <a:solidFill>
                  <a:srgbClr val="000000"/>
                </a:solidFill>
                <a:latin typeface="Arial"/>
                <a:ea typeface="Arial"/>
                <a:cs typeface="Arial"/>
                <a:sym typeface="Arial"/>
              </a:rPr>
              <a:t>• Object references can be stored together with</a:t>
            </a:r>
          </a:p>
          <a:p>
            <a:r>
              <a:rPr lang="en-US" sz="1100" b="0" i="0" u="none" strike="noStrike" cap="none" baseline="0" dirty="0">
                <a:solidFill>
                  <a:srgbClr val="000000"/>
                </a:solidFill>
                <a:latin typeface="Arial"/>
                <a:ea typeface="Arial"/>
                <a:cs typeface="Arial"/>
                <a:sym typeface="Arial"/>
              </a:rPr>
              <a:t>associated information (e.g. names and properties).</a:t>
            </a:r>
          </a:p>
          <a:p>
            <a:r>
              <a:rPr lang="en-US" sz="1100" b="0" i="0" u="none" strike="noStrike" cap="none" baseline="0" dirty="0">
                <a:solidFill>
                  <a:srgbClr val="000000"/>
                </a:solidFill>
                <a:latin typeface="Arial"/>
                <a:ea typeface="Arial"/>
                <a:cs typeface="Arial"/>
                <a:sym typeface="Arial"/>
              </a:rPr>
              <a:t>• The </a:t>
            </a:r>
            <a:r>
              <a:rPr lang="en-US" sz="1100" b="0" i="1" u="none" strike="noStrike" cap="none" baseline="0" dirty="0">
                <a:solidFill>
                  <a:srgbClr val="000000"/>
                </a:solidFill>
                <a:latin typeface="Arial"/>
                <a:ea typeface="Arial"/>
                <a:cs typeface="Arial"/>
                <a:sym typeface="Arial"/>
              </a:rPr>
              <a:t>naming service </a:t>
            </a:r>
            <a:r>
              <a:rPr lang="en-US" sz="1100" b="0" i="0" u="none" strike="noStrike" cap="none" baseline="0" dirty="0">
                <a:solidFill>
                  <a:srgbClr val="000000"/>
                </a:solidFill>
                <a:latin typeface="Arial"/>
                <a:ea typeface="Arial"/>
                <a:cs typeface="Arial"/>
                <a:sym typeface="Arial"/>
              </a:rPr>
              <a:t>allows clients to find objects</a:t>
            </a:r>
          </a:p>
          <a:p>
            <a:r>
              <a:rPr lang="en-US" sz="1100" b="0" i="0" u="none" strike="noStrike" cap="none" baseline="0" dirty="0">
                <a:solidFill>
                  <a:srgbClr val="000000"/>
                </a:solidFill>
                <a:latin typeface="Arial"/>
                <a:ea typeface="Arial"/>
                <a:cs typeface="Arial"/>
                <a:sym typeface="Arial"/>
              </a:rPr>
              <a:t>based on names.</a:t>
            </a:r>
          </a:p>
          <a:p>
            <a:r>
              <a:rPr lang="en-US" sz="1100" b="0" i="0" u="none" strike="noStrike" cap="none" baseline="0" dirty="0">
                <a:solidFill>
                  <a:srgbClr val="000000"/>
                </a:solidFill>
                <a:latin typeface="Arial"/>
                <a:ea typeface="Arial"/>
                <a:cs typeface="Arial"/>
                <a:sym typeface="Arial"/>
              </a:rPr>
              <a:t>• The </a:t>
            </a:r>
            <a:r>
              <a:rPr lang="en-US" sz="1100" b="0" i="1" u="none" strike="noStrike" cap="none" baseline="0" dirty="0">
                <a:solidFill>
                  <a:srgbClr val="000000"/>
                </a:solidFill>
                <a:latin typeface="Arial"/>
                <a:ea typeface="Arial"/>
                <a:cs typeface="Arial"/>
                <a:sym typeface="Arial"/>
              </a:rPr>
              <a:t>trading service </a:t>
            </a:r>
            <a:r>
              <a:rPr lang="en-US" sz="1100" b="0" i="0" u="none" strike="noStrike" cap="none" baseline="0" dirty="0">
                <a:solidFill>
                  <a:srgbClr val="000000"/>
                </a:solidFill>
                <a:latin typeface="Arial"/>
                <a:ea typeface="Arial"/>
                <a:cs typeface="Arial"/>
                <a:sym typeface="Arial"/>
              </a:rPr>
              <a:t>allows clients to find objects</a:t>
            </a:r>
          </a:p>
          <a:p>
            <a:r>
              <a:rPr lang="en-US" sz="1100" b="0" i="0" u="none" strike="noStrike" cap="none" baseline="0" dirty="0">
                <a:solidFill>
                  <a:srgbClr val="000000"/>
                </a:solidFill>
                <a:latin typeface="Arial"/>
                <a:ea typeface="Arial"/>
                <a:cs typeface="Arial"/>
                <a:sym typeface="Arial"/>
              </a:rPr>
              <a:t>based on their properties.</a:t>
            </a:r>
          </a:p>
          <a:p>
            <a:r>
              <a:rPr lang="en-US" sz="1100" b="0" i="0" u="none" strike="noStrike" cap="none" baseline="0" dirty="0">
                <a:solidFill>
                  <a:srgbClr val="000000"/>
                </a:solidFill>
                <a:latin typeface="Arial"/>
                <a:ea typeface="Arial"/>
                <a:cs typeface="Arial"/>
                <a:sym typeface="Arial"/>
              </a:rPr>
              <a:t>☞ Transaction Management Service: provides </a:t>
            </a:r>
            <a:r>
              <a:rPr lang="en-US" sz="1100" b="0" i="0" u="none" strike="noStrike" cap="none" baseline="0" dirty="0" err="1">
                <a:solidFill>
                  <a:srgbClr val="000000"/>
                </a:solidFill>
                <a:latin typeface="Arial"/>
                <a:ea typeface="Arial"/>
                <a:cs typeface="Arial"/>
                <a:sym typeface="Arial"/>
              </a:rPr>
              <a:t>twophase</a:t>
            </a:r>
            <a:endParaRPr lang="en-US" sz="1100" b="0" i="0" u="none" strike="noStrike" cap="none" baseline="0" dirty="0">
              <a:solidFill>
                <a:srgbClr val="000000"/>
              </a:solidFill>
              <a:latin typeface="Arial"/>
              <a:ea typeface="Arial"/>
              <a:cs typeface="Arial"/>
              <a:sym typeface="Arial"/>
            </a:endParaRPr>
          </a:p>
          <a:p>
            <a:r>
              <a:rPr lang="en-US" sz="1100" b="0" i="0" u="none" strike="noStrike" cap="none" baseline="0" dirty="0">
                <a:solidFill>
                  <a:srgbClr val="000000"/>
                </a:solidFill>
                <a:latin typeface="Arial"/>
                <a:ea typeface="Arial"/>
                <a:cs typeface="Arial"/>
                <a:sym typeface="Arial"/>
              </a:rPr>
              <a:t>commit coordination among recoverable</a:t>
            </a:r>
          </a:p>
          <a:p>
            <a:r>
              <a:rPr lang="en-US" sz="1100" b="0" i="0" u="none" strike="noStrike" cap="none" baseline="0" dirty="0">
                <a:solidFill>
                  <a:srgbClr val="000000"/>
                </a:solidFill>
                <a:latin typeface="Arial"/>
                <a:ea typeface="Arial"/>
                <a:cs typeface="Arial"/>
                <a:sym typeface="Arial"/>
              </a:rPr>
              <a:t>components using transactions.</a:t>
            </a:r>
          </a:p>
          <a:p>
            <a:r>
              <a:rPr lang="en-US" sz="1100" b="0" i="0" u="none" strike="noStrike" cap="none" baseline="0" dirty="0">
                <a:solidFill>
                  <a:srgbClr val="000000"/>
                </a:solidFill>
                <a:latin typeface="Arial"/>
                <a:ea typeface="Arial"/>
                <a:cs typeface="Arial"/>
                <a:sym typeface="Arial"/>
              </a:rPr>
              <a:t>☞ Concurrency Control Service: provides a lock</a:t>
            </a:r>
          </a:p>
          <a:p>
            <a:r>
              <a:rPr lang="en-US" sz="1100" b="0" i="0" u="none" strike="noStrike" cap="none" baseline="0" dirty="0">
                <a:solidFill>
                  <a:srgbClr val="000000"/>
                </a:solidFill>
                <a:latin typeface="Arial"/>
                <a:ea typeface="Arial"/>
                <a:cs typeface="Arial"/>
                <a:sym typeface="Arial"/>
              </a:rPr>
              <a:t>manager that can obtain and free locks for</a:t>
            </a:r>
          </a:p>
          <a:p>
            <a:r>
              <a:rPr lang="en-US" sz="1100" b="0" i="0" u="none" strike="noStrike" cap="none" baseline="0" dirty="0">
                <a:solidFill>
                  <a:srgbClr val="000000"/>
                </a:solidFill>
                <a:latin typeface="Arial"/>
                <a:ea typeface="Arial"/>
                <a:cs typeface="Arial"/>
                <a:sym typeface="Arial"/>
              </a:rPr>
              <a:t>transactions or threads.</a:t>
            </a:r>
          </a:p>
          <a:p>
            <a:r>
              <a:rPr lang="en-US" sz="1100" b="0" i="0" u="none" strike="noStrike" cap="none" baseline="0" dirty="0">
                <a:solidFill>
                  <a:srgbClr val="000000"/>
                </a:solidFill>
                <a:latin typeface="Arial"/>
                <a:ea typeface="Arial"/>
                <a:cs typeface="Arial"/>
                <a:sym typeface="Arial"/>
              </a:rPr>
              <a:t>☞ Security Service: protects components from</a:t>
            </a:r>
          </a:p>
          <a:p>
            <a:r>
              <a:rPr lang="en-US" sz="1100" b="0" i="0" u="none" strike="noStrike" cap="none" baseline="0" dirty="0">
                <a:solidFill>
                  <a:srgbClr val="000000"/>
                </a:solidFill>
                <a:latin typeface="Arial"/>
                <a:ea typeface="Arial"/>
                <a:cs typeface="Arial"/>
                <a:sym typeface="Arial"/>
              </a:rPr>
              <a:t>unauthorized users; it provides authentication,</a:t>
            </a:r>
          </a:p>
          <a:p>
            <a:r>
              <a:rPr lang="en-US" sz="1100" b="0" i="0" u="none" strike="noStrike" cap="none" baseline="0" dirty="0">
                <a:solidFill>
                  <a:srgbClr val="000000"/>
                </a:solidFill>
                <a:latin typeface="Arial"/>
                <a:ea typeface="Arial"/>
                <a:cs typeface="Arial"/>
                <a:sym typeface="Arial"/>
              </a:rPr>
              <a:t>access control lists, confidentiality, etc.</a:t>
            </a:r>
          </a:p>
          <a:p>
            <a:r>
              <a:rPr lang="en-US" sz="1100" b="0" i="0" u="none" strike="noStrike" cap="none" baseline="0" dirty="0">
                <a:solidFill>
                  <a:srgbClr val="000000"/>
                </a:solidFill>
                <a:latin typeface="Arial"/>
                <a:ea typeface="Arial"/>
                <a:cs typeface="Arial"/>
                <a:sym typeface="Arial"/>
              </a:rPr>
              <a:t>☞ Time Service: provides interfaces for synchronizing</a:t>
            </a:r>
          </a:p>
          <a:p>
            <a:r>
              <a:rPr lang="en-US" sz="1100" b="0" i="0" u="none" strike="noStrike" cap="none" baseline="0" dirty="0">
                <a:solidFill>
                  <a:srgbClr val="000000"/>
                </a:solidFill>
                <a:latin typeface="Arial"/>
                <a:ea typeface="Arial"/>
                <a:cs typeface="Arial"/>
                <a:sym typeface="Arial"/>
              </a:rPr>
              <a:t>time; provides operations for defining and managing</a:t>
            </a:r>
          </a:p>
          <a:p>
            <a:r>
              <a:rPr lang="en-US" sz="1100" b="0" i="0" u="none" strike="noStrike" cap="none" baseline="0" dirty="0">
                <a:solidFill>
                  <a:srgbClr val="000000"/>
                </a:solidFill>
                <a:latin typeface="Arial"/>
                <a:ea typeface="Arial"/>
                <a:cs typeface="Arial"/>
                <a:sym typeface="Arial"/>
              </a:rPr>
              <a:t>time-triggered events.</a:t>
            </a:r>
          </a:p>
          <a:p>
            <a:r>
              <a:rPr lang="en-US" sz="1100" b="0" i="0" u="none" strike="noStrike" cap="none" baseline="0" dirty="0">
                <a:solidFill>
                  <a:srgbClr val="000000"/>
                </a:solidFill>
                <a:latin typeface="Arial"/>
                <a:ea typeface="Arial"/>
                <a:cs typeface="Arial"/>
                <a:sym typeface="Arial"/>
              </a:rPr>
              <a:t>- - - - - - - - - - - - - - - - - - - - - - - - - -</a:t>
            </a:r>
            <a:endParaRPr dirty="0"/>
          </a:p>
        </p:txBody>
      </p:sp>
    </p:spTree>
    <p:extLst>
      <p:ext uri="{BB962C8B-B14F-4D97-AF65-F5344CB8AC3E}">
        <p14:creationId xmlns:p14="http://schemas.microsoft.com/office/powerpoint/2010/main" val="49986743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3"/>
        <p:cNvGrpSpPr/>
        <p:nvPr/>
      </p:nvGrpSpPr>
      <p:grpSpPr>
        <a:xfrm>
          <a:off x="0" y="0"/>
          <a:ext cx="0" cy="0"/>
          <a:chOff x="0" y="0"/>
          <a:chExt cx="0" cy="0"/>
        </a:xfrm>
      </p:grpSpPr>
      <p:sp>
        <p:nvSpPr>
          <p:cNvPr id="444" name="Google Shape;444;g9c776c7d36_0_48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5" name="Google Shape;445;g9c776c7d36_0_4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0417010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9"/>
        <p:cNvGrpSpPr/>
        <p:nvPr/>
      </p:nvGrpSpPr>
      <p:grpSpPr>
        <a:xfrm>
          <a:off x="0" y="0"/>
          <a:ext cx="0" cy="0"/>
          <a:chOff x="0" y="0"/>
          <a:chExt cx="0" cy="0"/>
        </a:xfrm>
      </p:grpSpPr>
      <p:sp>
        <p:nvSpPr>
          <p:cNvPr id="450" name="Google Shape;450;g9c776c7d36_0_49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1" name="Google Shape;451;g9c776c7d36_0_4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474792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5"/>
        <p:cNvGrpSpPr/>
        <p:nvPr/>
      </p:nvGrpSpPr>
      <p:grpSpPr>
        <a:xfrm>
          <a:off x="0" y="0"/>
          <a:ext cx="0" cy="0"/>
          <a:chOff x="0" y="0"/>
          <a:chExt cx="0" cy="0"/>
        </a:xfrm>
      </p:grpSpPr>
      <p:sp>
        <p:nvSpPr>
          <p:cNvPr id="456" name="Google Shape;456;g9c776c7d36_0_50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7" name="Google Shape;457;g9c776c7d36_0_5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3208532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6"/>
        <p:cNvGrpSpPr/>
        <p:nvPr/>
      </p:nvGrpSpPr>
      <p:grpSpPr>
        <a:xfrm>
          <a:off x="0" y="0"/>
          <a:ext cx="0" cy="0"/>
          <a:chOff x="0" y="0"/>
          <a:chExt cx="0" cy="0"/>
        </a:xfrm>
      </p:grpSpPr>
      <p:sp>
        <p:nvSpPr>
          <p:cNvPr id="467" name="Google Shape;467;g9c776c7d36_0_5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8" name="Google Shape;468;g9c776c7d36_0_5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607708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g9c776c7d36_0_29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0" name="Google Shape;290;g9c776c7d36_0_2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66964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g9c776c7d36_0_3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9" name="Google Shape;299;g9c776c7d36_0_3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31181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g9c776c7d36_0_3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8" name="Google Shape;308;g9c776c7d36_0_3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503077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g9c776c7d36_0_3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5" name="Google Shape;315;g9c776c7d36_0_3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0241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g9c776c7d36_0_3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0" name="Google Shape;320;g9c776c7d36_0_3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681481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g9c776c7d36_0_3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5" name="Google Shape;335;g9c776c7d36_0_3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test</a:t>
            </a:r>
            <a:endParaRPr/>
          </a:p>
        </p:txBody>
      </p:sp>
    </p:spTree>
    <p:extLst>
      <p:ext uri="{BB962C8B-B14F-4D97-AF65-F5344CB8AC3E}">
        <p14:creationId xmlns:p14="http://schemas.microsoft.com/office/powerpoint/2010/main" val="36620371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g9c776c7d36_0_3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4" name="Google Shape;354;g9c776c7d36_0_3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6542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3"/>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7343003"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7801210"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7801210"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259418"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8259418"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259418"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717625"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717625"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717625" y="3409675"/>
                <a:ext cx="316800" cy="1732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8717625"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rot="5400000">
                <a:off x="6725724" y="2701260"/>
                <a:ext cx="1208100" cy="1208100"/>
              </a:xfrm>
              <a:prstGeom prst="pie">
                <a:avLst>
                  <a:gd name="adj1" fmla="val 8244818"/>
                  <a:gd name="adj2" fmla="val 16246175"/>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2"/>
            <p:cNvSpPr/>
            <p:nvPr/>
          </p:nvSpPr>
          <p:spPr>
            <a:xfrm>
              <a:off x="8460975" y="1817775"/>
              <a:ext cx="396600" cy="396600"/>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rot="-8647347">
                <a:off x="7831319" y="285616"/>
                <a:ext cx="388018" cy="388018"/>
              </a:xfrm>
              <a:prstGeom prst="pie">
                <a:avLst>
                  <a:gd name="adj1" fmla="val 19376841"/>
                  <a:gd name="adj2" fmla="val 12313574"/>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399795" y="360281"/>
              <a:ext cx="2577000" cy="2577000"/>
            </a:xfrm>
            <a:prstGeom prst="pie">
              <a:avLst>
                <a:gd name="adj1" fmla="val 8801158"/>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5399795" y="356358"/>
              <a:ext cx="2577000" cy="2577000"/>
            </a:xfrm>
            <a:prstGeom prst="pie">
              <a:avLst>
                <a:gd name="adj1" fmla="val 1255410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rot="-9830444">
              <a:off x="6469759" y="3480727"/>
              <a:ext cx="320148" cy="320148"/>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 name="Google Shape;46;p2"/>
          <p:cNvSpPr txBox="1">
            <a:spLocks noGrp="1"/>
          </p:cNvSpPr>
          <p:nvPr>
            <p:ph type="ctrTitle"/>
          </p:nvPr>
        </p:nvSpPr>
        <p:spPr>
          <a:xfrm>
            <a:off x="824000" y="1613813"/>
            <a:ext cx="4255500" cy="18729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47" name="Google Shape;47;p2"/>
          <p:cNvSpPr txBox="1">
            <a:spLocks noGrp="1"/>
          </p:cNvSpPr>
          <p:nvPr>
            <p:ph type="subTitle" idx="1"/>
          </p:nvPr>
        </p:nvSpPr>
        <p:spPr>
          <a:xfrm>
            <a:off x="824000" y="3596300"/>
            <a:ext cx="4255500" cy="6954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48" name="Google Shape;48;p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1"/>
              <p:cNvSpPr/>
              <p:nvPr/>
            </p:nvSpPr>
            <p:spPr>
              <a:xfrm flipH="1">
                <a:off x="2688737" y="4091380"/>
                <a:ext cx="2319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1"/>
              <p:cNvSpPr/>
              <p:nvPr/>
            </p:nvSpPr>
            <p:spPr>
              <a:xfrm flipH="1">
                <a:off x="185675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1"/>
              <p:cNvSpPr/>
              <p:nvPr/>
            </p:nvSpPr>
            <p:spPr>
              <a:xfrm flipH="1">
                <a:off x="185675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1"/>
              <p:cNvSpPr/>
              <p:nvPr/>
            </p:nvSpPr>
            <p:spPr>
              <a:xfrm flipH="1">
                <a:off x="1856753"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1"/>
              <p:cNvSpPr/>
              <p:nvPr/>
            </p:nvSpPr>
            <p:spPr>
              <a:xfrm flipH="1">
                <a:off x="185675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1"/>
              <p:cNvSpPr/>
              <p:nvPr/>
            </p:nvSpPr>
            <p:spPr>
              <a:xfrm flipH="1">
                <a:off x="2228107"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1"/>
              <p:cNvSpPr/>
              <p:nvPr/>
            </p:nvSpPr>
            <p:spPr>
              <a:xfrm flipH="1">
                <a:off x="222810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1"/>
              <p:cNvSpPr/>
              <p:nvPr/>
            </p:nvSpPr>
            <p:spPr>
              <a:xfrm flipH="1">
                <a:off x="222810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1"/>
              <p:cNvSpPr/>
              <p:nvPr/>
            </p:nvSpPr>
            <p:spPr>
              <a:xfrm flipH="1">
                <a:off x="259946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1"/>
              <p:cNvSpPr/>
              <p:nvPr/>
            </p:nvSpPr>
            <p:spPr>
              <a:xfrm flipH="1">
                <a:off x="259946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1"/>
              <p:cNvSpPr/>
              <p:nvPr/>
            </p:nvSpPr>
            <p:spPr>
              <a:xfrm flipH="1">
                <a:off x="334217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1"/>
              <p:cNvSpPr/>
              <p:nvPr/>
            </p:nvSpPr>
            <p:spPr>
              <a:xfrm flipH="1">
                <a:off x="334217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1"/>
              <p:cNvSpPr/>
              <p:nvPr/>
            </p:nvSpPr>
            <p:spPr>
              <a:xfrm flipH="1">
                <a:off x="3342171"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1"/>
              <p:cNvSpPr/>
              <p:nvPr/>
            </p:nvSpPr>
            <p:spPr>
              <a:xfrm flipH="1">
                <a:off x="334217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1"/>
              <p:cNvSpPr/>
              <p:nvPr/>
            </p:nvSpPr>
            <p:spPr>
              <a:xfrm flipH="1">
                <a:off x="3713525"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1"/>
              <p:cNvSpPr/>
              <p:nvPr/>
            </p:nvSpPr>
            <p:spPr>
              <a:xfrm flipH="1">
                <a:off x="371352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1"/>
              <p:cNvSpPr/>
              <p:nvPr/>
            </p:nvSpPr>
            <p:spPr>
              <a:xfrm flipH="1">
                <a:off x="371352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1"/>
              <p:cNvSpPr/>
              <p:nvPr/>
            </p:nvSpPr>
            <p:spPr>
              <a:xfrm flipH="1">
                <a:off x="148539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1"/>
              <p:cNvSpPr/>
              <p:nvPr/>
            </p:nvSpPr>
            <p:spPr>
              <a:xfrm flipH="1">
                <a:off x="148539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1"/>
              <p:cNvSpPr/>
              <p:nvPr/>
            </p:nvSpPr>
            <p:spPr>
              <a:xfrm flipH="1">
                <a:off x="148539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1"/>
              <p:cNvSpPr/>
              <p:nvPr/>
            </p:nvSpPr>
            <p:spPr>
              <a:xfrm flipH="1">
                <a:off x="40848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1"/>
              <p:cNvSpPr/>
              <p:nvPr/>
            </p:nvSpPr>
            <p:spPr>
              <a:xfrm flipH="1">
                <a:off x="40848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1"/>
              <p:cNvSpPr/>
              <p:nvPr/>
            </p:nvSpPr>
            <p:spPr>
              <a:xfrm flipH="1">
                <a:off x="297081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1"/>
              <p:cNvSpPr/>
              <p:nvPr/>
            </p:nvSpPr>
            <p:spPr>
              <a:xfrm flipH="1">
                <a:off x="297081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1"/>
              <p:cNvSpPr/>
              <p:nvPr/>
            </p:nvSpPr>
            <p:spPr>
              <a:xfrm flipH="1">
                <a:off x="297081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1"/>
              <p:cNvSpPr/>
              <p:nvPr/>
            </p:nvSpPr>
            <p:spPr>
              <a:xfrm flipH="1">
                <a:off x="445623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1"/>
              <p:cNvSpPr/>
              <p:nvPr/>
            </p:nvSpPr>
            <p:spPr>
              <a:xfrm flipH="1">
                <a:off x="445623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1"/>
              <p:cNvSpPr/>
              <p:nvPr/>
            </p:nvSpPr>
            <p:spPr>
              <a:xfrm flipH="1">
                <a:off x="445623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1"/>
              <p:cNvSpPr/>
              <p:nvPr/>
            </p:nvSpPr>
            <p:spPr>
              <a:xfrm flipH="1">
                <a:off x="48275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1"/>
              <p:cNvSpPr/>
              <p:nvPr/>
            </p:nvSpPr>
            <p:spPr>
              <a:xfrm flipH="1">
                <a:off x="48275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1"/>
              <p:cNvSpPr/>
              <p:nvPr/>
            </p:nvSpPr>
            <p:spPr>
              <a:xfrm flipH="1">
                <a:off x="4827588"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1"/>
              <p:cNvSpPr/>
              <p:nvPr/>
            </p:nvSpPr>
            <p:spPr>
              <a:xfrm flipH="1">
                <a:off x="48275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1"/>
              <p:cNvSpPr/>
              <p:nvPr/>
            </p:nvSpPr>
            <p:spPr>
              <a:xfrm flipH="1">
                <a:off x="519894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1"/>
              <p:cNvSpPr/>
              <p:nvPr/>
            </p:nvSpPr>
            <p:spPr>
              <a:xfrm flipH="1">
                <a:off x="519894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1"/>
              <p:cNvSpPr/>
              <p:nvPr/>
            </p:nvSpPr>
            <p:spPr>
              <a:xfrm flipH="1">
                <a:off x="519894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1"/>
              <p:cNvSpPr/>
              <p:nvPr/>
            </p:nvSpPr>
            <p:spPr>
              <a:xfrm flipH="1">
                <a:off x="557029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1"/>
              <p:cNvSpPr/>
              <p:nvPr/>
            </p:nvSpPr>
            <p:spPr>
              <a:xfrm flipH="1">
                <a:off x="557029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1"/>
              <p:cNvSpPr/>
              <p:nvPr/>
            </p:nvSpPr>
            <p:spPr>
              <a:xfrm flipH="1">
                <a:off x="5941652"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1"/>
              <p:cNvSpPr/>
              <p:nvPr/>
            </p:nvSpPr>
            <p:spPr>
              <a:xfrm flipH="1">
                <a:off x="594165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1"/>
              <p:cNvSpPr/>
              <p:nvPr/>
            </p:nvSpPr>
            <p:spPr>
              <a:xfrm flipH="1">
                <a:off x="594165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1"/>
              <p:cNvSpPr/>
              <p:nvPr/>
            </p:nvSpPr>
            <p:spPr>
              <a:xfrm flipH="1">
                <a:off x="631300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1"/>
              <p:cNvSpPr/>
              <p:nvPr/>
            </p:nvSpPr>
            <p:spPr>
              <a:xfrm flipH="1">
                <a:off x="631300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1"/>
              <p:cNvSpPr/>
              <p:nvPr/>
            </p:nvSpPr>
            <p:spPr>
              <a:xfrm flipH="1">
                <a:off x="6313006"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1"/>
              <p:cNvSpPr/>
              <p:nvPr/>
            </p:nvSpPr>
            <p:spPr>
              <a:xfrm flipH="1">
                <a:off x="631300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1"/>
              <p:cNvSpPr/>
              <p:nvPr/>
            </p:nvSpPr>
            <p:spPr>
              <a:xfrm flipH="1">
                <a:off x="668436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1"/>
              <p:cNvSpPr/>
              <p:nvPr/>
            </p:nvSpPr>
            <p:spPr>
              <a:xfrm flipH="1">
                <a:off x="668436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1"/>
              <p:cNvSpPr/>
              <p:nvPr/>
            </p:nvSpPr>
            <p:spPr>
              <a:xfrm flipH="1">
                <a:off x="668436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1"/>
              <p:cNvSpPr/>
              <p:nvPr/>
            </p:nvSpPr>
            <p:spPr>
              <a:xfrm flipH="1">
                <a:off x="705571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1"/>
              <p:cNvSpPr/>
              <p:nvPr/>
            </p:nvSpPr>
            <p:spPr>
              <a:xfrm flipH="1">
                <a:off x="705571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1"/>
              <p:cNvSpPr/>
              <p:nvPr/>
            </p:nvSpPr>
            <p:spPr>
              <a:xfrm flipH="1">
                <a:off x="779842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1"/>
              <p:cNvSpPr/>
              <p:nvPr/>
            </p:nvSpPr>
            <p:spPr>
              <a:xfrm flipH="1">
                <a:off x="779842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1"/>
              <p:cNvSpPr/>
              <p:nvPr/>
            </p:nvSpPr>
            <p:spPr>
              <a:xfrm flipH="1">
                <a:off x="7798424"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1"/>
              <p:cNvSpPr/>
              <p:nvPr/>
            </p:nvSpPr>
            <p:spPr>
              <a:xfrm flipH="1">
                <a:off x="779842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1"/>
              <p:cNvSpPr/>
              <p:nvPr/>
            </p:nvSpPr>
            <p:spPr>
              <a:xfrm flipH="1">
                <a:off x="8169779"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1"/>
              <p:cNvSpPr/>
              <p:nvPr/>
            </p:nvSpPr>
            <p:spPr>
              <a:xfrm flipH="1">
                <a:off x="81697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1"/>
              <p:cNvSpPr/>
              <p:nvPr/>
            </p:nvSpPr>
            <p:spPr>
              <a:xfrm flipH="1">
                <a:off x="81697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1"/>
              <p:cNvSpPr/>
              <p:nvPr/>
            </p:nvSpPr>
            <p:spPr>
              <a:xfrm flipH="1">
                <a:off x="7427070"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1"/>
              <p:cNvSpPr/>
              <p:nvPr/>
            </p:nvSpPr>
            <p:spPr>
              <a:xfrm flipH="1">
                <a:off x="7427070"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1"/>
              <p:cNvSpPr/>
              <p:nvPr/>
            </p:nvSpPr>
            <p:spPr>
              <a:xfrm flipH="1">
                <a:off x="7427070"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1"/>
              <p:cNvSpPr/>
              <p:nvPr/>
            </p:nvSpPr>
            <p:spPr>
              <a:xfrm flipH="1">
                <a:off x="854113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1"/>
              <p:cNvSpPr/>
              <p:nvPr/>
            </p:nvSpPr>
            <p:spPr>
              <a:xfrm flipH="1">
                <a:off x="854113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1"/>
              <p:cNvSpPr/>
              <p:nvPr/>
            </p:nvSpPr>
            <p:spPr>
              <a:xfrm flipH="1">
                <a:off x="89124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1"/>
              <p:cNvSpPr/>
              <p:nvPr/>
            </p:nvSpPr>
            <p:spPr>
              <a:xfrm flipH="1">
                <a:off x="89124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1"/>
              <p:cNvSpPr/>
              <p:nvPr/>
            </p:nvSpPr>
            <p:spPr>
              <a:xfrm flipH="1">
                <a:off x="89124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68" name="Google Shape;268;p11"/>
          <p:cNvSpPr txBox="1">
            <a:spLocks noGrp="1"/>
          </p:cNvSpPr>
          <p:nvPr>
            <p:ph type="title" hasCustomPrompt="1"/>
          </p:nvPr>
        </p:nvSpPr>
        <p:spPr>
          <a:xfrm>
            <a:off x="1388625" y="772725"/>
            <a:ext cx="6366900" cy="18633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a:spLocks noGrp="1"/>
          </p:cNvSpPr>
          <p:nvPr>
            <p:ph type="body" idx="1"/>
          </p:nvPr>
        </p:nvSpPr>
        <p:spPr>
          <a:xfrm>
            <a:off x="1388625" y="2712300"/>
            <a:ext cx="6366900" cy="1111200"/>
          </a:xfrm>
          <a:prstGeom prst="rect">
            <a:avLst/>
          </a:prstGeom>
        </p:spPr>
        <p:txBody>
          <a:bodyPr spcFirstLastPara="1" wrap="square" lIns="91425" tIns="91425" rIns="91425" bIns="91425" anchor="t" anchorCtr="0">
            <a:noAutofit/>
          </a:bodyPr>
          <a:lstStyle>
            <a:lvl1pPr marL="457200" lvl="0" indent="-311150" algn="ctr">
              <a:spcBef>
                <a:spcPts val="0"/>
              </a:spcBef>
              <a:spcAft>
                <a:spcPts val="0"/>
              </a:spcAft>
              <a:buClr>
                <a:schemeClr val="lt1"/>
              </a:buClr>
              <a:buSzPts val="1300"/>
              <a:buChar char="●"/>
              <a:defRPr>
                <a:solidFill>
                  <a:schemeClr val="lt1"/>
                </a:solidFill>
              </a:defRPr>
            </a:lvl1pPr>
            <a:lvl2pPr marL="914400" lvl="1" indent="-298450" algn="ctr">
              <a:spcBef>
                <a:spcPts val="1600"/>
              </a:spcBef>
              <a:spcAft>
                <a:spcPts val="0"/>
              </a:spcAft>
              <a:buClr>
                <a:schemeClr val="lt1"/>
              </a:buClr>
              <a:buSzPts val="1100"/>
              <a:buChar char="○"/>
              <a:defRPr>
                <a:solidFill>
                  <a:schemeClr val="lt1"/>
                </a:solidFill>
              </a:defRPr>
            </a:lvl2pPr>
            <a:lvl3pPr marL="1371600" lvl="2" indent="-298450" algn="ctr">
              <a:spcBef>
                <a:spcPts val="1600"/>
              </a:spcBef>
              <a:spcAft>
                <a:spcPts val="0"/>
              </a:spcAft>
              <a:buClr>
                <a:schemeClr val="lt1"/>
              </a:buClr>
              <a:buSzPts val="1100"/>
              <a:buChar char="■"/>
              <a:defRPr>
                <a:solidFill>
                  <a:schemeClr val="lt1"/>
                </a:solidFill>
              </a:defRPr>
            </a:lvl3pPr>
            <a:lvl4pPr marL="1828800" lvl="3" indent="-298450" algn="ctr">
              <a:spcBef>
                <a:spcPts val="1600"/>
              </a:spcBef>
              <a:spcAft>
                <a:spcPts val="0"/>
              </a:spcAft>
              <a:buClr>
                <a:schemeClr val="lt1"/>
              </a:buClr>
              <a:buSzPts val="1100"/>
              <a:buChar char="●"/>
              <a:defRPr>
                <a:solidFill>
                  <a:schemeClr val="lt1"/>
                </a:solidFill>
              </a:defRPr>
            </a:lvl4pPr>
            <a:lvl5pPr marL="2286000" lvl="4" indent="-298450" algn="ctr">
              <a:spcBef>
                <a:spcPts val="1600"/>
              </a:spcBef>
              <a:spcAft>
                <a:spcPts val="0"/>
              </a:spcAft>
              <a:buClr>
                <a:schemeClr val="lt1"/>
              </a:buClr>
              <a:buSzPts val="1100"/>
              <a:buChar char="○"/>
              <a:defRPr>
                <a:solidFill>
                  <a:schemeClr val="lt1"/>
                </a:solidFill>
              </a:defRPr>
            </a:lvl5pPr>
            <a:lvl6pPr marL="2743200" lvl="5" indent="-298450" algn="ctr">
              <a:spcBef>
                <a:spcPts val="1600"/>
              </a:spcBef>
              <a:spcAft>
                <a:spcPts val="0"/>
              </a:spcAft>
              <a:buClr>
                <a:schemeClr val="lt1"/>
              </a:buClr>
              <a:buSzPts val="1100"/>
              <a:buChar char="■"/>
              <a:defRPr>
                <a:solidFill>
                  <a:schemeClr val="lt1"/>
                </a:solidFill>
              </a:defRPr>
            </a:lvl6pPr>
            <a:lvl7pPr marL="3200400" lvl="6" indent="-298450" algn="ctr">
              <a:spcBef>
                <a:spcPts val="1600"/>
              </a:spcBef>
              <a:spcAft>
                <a:spcPts val="0"/>
              </a:spcAft>
              <a:buClr>
                <a:schemeClr val="lt1"/>
              </a:buClr>
              <a:buSzPts val="1100"/>
              <a:buChar char="●"/>
              <a:defRPr>
                <a:solidFill>
                  <a:schemeClr val="lt1"/>
                </a:solidFill>
              </a:defRPr>
            </a:lvl7pPr>
            <a:lvl8pPr marL="3657600" lvl="7" indent="-298450" algn="ctr">
              <a:spcBef>
                <a:spcPts val="1600"/>
              </a:spcBef>
              <a:spcAft>
                <a:spcPts val="0"/>
              </a:spcAft>
              <a:buClr>
                <a:schemeClr val="lt1"/>
              </a:buClr>
              <a:buSzPts val="1100"/>
              <a:buChar char="○"/>
              <a:defRPr>
                <a:solidFill>
                  <a:schemeClr val="lt1"/>
                </a:solidFill>
              </a:defRPr>
            </a:lvl8pPr>
            <a:lvl9pPr marL="4114800" lvl="8" indent="-298450" algn="ctr">
              <a:spcBef>
                <a:spcPts val="1600"/>
              </a:spcBef>
              <a:spcAft>
                <a:spcPts val="1600"/>
              </a:spcAft>
              <a:buClr>
                <a:schemeClr val="lt1"/>
              </a:buClr>
              <a:buSzPts val="1100"/>
              <a:buChar char="■"/>
              <a:defRPr>
                <a:solidFill>
                  <a:schemeClr val="lt1"/>
                </a:solidFill>
              </a:defRPr>
            </a:lvl9pPr>
          </a:lstStyle>
          <a:p>
            <a:endParaRPr/>
          </a:p>
        </p:txBody>
      </p:sp>
      <p:sp>
        <p:nvSpPr>
          <p:cNvPr id="270" name="Google Shape;270;p11"/>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71"/>
        <p:cNvGrpSpPr/>
        <p:nvPr/>
      </p:nvGrpSpPr>
      <p:grpSpPr>
        <a:xfrm>
          <a:off x="0" y="0"/>
          <a:ext cx="0" cy="0"/>
          <a:chOff x="0" y="0"/>
          <a:chExt cx="0" cy="0"/>
        </a:xfrm>
      </p:grpSpPr>
      <p:sp>
        <p:nvSpPr>
          <p:cNvPr id="272" name="Google Shape;272;p1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rot="10800000">
                <a:off x="1063183"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rot="10800000">
                <a:off x="604976"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rot="10800000">
                <a:off x="604976"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rot="10800000">
                <a:off x="146769" y="3441"/>
                <a:ext cx="316800" cy="1384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rot="10800000">
                <a:off x="146769"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rot="10800000">
                <a:off x="146769"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6775084"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7367299"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a:off x="7367299"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7959516"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7959516"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7959516"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a:off x="8551731"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8551731"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8551731" y="2904008"/>
                <a:ext cx="409500" cy="22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a:off x="8551731"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2" name="Google Shape;82;p3"/>
          <p:cNvSpPr txBox="1">
            <a:spLocks noGrp="1"/>
          </p:cNvSpPr>
          <p:nvPr>
            <p:ph type="title"/>
          </p:nvPr>
        </p:nvSpPr>
        <p:spPr>
          <a:xfrm>
            <a:off x="824000" y="1613825"/>
            <a:ext cx="5857800" cy="18729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83" name="Google Shape;83;p3"/>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4"/>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 name="Google Shape;88;p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89" name="Google Shape;89;p4"/>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90" name="Google Shape;90;p4"/>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5"/>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6" name="Google Shape;96;p5"/>
          <p:cNvSpPr txBox="1">
            <a:spLocks noGrp="1"/>
          </p:cNvSpPr>
          <p:nvPr>
            <p:ph type="body" idx="1"/>
          </p:nvPr>
        </p:nvSpPr>
        <p:spPr>
          <a:xfrm>
            <a:off x="1303800" y="1990050"/>
            <a:ext cx="3430500" cy="25416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97" name="Google Shape;97;p5"/>
          <p:cNvSpPr txBox="1">
            <a:spLocks noGrp="1"/>
          </p:cNvSpPr>
          <p:nvPr>
            <p:ph type="body" idx="2"/>
          </p:nvPr>
        </p:nvSpPr>
        <p:spPr>
          <a:xfrm>
            <a:off x="4903650" y="1990050"/>
            <a:ext cx="3430500" cy="25416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98" name="Google Shape;98;p5"/>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6"/>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04" name="Google Shape;104;p6"/>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7"/>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 name="Google Shape;109;p7"/>
          <p:cNvSpPr txBox="1">
            <a:spLocks noGrp="1"/>
          </p:cNvSpPr>
          <p:nvPr>
            <p:ph type="title"/>
          </p:nvPr>
        </p:nvSpPr>
        <p:spPr>
          <a:xfrm>
            <a:off x="1303800" y="598575"/>
            <a:ext cx="3312000" cy="15900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10" name="Google Shape;110;p7"/>
          <p:cNvSpPr txBox="1">
            <a:spLocks noGrp="1"/>
          </p:cNvSpPr>
          <p:nvPr>
            <p:ph type="body" idx="1"/>
          </p:nvPr>
        </p:nvSpPr>
        <p:spPr>
          <a:xfrm>
            <a:off x="1303800" y="2309675"/>
            <a:ext cx="3312000" cy="22218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111" name="Google Shape;111;p7"/>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1"/>
        </a:solidFill>
        <a:effectLst/>
      </p:bgPr>
    </p:bg>
    <p:spTree>
      <p:nvGrpSpPr>
        <p:cNvPr id="1"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8"/>
              <p:cNvSpPr/>
              <p:nvPr/>
            </p:nvSpPr>
            <p:spPr>
              <a:xfrm rot="-8648551">
                <a:off x="7594313" y="527721"/>
                <a:ext cx="937226" cy="937226"/>
              </a:xfrm>
              <a:prstGeom prst="pie">
                <a:avLst>
                  <a:gd name="adj1" fmla="val 19376841"/>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8"/>
              <p:cNvSpPr/>
              <p:nvPr/>
            </p:nvSpPr>
            <p:spPr>
              <a:xfrm rot="2150259">
                <a:off x="8408218" y="2008610"/>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8"/>
              <p:cNvSpPr/>
              <p:nvPr/>
            </p:nvSpPr>
            <p:spPr>
              <a:xfrm rot="2150259">
                <a:off x="6868362" y="196705"/>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5" name="Google Shape;125;p8"/>
          <p:cNvSpPr txBox="1">
            <a:spLocks noGrp="1"/>
          </p:cNvSpPr>
          <p:nvPr>
            <p:ph type="title"/>
          </p:nvPr>
        </p:nvSpPr>
        <p:spPr>
          <a:xfrm>
            <a:off x="824000" y="763600"/>
            <a:ext cx="5857800" cy="35733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126" name="Google Shape;126;p8"/>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9"/>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31;p9"/>
          <p:cNvSpPr txBox="1">
            <a:spLocks noGrp="1"/>
          </p:cNvSpPr>
          <p:nvPr>
            <p:ph type="title"/>
          </p:nvPr>
        </p:nvSpPr>
        <p:spPr>
          <a:xfrm>
            <a:off x="1303800" y="598575"/>
            <a:ext cx="3430500" cy="19902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32" name="Google Shape;132;p9"/>
          <p:cNvSpPr txBox="1">
            <a:spLocks noGrp="1"/>
          </p:cNvSpPr>
          <p:nvPr>
            <p:ph type="subTitle" idx="1"/>
          </p:nvPr>
        </p:nvSpPr>
        <p:spPr>
          <a:xfrm>
            <a:off x="1303800" y="2743203"/>
            <a:ext cx="3430500" cy="7260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33" name="Google Shape;133;p9"/>
          <p:cNvSpPr txBox="1">
            <a:spLocks noGrp="1"/>
          </p:cNvSpPr>
          <p:nvPr>
            <p:ph type="body" idx="2"/>
          </p:nvPr>
        </p:nvSpPr>
        <p:spPr>
          <a:xfrm>
            <a:off x="4903700" y="661000"/>
            <a:ext cx="3430500" cy="38706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134" name="Google Shape;134;p9"/>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0"/>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9" name="Google Shape;139;p10"/>
          <p:cNvSpPr txBox="1">
            <a:spLocks noGrp="1"/>
          </p:cNvSpPr>
          <p:nvPr>
            <p:ph type="body" idx="1"/>
          </p:nvPr>
        </p:nvSpPr>
        <p:spPr>
          <a:xfrm>
            <a:off x="1303800" y="4138975"/>
            <a:ext cx="5843100" cy="534900"/>
          </a:xfrm>
          <a:prstGeom prst="rect">
            <a:avLst/>
          </a:prstGeom>
        </p:spPr>
        <p:txBody>
          <a:bodyPr spcFirstLastPara="1" wrap="square" lIns="91425" tIns="91425" rIns="91425" bIns="91425" anchor="t" anchorCtr="0">
            <a:noAutofit/>
          </a:bodyPr>
          <a:lstStyle>
            <a:lvl1pPr marL="457200" lvl="0" indent="-228600">
              <a:lnSpc>
                <a:spcPct val="100000"/>
              </a:lnSpc>
              <a:spcBef>
                <a:spcPts val="0"/>
              </a:spcBef>
              <a:spcAft>
                <a:spcPts val="0"/>
              </a:spcAft>
              <a:buSzPts val="1300"/>
              <a:buNone/>
              <a:defRPr/>
            </a:lvl1pPr>
          </a:lstStyle>
          <a:p>
            <a:endParaRPr/>
          </a:p>
        </p:txBody>
      </p:sp>
      <p:sp>
        <p:nvSpPr>
          <p:cNvPr id="140" name="Google Shape;140;p10"/>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omentu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marL="914400" lvl="1"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marL="1371600" lvl="2"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marL="1828800" lvl="3"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marL="2286000" lvl="4"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marL="2743200" lvl="5"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marL="3200400" lvl="6"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marL="3657600" lvl="7"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marL="4114800" lvl="8" indent="-298450">
              <a:lnSpc>
                <a:spcPct val="115000"/>
              </a:lnSpc>
              <a:spcBef>
                <a:spcPts val="1600"/>
              </a:spcBef>
              <a:spcAft>
                <a:spcPts val="1600"/>
              </a:spcAft>
              <a:buClr>
                <a:schemeClr val="dk2"/>
              </a:buClr>
              <a:buSzPts val="1100"/>
              <a:buFont typeface="Nunito"/>
              <a:buChar char="■"/>
              <a:defRPr sz="1100">
                <a:solidFill>
                  <a:schemeClr val="dk2"/>
                </a:solidFill>
                <a:latin typeface="Nunito"/>
                <a:ea typeface="Nunito"/>
                <a:cs typeface="Nunito"/>
                <a:sym typeface="Nunito"/>
              </a:defRPr>
            </a:lvl9pPr>
          </a:lstStyle>
          <a:p>
            <a:endParaRPr/>
          </a:p>
        </p:txBody>
      </p:sp>
      <p:sp>
        <p:nvSpPr>
          <p:cNvPr id="8" name="Google Shape;8;p1"/>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xmlns:mc="http://schemas.openxmlformats.org/markup-compatibility/2006" xmlns:p14="http://schemas.microsoft.com/office/powerpoint/2010/main">
    <mc:Choice Requires="p14">
      <p:transition spd="slow">
        <p:push dir="r"/>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notesSlide" Target="../notesSlides/notesSlide6.xml"/><Relationship Id="rId1" Type="http://schemas.openxmlformats.org/officeDocument/2006/relationships/slideLayout" Target="../slideLayouts/slideLayout5.xml"/><Relationship Id="rId4" Type="http://schemas.openxmlformats.org/officeDocument/2006/relationships/image" Target="../media/image3.emf"/></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13"/>
          <p:cNvSpPr txBox="1">
            <a:spLocks noGrp="1"/>
          </p:cNvSpPr>
          <p:nvPr>
            <p:ph type="ctrTitle"/>
          </p:nvPr>
        </p:nvSpPr>
        <p:spPr>
          <a:xfrm>
            <a:off x="824000" y="1613813"/>
            <a:ext cx="4255500" cy="1872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RMI and CORBA</a:t>
            </a:r>
            <a:endParaRPr/>
          </a:p>
        </p:txBody>
      </p:sp>
      <p:sp>
        <p:nvSpPr>
          <p:cNvPr id="278" name="Google Shape;278;p13"/>
          <p:cNvSpPr txBox="1">
            <a:spLocks noGrp="1"/>
          </p:cNvSpPr>
          <p:nvPr>
            <p:ph type="subTitle" idx="1"/>
          </p:nvPr>
        </p:nvSpPr>
        <p:spPr>
          <a:xfrm>
            <a:off x="824000" y="3596300"/>
            <a:ext cx="4255500" cy="69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a:t>Compiled</a:t>
            </a:r>
            <a:r>
              <a:rPr lang="en"/>
              <a:t> </a:t>
            </a:r>
            <a:r>
              <a:rPr lang="en" dirty="0"/>
              <a:t>by: Er. Juned Alam</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rgbClr val="FFFFFF"/>
            </a:gs>
            <a:gs pos="100000">
              <a:srgbClr val="B3B3B3"/>
            </a:gs>
          </a:gsLst>
          <a:lin ang="5400012" scaled="0"/>
        </a:gradFill>
        <a:effectLst/>
      </p:bgPr>
    </p:bg>
    <p:spTree>
      <p:nvGrpSpPr>
        <p:cNvPr id="1" name="Shape 361"/>
        <p:cNvGrpSpPr/>
        <p:nvPr/>
      </p:nvGrpSpPr>
      <p:grpSpPr>
        <a:xfrm>
          <a:off x="0" y="0"/>
          <a:ext cx="0" cy="0"/>
          <a:chOff x="0" y="0"/>
          <a:chExt cx="0" cy="0"/>
        </a:xfrm>
      </p:grpSpPr>
      <p:sp>
        <p:nvSpPr>
          <p:cNvPr id="362" name="Google Shape;362;p22"/>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Steps to develop a remote interface using RMI</a:t>
            </a:r>
            <a:endParaRPr/>
          </a:p>
        </p:txBody>
      </p:sp>
      <p:sp>
        <p:nvSpPr>
          <p:cNvPr id="363" name="Google Shape;363;p22"/>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Autofit/>
          </a:bodyPr>
          <a:lstStyle/>
          <a:p>
            <a:pPr marL="457200" lvl="0" indent="-381000" algn="l" rtl="0">
              <a:spcBef>
                <a:spcPts val="0"/>
              </a:spcBef>
              <a:spcAft>
                <a:spcPts val="0"/>
              </a:spcAft>
              <a:buSzPts val="2400"/>
              <a:buFont typeface="Times New Roman"/>
              <a:buAutoNum type="arabicPeriod"/>
            </a:pPr>
            <a:r>
              <a:rPr lang="en" sz="2400">
                <a:latin typeface="Times New Roman"/>
                <a:ea typeface="Times New Roman"/>
                <a:cs typeface="Times New Roman"/>
                <a:sym typeface="Times New Roman"/>
              </a:rPr>
              <a:t>Create the remote interface</a:t>
            </a:r>
            <a:endParaRPr sz="2400">
              <a:latin typeface="Times New Roman"/>
              <a:ea typeface="Times New Roman"/>
              <a:cs typeface="Times New Roman"/>
              <a:sym typeface="Times New Roman"/>
            </a:endParaRPr>
          </a:p>
          <a:p>
            <a:pPr marL="457200" lvl="0" indent="-381000" algn="l" rtl="0">
              <a:spcBef>
                <a:spcPts val="0"/>
              </a:spcBef>
              <a:spcAft>
                <a:spcPts val="0"/>
              </a:spcAft>
              <a:buSzPts val="2400"/>
              <a:buFont typeface="Times New Roman"/>
              <a:buAutoNum type="arabicPeriod"/>
            </a:pPr>
            <a:r>
              <a:rPr lang="en" sz="2400">
                <a:latin typeface="Times New Roman"/>
                <a:ea typeface="Times New Roman"/>
                <a:cs typeface="Times New Roman"/>
                <a:sym typeface="Times New Roman"/>
              </a:rPr>
              <a:t>Implementation of Remote Interface</a:t>
            </a:r>
            <a:endParaRPr sz="2400">
              <a:latin typeface="Times New Roman"/>
              <a:ea typeface="Times New Roman"/>
              <a:cs typeface="Times New Roman"/>
              <a:sym typeface="Times New Roman"/>
            </a:endParaRPr>
          </a:p>
          <a:p>
            <a:pPr marL="457200" lvl="0" indent="-381000" algn="l" rtl="0">
              <a:spcBef>
                <a:spcPts val="0"/>
              </a:spcBef>
              <a:spcAft>
                <a:spcPts val="0"/>
              </a:spcAft>
              <a:buSzPts val="2400"/>
              <a:buFont typeface="Times New Roman"/>
              <a:buAutoNum type="arabicPeriod"/>
            </a:pPr>
            <a:r>
              <a:rPr lang="en" sz="2400">
                <a:latin typeface="Times New Roman"/>
                <a:ea typeface="Times New Roman"/>
                <a:cs typeface="Times New Roman"/>
                <a:sym typeface="Times New Roman"/>
              </a:rPr>
              <a:t>Compile, stub and skeleton (rmic)</a:t>
            </a:r>
            <a:endParaRPr sz="2400">
              <a:latin typeface="Times New Roman"/>
              <a:ea typeface="Times New Roman"/>
              <a:cs typeface="Times New Roman"/>
              <a:sym typeface="Times New Roman"/>
            </a:endParaRPr>
          </a:p>
          <a:p>
            <a:pPr marL="457200" lvl="0" indent="-381000" algn="l" rtl="0">
              <a:spcBef>
                <a:spcPts val="0"/>
              </a:spcBef>
              <a:spcAft>
                <a:spcPts val="0"/>
              </a:spcAft>
              <a:buSzPts val="2400"/>
              <a:buFont typeface="Times New Roman"/>
              <a:buAutoNum type="arabicPeriod"/>
            </a:pPr>
            <a:r>
              <a:rPr lang="en" sz="2400">
                <a:latin typeface="Times New Roman"/>
                <a:ea typeface="Times New Roman"/>
                <a:cs typeface="Times New Roman"/>
                <a:sym typeface="Times New Roman"/>
              </a:rPr>
              <a:t>Start the registry</a:t>
            </a:r>
            <a:endParaRPr sz="2400">
              <a:latin typeface="Times New Roman"/>
              <a:ea typeface="Times New Roman"/>
              <a:cs typeface="Times New Roman"/>
              <a:sym typeface="Times New Roman"/>
            </a:endParaRPr>
          </a:p>
          <a:p>
            <a:pPr marL="457200" lvl="0" indent="-381000" algn="l" rtl="0">
              <a:spcBef>
                <a:spcPts val="0"/>
              </a:spcBef>
              <a:spcAft>
                <a:spcPts val="0"/>
              </a:spcAft>
              <a:buSzPts val="2400"/>
              <a:buFont typeface="Times New Roman"/>
              <a:buAutoNum type="arabicPeriod"/>
            </a:pPr>
            <a:r>
              <a:rPr lang="en" sz="2400">
                <a:latin typeface="Times New Roman"/>
                <a:ea typeface="Times New Roman"/>
                <a:cs typeface="Times New Roman"/>
                <a:sym typeface="Times New Roman"/>
              </a:rPr>
              <a:t>Create and start the server </a:t>
            </a:r>
            <a:endParaRPr sz="2400">
              <a:latin typeface="Times New Roman"/>
              <a:ea typeface="Times New Roman"/>
              <a:cs typeface="Times New Roman"/>
              <a:sym typeface="Times New Roman"/>
            </a:endParaRPr>
          </a:p>
          <a:p>
            <a:pPr marL="457200" lvl="0" indent="-381000" algn="l" rtl="0">
              <a:spcBef>
                <a:spcPts val="0"/>
              </a:spcBef>
              <a:spcAft>
                <a:spcPts val="0"/>
              </a:spcAft>
              <a:buSzPts val="2400"/>
              <a:buFont typeface="Times New Roman"/>
              <a:buAutoNum type="arabicPeriod"/>
            </a:pPr>
            <a:r>
              <a:rPr lang="en" sz="2400">
                <a:latin typeface="Times New Roman"/>
                <a:ea typeface="Times New Roman"/>
                <a:cs typeface="Times New Roman"/>
                <a:sym typeface="Times New Roman"/>
              </a:rPr>
              <a:t>Create and start the client</a:t>
            </a:r>
            <a:endParaRPr sz="2400">
              <a:latin typeface="Times New Roman"/>
              <a:ea typeface="Times New Roman"/>
              <a:cs typeface="Times New Roman"/>
              <a:sym typeface="Times New Roman"/>
            </a:endParaRPr>
          </a:p>
          <a:p>
            <a:pPr marL="0" lvl="0" indent="0" algn="l" rtl="0">
              <a:spcBef>
                <a:spcPts val="1600"/>
              </a:spcBef>
              <a:spcAft>
                <a:spcPts val="0"/>
              </a:spcAft>
              <a:buNone/>
            </a:pPr>
            <a:endParaRPr sz="2400">
              <a:latin typeface="Times New Roman"/>
              <a:ea typeface="Times New Roman"/>
              <a:cs typeface="Times New Roman"/>
              <a:sym typeface="Times New Roman"/>
            </a:endParaRPr>
          </a:p>
          <a:p>
            <a:pPr marL="0" lvl="0" indent="0" algn="l" rtl="0">
              <a:spcBef>
                <a:spcPts val="1600"/>
              </a:spcBef>
              <a:spcAft>
                <a:spcPts val="1600"/>
              </a:spcAft>
              <a:buNone/>
            </a:pPr>
            <a:endParaRPr sz="2400">
              <a:latin typeface="Times New Roman"/>
              <a:ea typeface="Times New Roman"/>
              <a:cs typeface="Times New Roman"/>
              <a:sym typeface="Times New Roman"/>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6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6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6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6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6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6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6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6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rgbClr val="FFFFFF"/>
            </a:gs>
            <a:gs pos="100000">
              <a:srgbClr val="B3B3B3"/>
            </a:gs>
          </a:gsLst>
          <a:lin ang="5400012" scaled="0"/>
        </a:gradFill>
        <a:effectLst/>
      </p:bgPr>
    </p:bg>
    <p:spTree>
      <p:nvGrpSpPr>
        <p:cNvPr id="1" name="Shape 367"/>
        <p:cNvGrpSpPr/>
        <p:nvPr/>
      </p:nvGrpSpPr>
      <p:grpSpPr>
        <a:xfrm>
          <a:off x="0" y="0"/>
          <a:ext cx="0" cy="0"/>
          <a:chOff x="0" y="0"/>
          <a:chExt cx="0" cy="0"/>
        </a:xfrm>
      </p:grpSpPr>
      <p:sp>
        <p:nvSpPr>
          <p:cNvPr id="368" name="Google Shape;368;p23"/>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1. Create the remote interface</a:t>
            </a:r>
            <a:endParaRPr/>
          </a:p>
        </p:txBody>
      </p:sp>
      <p:sp>
        <p:nvSpPr>
          <p:cNvPr id="369" name="Google Shape;369;p23"/>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b="1">
                <a:solidFill>
                  <a:srgbClr val="000080"/>
                </a:solidFill>
                <a:highlight>
                  <a:srgbClr val="FFFFFF"/>
                </a:highlight>
                <a:latin typeface="Arial"/>
                <a:ea typeface="Arial"/>
                <a:cs typeface="Arial"/>
                <a:sym typeface="Arial"/>
              </a:rPr>
              <a:t>import </a:t>
            </a:r>
            <a:r>
              <a:rPr lang="en" sz="1600">
                <a:solidFill>
                  <a:srgbClr val="000000"/>
                </a:solidFill>
                <a:highlight>
                  <a:srgbClr val="FFFFFF"/>
                </a:highlight>
                <a:latin typeface="Arial"/>
                <a:ea typeface="Arial"/>
                <a:cs typeface="Arial"/>
                <a:sym typeface="Arial"/>
              </a:rPr>
              <a:t>java.rmi.Remote;</a:t>
            </a:r>
            <a:endParaRPr sz="1600">
              <a:solidFill>
                <a:srgbClr val="000000"/>
              </a:solidFill>
              <a:highlight>
                <a:srgbClr val="FFFFFF"/>
              </a:highlight>
              <a:latin typeface="Arial"/>
              <a:ea typeface="Arial"/>
              <a:cs typeface="Arial"/>
              <a:sym typeface="Arial"/>
            </a:endParaRPr>
          </a:p>
          <a:p>
            <a:pPr marL="0" lvl="0" indent="0" algn="l" rtl="0">
              <a:spcBef>
                <a:spcPts val="1600"/>
              </a:spcBef>
              <a:spcAft>
                <a:spcPts val="0"/>
              </a:spcAft>
              <a:buNone/>
            </a:pPr>
            <a:r>
              <a:rPr lang="en" sz="1600" b="1">
                <a:solidFill>
                  <a:srgbClr val="000080"/>
                </a:solidFill>
                <a:highlight>
                  <a:srgbClr val="FFFFFF"/>
                </a:highlight>
                <a:latin typeface="Arial"/>
                <a:ea typeface="Arial"/>
                <a:cs typeface="Arial"/>
                <a:sym typeface="Arial"/>
              </a:rPr>
              <a:t>public interface </a:t>
            </a:r>
            <a:r>
              <a:rPr lang="en" sz="1600">
                <a:solidFill>
                  <a:srgbClr val="000000"/>
                </a:solidFill>
                <a:highlight>
                  <a:srgbClr val="FFFFFF"/>
                </a:highlight>
                <a:latin typeface="Arial"/>
                <a:ea typeface="Arial"/>
                <a:cs typeface="Arial"/>
                <a:sym typeface="Arial"/>
              </a:rPr>
              <a:t>AddI </a:t>
            </a:r>
            <a:r>
              <a:rPr lang="en" sz="1600" b="1">
                <a:solidFill>
                  <a:srgbClr val="000080"/>
                </a:solidFill>
                <a:highlight>
                  <a:srgbClr val="FFFFFF"/>
                </a:highlight>
                <a:latin typeface="Arial"/>
                <a:ea typeface="Arial"/>
                <a:cs typeface="Arial"/>
                <a:sym typeface="Arial"/>
              </a:rPr>
              <a:t>extends </a:t>
            </a:r>
            <a:r>
              <a:rPr lang="en" sz="1600">
                <a:solidFill>
                  <a:srgbClr val="000000"/>
                </a:solidFill>
                <a:highlight>
                  <a:srgbClr val="FFFFFF"/>
                </a:highlight>
                <a:latin typeface="Arial"/>
                <a:ea typeface="Arial"/>
                <a:cs typeface="Arial"/>
                <a:sym typeface="Arial"/>
              </a:rPr>
              <a:t>Remote {</a:t>
            </a:r>
            <a:endParaRPr sz="1600">
              <a:solidFill>
                <a:srgbClr val="000000"/>
              </a:solidFill>
              <a:highlight>
                <a:srgbClr val="FFFFFF"/>
              </a:highlight>
              <a:latin typeface="Arial"/>
              <a:ea typeface="Arial"/>
              <a:cs typeface="Arial"/>
              <a:sym typeface="Arial"/>
            </a:endParaRPr>
          </a:p>
          <a:p>
            <a:pPr marL="0" lvl="0" indent="0" algn="l" rtl="0">
              <a:spcBef>
                <a:spcPts val="1600"/>
              </a:spcBef>
              <a:spcAft>
                <a:spcPts val="0"/>
              </a:spcAft>
              <a:buNone/>
            </a:pPr>
            <a:r>
              <a:rPr lang="en" sz="1600">
                <a:solidFill>
                  <a:srgbClr val="000000"/>
                </a:solidFill>
                <a:highlight>
                  <a:srgbClr val="FFFFFF"/>
                </a:highlight>
                <a:latin typeface="Arial"/>
                <a:ea typeface="Arial"/>
                <a:cs typeface="Arial"/>
                <a:sym typeface="Arial"/>
              </a:rPr>
              <a:t>   </a:t>
            </a:r>
            <a:r>
              <a:rPr lang="en" sz="1600" b="1">
                <a:solidFill>
                  <a:srgbClr val="000080"/>
                </a:solidFill>
                <a:highlight>
                  <a:srgbClr val="FFFFFF"/>
                </a:highlight>
                <a:latin typeface="Arial"/>
                <a:ea typeface="Arial"/>
                <a:cs typeface="Arial"/>
                <a:sym typeface="Arial"/>
              </a:rPr>
              <a:t>void </a:t>
            </a:r>
            <a:r>
              <a:rPr lang="en" sz="1600">
                <a:solidFill>
                  <a:srgbClr val="000000"/>
                </a:solidFill>
                <a:highlight>
                  <a:srgbClr val="FFFFFF"/>
                </a:highlight>
                <a:latin typeface="Arial"/>
                <a:ea typeface="Arial"/>
                <a:cs typeface="Arial"/>
                <a:sym typeface="Arial"/>
              </a:rPr>
              <a:t>add(</a:t>
            </a:r>
            <a:r>
              <a:rPr lang="en" sz="1600" b="1">
                <a:solidFill>
                  <a:srgbClr val="000080"/>
                </a:solidFill>
                <a:highlight>
                  <a:srgbClr val="FFFFFF"/>
                </a:highlight>
                <a:latin typeface="Arial"/>
                <a:ea typeface="Arial"/>
                <a:cs typeface="Arial"/>
                <a:sym typeface="Arial"/>
              </a:rPr>
              <a:t>int </a:t>
            </a:r>
            <a:r>
              <a:rPr lang="en" sz="1600">
                <a:solidFill>
                  <a:srgbClr val="000000"/>
                </a:solidFill>
                <a:highlight>
                  <a:srgbClr val="FFFFFF"/>
                </a:highlight>
                <a:latin typeface="Arial"/>
                <a:ea typeface="Arial"/>
                <a:cs typeface="Arial"/>
                <a:sym typeface="Arial"/>
              </a:rPr>
              <a:t>var1, </a:t>
            </a:r>
            <a:r>
              <a:rPr lang="en" sz="1600" b="1">
                <a:solidFill>
                  <a:srgbClr val="000080"/>
                </a:solidFill>
                <a:highlight>
                  <a:srgbClr val="FFFFFF"/>
                </a:highlight>
                <a:latin typeface="Arial"/>
                <a:ea typeface="Arial"/>
                <a:cs typeface="Arial"/>
                <a:sym typeface="Arial"/>
              </a:rPr>
              <a:t>int </a:t>
            </a:r>
            <a:r>
              <a:rPr lang="en" sz="1600">
                <a:solidFill>
                  <a:srgbClr val="000000"/>
                </a:solidFill>
                <a:highlight>
                  <a:srgbClr val="FFFFFF"/>
                </a:highlight>
                <a:latin typeface="Arial"/>
                <a:ea typeface="Arial"/>
                <a:cs typeface="Arial"/>
                <a:sym typeface="Arial"/>
              </a:rPr>
              <a:t>var2) </a:t>
            </a:r>
            <a:r>
              <a:rPr lang="en" sz="1600" b="1">
                <a:solidFill>
                  <a:srgbClr val="000080"/>
                </a:solidFill>
                <a:highlight>
                  <a:srgbClr val="FFFFFF"/>
                </a:highlight>
                <a:latin typeface="Arial"/>
                <a:ea typeface="Arial"/>
                <a:cs typeface="Arial"/>
                <a:sym typeface="Arial"/>
              </a:rPr>
              <a:t>throws </a:t>
            </a:r>
            <a:r>
              <a:rPr lang="en" sz="1600">
                <a:solidFill>
                  <a:srgbClr val="000000"/>
                </a:solidFill>
                <a:highlight>
                  <a:srgbClr val="FFFFFF"/>
                </a:highlight>
                <a:latin typeface="Arial"/>
                <a:ea typeface="Arial"/>
                <a:cs typeface="Arial"/>
                <a:sym typeface="Arial"/>
              </a:rPr>
              <a:t>Exception;</a:t>
            </a:r>
            <a:endParaRPr sz="1600">
              <a:solidFill>
                <a:srgbClr val="000000"/>
              </a:solidFill>
              <a:highlight>
                <a:srgbClr val="FFFFFF"/>
              </a:highlight>
              <a:latin typeface="Arial"/>
              <a:ea typeface="Arial"/>
              <a:cs typeface="Arial"/>
              <a:sym typeface="Arial"/>
            </a:endParaRPr>
          </a:p>
          <a:p>
            <a:pPr marL="0" lvl="0" indent="0" algn="l" rtl="0">
              <a:spcBef>
                <a:spcPts val="1600"/>
              </a:spcBef>
              <a:spcAft>
                <a:spcPts val="0"/>
              </a:spcAft>
              <a:buNone/>
            </a:pPr>
            <a:r>
              <a:rPr lang="en" sz="1600">
                <a:solidFill>
                  <a:srgbClr val="000000"/>
                </a:solidFill>
                <a:highlight>
                  <a:srgbClr val="FFFFFF"/>
                </a:highlight>
                <a:latin typeface="Arial"/>
                <a:ea typeface="Arial"/>
                <a:cs typeface="Arial"/>
                <a:sym typeface="Arial"/>
              </a:rPr>
              <a:t>}</a:t>
            </a:r>
            <a:endParaRPr sz="1600">
              <a:solidFill>
                <a:srgbClr val="000000"/>
              </a:solidFill>
              <a:highlight>
                <a:srgbClr val="FFFFFF"/>
              </a:highlight>
              <a:latin typeface="Arial"/>
              <a:ea typeface="Arial"/>
              <a:cs typeface="Arial"/>
              <a:sym typeface="Arial"/>
            </a:endParaRPr>
          </a:p>
          <a:p>
            <a:pPr marL="0" lvl="0" indent="0" algn="l" rtl="0">
              <a:spcBef>
                <a:spcPts val="1600"/>
              </a:spcBef>
              <a:spcAft>
                <a:spcPts val="0"/>
              </a:spcAft>
              <a:buNone/>
            </a:pPr>
            <a:endParaRPr sz="2400">
              <a:latin typeface="Times New Roman"/>
              <a:ea typeface="Times New Roman"/>
              <a:cs typeface="Times New Roman"/>
              <a:sym typeface="Times New Roman"/>
            </a:endParaRPr>
          </a:p>
          <a:p>
            <a:pPr marL="0" lvl="0" indent="0" algn="l" rtl="0">
              <a:spcBef>
                <a:spcPts val="1600"/>
              </a:spcBef>
              <a:spcAft>
                <a:spcPts val="1600"/>
              </a:spcAft>
              <a:buNone/>
            </a:pPr>
            <a:endParaRPr sz="2400">
              <a:latin typeface="Times New Roman"/>
              <a:ea typeface="Times New Roman"/>
              <a:cs typeface="Times New Roman"/>
              <a:sym typeface="Times New Roman"/>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6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rgbClr val="FFFFFF"/>
            </a:gs>
            <a:gs pos="100000">
              <a:srgbClr val="B3B3B3"/>
            </a:gs>
          </a:gsLst>
          <a:lin ang="5400012" scaled="0"/>
        </a:gradFill>
        <a:effectLst/>
      </p:bgPr>
    </p:bg>
    <p:spTree>
      <p:nvGrpSpPr>
        <p:cNvPr id="1" name="Shape 373"/>
        <p:cNvGrpSpPr/>
        <p:nvPr/>
      </p:nvGrpSpPr>
      <p:grpSpPr>
        <a:xfrm>
          <a:off x="0" y="0"/>
          <a:ext cx="0" cy="0"/>
          <a:chOff x="0" y="0"/>
          <a:chExt cx="0" cy="0"/>
        </a:xfrm>
      </p:grpSpPr>
      <p:sp>
        <p:nvSpPr>
          <p:cNvPr id="374" name="Google Shape;374;p2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2. Implementation of Remote Interface</a:t>
            </a:r>
            <a:endParaRPr/>
          </a:p>
        </p:txBody>
      </p:sp>
      <p:sp>
        <p:nvSpPr>
          <p:cNvPr id="375" name="Google Shape;375;p24"/>
          <p:cNvSpPr txBox="1">
            <a:spLocks noGrp="1"/>
          </p:cNvSpPr>
          <p:nvPr>
            <p:ph type="body" idx="1"/>
          </p:nvPr>
        </p:nvSpPr>
        <p:spPr>
          <a:xfrm>
            <a:off x="1303800" y="1597875"/>
            <a:ext cx="7030500" cy="293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b="1">
                <a:solidFill>
                  <a:srgbClr val="000080"/>
                </a:solidFill>
                <a:highlight>
                  <a:srgbClr val="FFFFFF"/>
                </a:highlight>
                <a:latin typeface="Arial"/>
                <a:ea typeface="Arial"/>
                <a:cs typeface="Arial"/>
                <a:sym typeface="Arial"/>
              </a:rPr>
              <a:t>import </a:t>
            </a:r>
            <a:r>
              <a:rPr lang="en" sz="1400">
                <a:solidFill>
                  <a:srgbClr val="000000"/>
                </a:solidFill>
                <a:highlight>
                  <a:srgbClr val="FFFFFF"/>
                </a:highlight>
                <a:latin typeface="Arial"/>
                <a:ea typeface="Arial"/>
                <a:cs typeface="Arial"/>
                <a:sym typeface="Arial"/>
              </a:rPr>
              <a:t>java.rmi.server.UnicastRemoteObject;</a:t>
            </a:r>
            <a:endParaRPr sz="1400">
              <a:solidFill>
                <a:srgbClr val="000000"/>
              </a:solidFill>
              <a:highlight>
                <a:srgbClr val="FFFFFF"/>
              </a:highlight>
              <a:latin typeface="Arial"/>
              <a:ea typeface="Arial"/>
              <a:cs typeface="Arial"/>
              <a:sym typeface="Arial"/>
            </a:endParaRPr>
          </a:p>
          <a:p>
            <a:pPr marL="0" lvl="0" indent="0" algn="l" rtl="0">
              <a:spcBef>
                <a:spcPts val="1600"/>
              </a:spcBef>
              <a:spcAft>
                <a:spcPts val="0"/>
              </a:spcAft>
              <a:buNone/>
            </a:pPr>
            <a:r>
              <a:rPr lang="en" sz="1400" b="1">
                <a:solidFill>
                  <a:srgbClr val="000080"/>
                </a:solidFill>
                <a:highlight>
                  <a:srgbClr val="FFFFFF"/>
                </a:highlight>
                <a:latin typeface="Arial"/>
                <a:ea typeface="Arial"/>
                <a:cs typeface="Arial"/>
                <a:sym typeface="Arial"/>
              </a:rPr>
              <a:t>public class </a:t>
            </a:r>
            <a:r>
              <a:rPr lang="en" sz="1400">
                <a:solidFill>
                  <a:srgbClr val="000000"/>
                </a:solidFill>
                <a:highlight>
                  <a:srgbClr val="FFFFFF"/>
                </a:highlight>
                <a:latin typeface="Arial"/>
                <a:ea typeface="Arial"/>
                <a:cs typeface="Arial"/>
                <a:sym typeface="Arial"/>
              </a:rPr>
              <a:t>Adder </a:t>
            </a:r>
            <a:r>
              <a:rPr lang="en" sz="1400" b="1">
                <a:solidFill>
                  <a:srgbClr val="000080"/>
                </a:solidFill>
                <a:highlight>
                  <a:srgbClr val="FFFFFF"/>
                </a:highlight>
                <a:latin typeface="Arial"/>
                <a:ea typeface="Arial"/>
                <a:cs typeface="Arial"/>
                <a:sym typeface="Arial"/>
              </a:rPr>
              <a:t>extends </a:t>
            </a:r>
            <a:r>
              <a:rPr lang="en" sz="1400">
                <a:solidFill>
                  <a:srgbClr val="000000"/>
                </a:solidFill>
                <a:highlight>
                  <a:srgbClr val="FFFFFF"/>
                </a:highlight>
                <a:latin typeface="Arial"/>
                <a:ea typeface="Arial"/>
                <a:cs typeface="Arial"/>
                <a:sym typeface="Arial"/>
              </a:rPr>
              <a:t>UnicastRemoteObject </a:t>
            </a:r>
            <a:r>
              <a:rPr lang="en" sz="1400" b="1">
                <a:solidFill>
                  <a:srgbClr val="000080"/>
                </a:solidFill>
                <a:highlight>
                  <a:srgbClr val="FFFFFF"/>
                </a:highlight>
                <a:latin typeface="Arial"/>
                <a:ea typeface="Arial"/>
                <a:cs typeface="Arial"/>
                <a:sym typeface="Arial"/>
              </a:rPr>
              <a:t>implements </a:t>
            </a:r>
            <a:r>
              <a:rPr lang="en" sz="1400">
                <a:solidFill>
                  <a:srgbClr val="000000"/>
                </a:solidFill>
                <a:highlight>
                  <a:srgbClr val="FFFFFF"/>
                </a:highlight>
                <a:latin typeface="Arial"/>
                <a:ea typeface="Arial"/>
                <a:cs typeface="Arial"/>
                <a:sym typeface="Arial"/>
              </a:rPr>
              <a:t>AddI {</a:t>
            </a:r>
            <a:endParaRPr sz="1400">
              <a:solidFill>
                <a:srgbClr val="000000"/>
              </a:solidFill>
              <a:highlight>
                <a:srgbClr val="FFFFFF"/>
              </a:highlight>
              <a:latin typeface="Arial"/>
              <a:ea typeface="Arial"/>
              <a:cs typeface="Arial"/>
              <a:sym typeface="Arial"/>
            </a:endParaRPr>
          </a:p>
          <a:p>
            <a:pPr marL="0" lvl="0" indent="0" algn="l" rtl="0">
              <a:spcBef>
                <a:spcPts val="1600"/>
              </a:spcBef>
              <a:spcAft>
                <a:spcPts val="0"/>
              </a:spcAft>
              <a:buNone/>
            </a:pPr>
            <a:r>
              <a:rPr lang="en" sz="1400">
                <a:solidFill>
                  <a:srgbClr val="000000"/>
                </a:solidFill>
                <a:highlight>
                  <a:srgbClr val="FFFFFF"/>
                </a:highlight>
                <a:latin typeface="Arial"/>
                <a:ea typeface="Arial"/>
                <a:cs typeface="Arial"/>
                <a:sym typeface="Arial"/>
              </a:rPr>
              <a:t>   </a:t>
            </a:r>
            <a:r>
              <a:rPr lang="en" sz="1400" b="1">
                <a:solidFill>
                  <a:srgbClr val="000080"/>
                </a:solidFill>
                <a:highlight>
                  <a:srgbClr val="FFFFFF"/>
                </a:highlight>
                <a:latin typeface="Arial"/>
                <a:ea typeface="Arial"/>
                <a:cs typeface="Arial"/>
                <a:sym typeface="Arial"/>
              </a:rPr>
              <a:t>public </a:t>
            </a:r>
            <a:r>
              <a:rPr lang="en" sz="1400">
                <a:solidFill>
                  <a:srgbClr val="000000"/>
                </a:solidFill>
                <a:highlight>
                  <a:srgbClr val="FFFFFF"/>
                </a:highlight>
                <a:latin typeface="Arial"/>
                <a:ea typeface="Arial"/>
                <a:cs typeface="Arial"/>
                <a:sym typeface="Arial"/>
              </a:rPr>
              <a:t>Adder() </a:t>
            </a:r>
            <a:r>
              <a:rPr lang="en" sz="1400" b="1">
                <a:solidFill>
                  <a:srgbClr val="000080"/>
                </a:solidFill>
                <a:highlight>
                  <a:srgbClr val="FFFFFF"/>
                </a:highlight>
                <a:latin typeface="Arial"/>
                <a:ea typeface="Arial"/>
                <a:cs typeface="Arial"/>
                <a:sym typeface="Arial"/>
              </a:rPr>
              <a:t>throws </a:t>
            </a:r>
            <a:r>
              <a:rPr lang="en" sz="1400">
                <a:solidFill>
                  <a:srgbClr val="000000"/>
                </a:solidFill>
                <a:highlight>
                  <a:srgbClr val="FFFFFF"/>
                </a:highlight>
                <a:latin typeface="Arial"/>
                <a:ea typeface="Arial"/>
                <a:cs typeface="Arial"/>
                <a:sym typeface="Arial"/>
              </a:rPr>
              <a:t>Exception {        }</a:t>
            </a:r>
            <a:endParaRPr sz="1400">
              <a:solidFill>
                <a:srgbClr val="000000"/>
              </a:solidFill>
              <a:highlight>
                <a:srgbClr val="FFFFFF"/>
              </a:highlight>
              <a:latin typeface="Arial"/>
              <a:ea typeface="Arial"/>
              <a:cs typeface="Arial"/>
              <a:sym typeface="Arial"/>
            </a:endParaRPr>
          </a:p>
          <a:p>
            <a:pPr marL="0" lvl="0" indent="0" algn="l" rtl="0">
              <a:spcBef>
                <a:spcPts val="1600"/>
              </a:spcBef>
              <a:spcAft>
                <a:spcPts val="0"/>
              </a:spcAft>
              <a:buNone/>
            </a:pPr>
            <a:r>
              <a:rPr lang="en" sz="1400">
                <a:solidFill>
                  <a:srgbClr val="000000"/>
                </a:solidFill>
                <a:highlight>
                  <a:srgbClr val="FFFFFF"/>
                </a:highlight>
                <a:latin typeface="Arial"/>
                <a:ea typeface="Arial"/>
                <a:cs typeface="Arial"/>
                <a:sym typeface="Arial"/>
              </a:rPr>
              <a:t>   </a:t>
            </a:r>
            <a:r>
              <a:rPr lang="en" sz="1400" b="1">
                <a:solidFill>
                  <a:srgbClr val="000080"/>
                </a:solidFill>
                <a:highlight>
                  <a:srgbClr val="FFFFFF"/>
                </a:highlight>
                <a:latin typeface="Arial"/>
                <a:ea typeface="Arial"/>
                <a:cs typeface="Arial"/>
                <a:sym typeface="Arial"/>
              </a:rPr>
              <a:t>public void </a:t>
            </a:r>
            <a:r>
              <a:rPr lang="en" sz="1400">
                <a:solidFill>
                  <a:srgbClr val="000000"/>
                </a:solidFill>
                <a:highlight>
                  <a:srgbClr val="FFFFFF"/>
                </a:highlight>
                <a:latin typeface="Arial"/>
                <a:ea typeface="Arial"/>
                <a:cs typeface="Arial"/>
                <a:sym typeface="Arial"/>
              </a:rPr>
              <a:t>add(</a:t>
            </a:r>
            <a:r>
              <a:rPr lang="en" sz="1400" b="1">
                <a:solidFill>
                  <a:srgbClr val="000080"/>
                </a:solidFill>
                <a:highlight>
                  <a:srgbClr val="FFFFFF"/>
                </a:highlight>
                <a:latin typeface="Arial"/>
                <a:ea typeface="Arial"/>
                <a:cs typeface="Arial"/>
                <a:sym typeface="Arial"/>
              </a:rPr>
              <a:t>int </a:t>
            </a:r>
            <a:r>
              <a:rPr lang="en" sz="1400">
                <a:solidFill>
                  <a:srgbClr val="000000"/>
                </a:solidFill>
                <a:highlight>
                  <a:srgbClr val="FFFFFF"/>
                </a:highlight>
                <a:latin typeface="Arial"/>
                <a:ea typeface="Arial"/>
                <a:cs typeface="Arial"/>
                <a:sym typeface="Arial"/>
              </a:rPr>
              <a:t>var1, </a:t>
            </a:r>
            <a:r>
              <a:rPr lang="en" sz="1400" b="1">
                <a:solidFill>
                  <a:srgbClr val="000080"/>
                </a:solidFill>
                <a:highlight>
                  <a:srgbClr val="FFFFFF"/>
                </a:highlight>
                <a:latin typeface="Arial"/>
                <a:ea typeface="Arial"/>
                <a:cs typeface="Arial"/>
                <a:sym typeface="Arial"/>
              </a:rPr>
              <a:t>int </a:t>
            </a:r>
            <a:r>
              <a:rPr lang="en" sz="1400">
                <a:solidFill>
                  <a:srgbClr val="000000"/>
                </a:solidFill>
                <a:highlight>
                  <a:srgbClr val="FFFFFF"/>
                </a:highlight>
                <a:latin typeface="Arial"/>
                <a:ea typeface="Arial"/>
                <a:cs typeface="Arial"/>
                <a:sym typeface="Arial"/>
              </a:rPr>
              <a:t>var2) </a:t>
            </a:r>
            <a:r>
              <a:rPr lang="en" sz="1400" b="1">
                <a:solidFill>
                  <a:srgbClr val="000080"/>
                </a:solidFill>
                <a:highlight>
                  <a:srgbClr val="FFFFFF"/>
                </a:highlight>
                <a:latin typeface="Arial"/>
                <a:ea typeface="Arial"/>
                <a:cs typeface="Arial"/>
                <a:sym typeface="Arial"/>
              </a:rPr>
              <a:t>throws </a:t>
            </a:r>
            <a:r>
              <a:rPr lang="en" sz="1400">
                <a:solidFill>
                  <a:srgbClr val="000000"/>
                </a:solidFill>
                <a:highlight>
                  <a:srgbClr val="FFFFFF"/>
                </a:highlight>
                <a:latin typeface="Arial"/>
                <a:ea typeface="Arial"/>
                <a:cs typeface="Arial"/>
                <a:sym typeface="Arial"/>
              </a:rPr>
              <a:t>Exception {</a:t>
            </a:r>
            <a:endParaRPr sz="1400">
              <a:solidFill>
                <a:srgbClr val="000000"/>
              </a:solidFill>
              <a:highlight>
                <a:srgbClr val="FFFFFF"/>
              </a:highlight>
              <a:latin typeface="Arial"/>
              <a:ea typeface="Arial"/>
              <a:cs typeface="Arial"/>
              <a:sym typeface="Arial"/>
            </a:endParaRPr>
          </a:p>
          <a:p>
            <a:pPr marL="0" lvl="0" indent="0" algn="l" rtl="0">
              <a:spcBef>
                <a:spcPts val="1600"/>
              </a:spcBef>
              <a:spcAft>
                <a:spcPts val="0"/>
              </a:spcAft>
              <a:buNone/>
            </a:pPr>
            <a:r>
              <a:rPr lang="en" sz="1400">
                <a:solidFill>
                  <a:srgbClr val="000000"/>
                </a:solidFill>
                <a:highlight>
                  <a:srgbClr val="FFFFFF"/>
                </a:highlight>
                <a:latin typeface="Arial"/>
                <a:ea typeface="Arial"/>
                <a:cs typeface="Arial"/>
                <a:sym typeface="Arial"/>
              </a:rPr>
              <a:t>       System.out.println(</a:t>
            </a:r>
            <a:r>
              <a:rPr lang="en" sz="1400" b="1">
                <a:solidFill>
                  <a:srgbClr val="008000"/>
                </a:solidFill>
                <a:highlight>
                  <a:srgbClr val="FFFFFF"/>
                </a:highlight>
                <a:latin typeface="Arial"/>
                <a:ea typeface="Arial"/>
                <a:cs typeface="Arial"/>
                <a:sym typeface="Arial"/>
              </a:rPr>
              <a:t>"the result is " </a:t>
            </a:r>
            <a:r>
              <a:rPr lang="en" sz="1400">
                <a:solidFill>
                  <a:srgbClr val="000000"/>
                </a:solidFill>
                <a:highlight>
                  <a:srgbClr val="FFFFFF"/>
                </a:highlight>
                <a:latin typeface="Arial"/>
                <a:ea typeface="Arial"/>
                <a:cs typeface="Arial"/>
                <a:sym typeface="Arial"/>
              </a:rPr>
              <a:t>+ (var1 + var2));</a:t>
            </a:r>
            <a:endParaRPr sz="1400">
              <a:solidFill>
                <a:srgbClr val="000000"/>
              </a:solidFill>
              <a:highlight>
                <a:srgbClr val="FFFFFF"/>
              </a:highlight>
              <a:latin typeface="Arial"/>
              <a:ea typeface="Arial"/>
              <a:cs typeface="Arial"/>
              <a:sym typeface="Arial"/>
            </a:endParaRPr>
          </a:p>
          <a:p>
            <a:pPr marL="0" lvl="0" indent="0" algn="l" rtl="0">
              <a:spcBef>
                <a:spcPts val="1600"/>
              </a:spcBef>
              <a:spcAft>
                <a:spcPts val="0"/>
              </a:spcAft>
              <a:buNone/>
            </a:pPr>
            <a:r>
              <a:rPr lang="en" sz="1400">
                <a:solidFill>
                  <a:srgbClr val="000000"/>
                </a:solidFill>
                <a:highlight>
                  <a:srgbClr val="FFFFFF"/>
                </a:highlight>
                <a:latin typeface="Arial"/>
                <a:ea typeface="Arial"/>
                <a:cs typeface="Arial"/>
                <a:sym typeface="Arial"/>
              </a:rPr>
              <a:t>   }</a:t>
            </a:r>
            <a:endParaRPr sz="1400">
              <a:solidFill>
                <a:srgbClr val="000000"/>
              </a:solidFill>
              <a:highlight>
                <a:srgbClr val="FFFFFF"/>
              </a:highlight>
              <a:latin typeface="Arial"/>
              <a:ea typeface="Arial"/>
              <a:cs typeface="Arial"/>
              <a:sym typeface="Arial"/>
            </a:endParaRPr>
          </a:p>
          <a:p>
            <a:pPr marL="0" lvl="0" indent="0" algn="l" rtl="0">
              <a:spcBef>
                <a:spcPts val="1600"/>
              </a:spcBef>
              <a:spcAft>
                <a:spcPts val="0"/>
              </a:spcAft>
              <a:buNone/>
            </a:pPr>
            <a:r>
              <a:rPr lang="en" sz="1400">
                <a:solidFill>
                  <a:srgbClr val="000000"/>
                </a:solidFill>
                <a:highlight>
                  <a:srgbClr val="FFFFFF"/>
                </a:highlight>
                <a:latin typeface="Arial"/>
                <a:ea typeface="Arial"/>
                <a:cs typeface="Arial"/>
                <a:sym typeface="Arial"/>
              </a:rPr>
              <a:t>}</a:t>
            </a:r>
            <a:endParaRPr sz="1400">
              <a:solidFill>
                <a:srgbClr val="000000"/>
              </a:solidFill>
              <a:highlight>
                <a:srgbClr val="FFFFFF"/>
              </a:highlight>
              <a:latin typeface="Arial"/>
              <a:ea typeface="Arial"/>
              <a:cs typeface="Arial"/>
              <a:sym typeface="Arial"/>
            </a:endParaRPr>
          </a:p>
          <a:p>
            <a:pPr marL="0" lvl="0" indent="0" algn="l" rtl="0">
              <a:spcBef>
                <a:spcPts val="1600"/>
              </a:spcBef>
              <a:spcAft>
                <a:spcPts val="0"/>
              </a:spcAft>
              <a:buNone/>
            </a:pPr>
            <a:endParaRPr sz="1600" b="1">
              <a:solidFill>
                <a:srgbClr val="000080"/>
              </a:solidFill>
              <a:highlight>
                <a:srgbClr val="FFFFFF"/>
              </a:highlight>
              <a:latin typeface="Arial"/>
              <a:ea typeface="Arial"/>
              <a:cs typeface="Arial"/>
              <a:sym typeface="Arial"/>
            </a:endParaRPr>
          </a:p>
          <a:p>
            <a:pPr marL="0" lvl="0" indent="0" algn="l" rtl="0">
              <a:spcBef>
                <a:spcPts val="1600"/>
              </a:spcBef>
              <a:spcAft>
                <a:spcPts val="0"/>
              </a:spcAft>
              <a:buNone/>
            </a:pPr>
            <a:endParaRPr sz="2400">
              <a:latin typeface="Times New Roman"/>
              <a:ea typeface="Times New Roman"/>
              <a:cs typeface="Times New Roman"/>
              <a:sym typeface="Times New Roman"/>
            </a:endParaRPr>
          </a:p>
          <a:p>
            <a:pPr marL="0" lvl="0" indent="0" algn="l" rtl="0">
              <a:spcBef>
                <a:spcPts val="1600"/>
              </a:spcBef>
              <a:spcAft>
                <a:spcPts val="1600"/>
              </a:spcAft>
              <a:buNone/>
            </a:pPr>
            <a:endParaRPr sz="2400">
              <a:latin typeface="Times New Roman"/>
              <a:ea typeface="Times New Roman"/>
              <a:cs typeface="Times New Roman"/>
              <a:sym typeface="Times New Roman"/>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0">
              <a:srgbClr val="FFFFFF"/>
            </a:gs>
            <a:gs pos="100000">
              <a:srgbClr val="B3B3B3"/>
            </a:gs>
          </a:gsLst>
          <a:lin ang="5400012" scaled="0"/>
        </a:gradFill>
        <a:effectLst/>
      </p:bgPr>
    </p:bg>
    <p:spTree>
      <p:nvGrpSpPr>
        <p:cNvPr id="1" name="Shape 379"/>
        <p:cNvGrpSpPr/>
        <p:nvPr/>
      </p:nvGrpSpPr>
      <p:grpSpPr>
        <a:xfrm>
          <a:off x="0" y="0"/>
          <a:ext cx="0" cy="0"/>
          <a:chOff x="0" y="0"/>
          <a:chExt cx="0" cy="0"/>
        </a:xfrm>
      </p:grpSpPr>
      <p:sp>
        <p:nvSpPr>
          <p:cNvPr id="380" name="Google Shape;380;p2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Server class</a:t>
            </a:r>
            <a:endParaRPr/>
          </a:p>
        </p:txBody>
      </p:sp>
      <p:sp>
        <p:nvSpPr>
          <p:cNvPr id="381" name="Google Shape;381;p25"/>
          <p:cNvSpPr txBox="1">
            <a:spLocks noGrp="1"/>
          </p:cNvSpPr>
          <p:nvPr>
            <p:ph type="body" idx="1"/>
          </p:nvPr>
        </p:nvSpPr>
        <p:spPr>
          <a:xfrm>
            <a:off x="1303800" y="1442850"/>
            <a:ext cx="7030500" cy="3088800"/>
          </a:xfrm>
          <a:prstGeom prst="rect">
            <a:avLst/>
          </a:prstGeom>
        </p:spPr>
        <p:txBody>
          <a:bodyPr spcFirstLastPara="1" wrap="square" lIns="91425" tIns="91425" rIns="91425" bIns="91425" anchor="t" anchorCtr="0">
            <a:noAutofit/>
          </a:bodyPr>
          <a:lstStyle/>
          <a:p>
            <a:pPr marL="0" lvl="0" indent="0">
              <a:buNone/>
            </a:pPr>
            <a:r>
              <a:rPr lang="en-US" sz="1500" b="1" dirty="0">
                <a:solidFill>
                  <a:srgbClr val="000080"/>
                </a:solidFill>
                <a:highlight>
                  <a:srgbClr val="FFFFFF"/>
                </a:highlight>
                <a:latin typeface="Arial"/>
                <a:ea typeface="Arial"/>
                <a:cs typeface="Arial"/>
                <a:sym typeface="Arial"/>
              </a:rPr>
              <a:t>import </a:t>
            </a:r>
            <a:r>
              <a:rPr lang="en-US" sz="1500" b="1" dirty="0" err="1">
                <a:solidFill>
                  <a:srgbClr val="000080"/>
                </a:solidFill>
                <a:highlight>
                  <a:srgbClr val="FFFFFF"/>
                </a:highlight>
                <a:latin typeface="Arial"/>
                <a:ea typeface="Arial"/>
                <a:cs typeface="Arial"/>
                <a:sym typeface="Arial"/>
              </a:rPr>
              <a:t>java.rmi.Naming</a:t>
            </a:r>
            <a:r>
              <a:rPr lang="en-US" sz="1500" b="1" dirty="0">
                <a:solidFill>
                  <a:srgbClr val="000080"/>
                </a:solidFill>
                <a:highlight>
                  <a:srgbClr val="FFFFFF"/>
                </a:highlight>
                <a:latin typeface="Arial"/>
                <a:ea typeface="Arial"/>
                <a:cs typeface="Arial"/>
                <a:sym typeface="Arial"/>
              </a:rPr>
              <a:t>;</a:t>
            </a:r>
          </a:p>
          <a:p>
            <a:pPr marL="0" lvl="0" indent="0">
              <a:buNone/>
            </a:pPr>
            <a:r>
              <a:rPr lang="en-US" sz="1500" b="1" dirty="0">
                <a:solidFill>
                  <a:srgbClr val="000080"/>
                </a:solidFill>
                <a:highlight>
                  <a:srgbClr val="FFFFFF"/>
                </a:highlight>
                <a:latin typeface="Arial"/>
                <a:ea typeface="Arial"/>
                <a:cs typeface="Arial"/>
                <a:sym typeface="Arial"/>
              </a:rPr>
              <a:t>public class Server{</a:t>
            </a:r>
          </a:p>
          <a:p>
            <a:pPr marL="0" lvl="0" indent="0">
              <a:buNone/>
            </a:pPr>
            <a:r>
              <a:rPr lang="en-US" sz="1500" b="1" dirty="0">
                <a:solidFill>
                  <a:srgbClr val="000080"/>
                </a:solidFill>
                <a:highlight>
                  <a:srgbClr val="FFFFFF"/>
                </a:highlight>
                <a:latin typeface="Arial"/>
                <a:ea typeface="Arial"/>
                <a:cs typeface="Arial"/>
                <a:sym typeface="Arial"/>
              </a:rPr>
              <a:t>    public static void main(String[] </a:t>
            </a:r>
            <a:r>
              <a:rPr lang="en-US" sz="1500" b="1" dirty="0" err="1">
                <a:solidFill>
                  <a:srgbClr val="000080"/>
                </a:solidFill>
                <a:highlight>
                  <a:srgbClr val="FFFFFF"/>
                </a:highlight>
                <a:latin typeface="Arial"/>
                <a:ea typeface="Arial"/>
                <a:cs typeface="Arial"/>
                <a:sym typeface="Arial"/>
              </a:rPr>
              <a:t>args</a:t>
            </a:r>
            <a:r>
              <a:rPr lang="en-US" sz="1500" b="1" dirty="0">
                <a:solidFill>
                  <a:srgbClr val="000080"/>
                </a:solidFill>
                <a:highlight>
                  <a:srgbClr val="FFFFFF"/>
                </a:highlight>
                <a:latin typeface="Arial"/>
                <a:ea typeface="Arial"/>
                <a:cs typeface="Arial"/>
                <a:sym typeface="Arial"/>
              </a:rPr>
              <a:t>) throws  Exception {</a:t>
            </a:r>
          </a:p>
          <a:p>
            <a:pPr marL="0" lvl="0" indent="0">
              <a:buNone/>
            </a:pPr>
            <a:r>
              <a:rPr lang="en-US" sz="1500" b="1" dirty="0">
                <a:solidFill>
                  <a:srgbClr val="000080"/>
                </a:solidFill>
                <a:highlight>
                  <a:srgbClr val="FFFFFF"/>
                </a:highlight>
                <a:latin typeface="Arial"/>
                <a:ea typeface="Arial"/>
                <a:cs typeface="Arial"/>
                <a:sym typeface="Arial"/>
              </a:rPr>
              <a:t>        Adder </a:t>
            </a:r>
            <a:r>
              <a:rPr lang="en-US" sz="1500" b="1" dirty="0" err="1">
                <a:solidFill>
                  <a:srgbClr val="000080"/>
                </a:solidFill>
                <a:highlight>
                  <a:srgbClr val="FFFFFF"/>
                </a:highlight>
                <a:latin typeface="Arial"/>
                <a:ea typeface="Arial"/>
                <a:cs typeface="Arial"/>
                <a:sym typeface="Arial"/>
              </a:rPr>
              <a:t>adder</a:t>
            </a:r>
            <a:r>
              <a:rPr lang="en-US" sz="1500" b="1" dirty="0">
                <a:solidFill>
                  <a:srgbClr val="000080"/>
                </a:solidFill>
                <a:highlight>
                  <a:srgbClr val="FFFFFF"/>
                </a:highlight>
                <a:latin typeface="Arial"/>
                <a:ea typeface="Arial"/>
                <a:cs typeface="Arial"/>
                <a:sym typeface="Arial"/>
              </a:rPr>
              <a:t> = new Adder();</a:t>
            </a:r>
          </a:p>
          <a:p>
            <a:pPr marL="0" lvl="0" indent="0">
              <a:buNone/>
            </a:pPr>
            <a:r>
              <a:rPr lang="en-US" sz="1500" b="1" dirty="0">
                <a:solidFill>
                  <a:srgbClr val="000080"/>
                </a:solidFill>
                <a:highlight>
                  <a:srgbClr val="FFFFFF"/>
                </a:highlight>
                <a:latin typeface="Arial"/>
                <a:ea typeface="Arial"/>
                <a:cs typeface="Arial"/>
                <a:sym typeface="Arial"/>
              </a:rPr>
              <a:t>        </a:t>
            </a:r>
            <a:r>
              <a:rPr lang="en-US" sz="1500" b="1" dirty="0" err="1">
                <a:solidFill>
                  <a:srgbClr val="000080"/>
                </a:solidFill>
                <a:highlight>
                  <a:srgbClr val="FFFFFF"/>
                </a:highlight>
                <a:latin typeface="Arial"/>
                <a:ea typeface="Arial"/>
                <a:cs typeface="Arial"/>
                <a:sym typeface="Arial"/>
              </a:rPr>
              <a:t>Naming.bind</a:t>
            </a:r>
            <a:r>
              <a:rPr lang="en-US" sz="1500" b="1" dirty="0">
                <a:solidFill>
                  <a:srgbClr val="000080"/>
                </a:solidFill>
                <a:highlight>
                  <a:srgbClr val="FFFFFF"/>
                </a:highlight>
                <a:latin typeface="Arial"/>
                <a:ea typeface="Arial"/>
                <a:cs typeface="Arial"/>
                <a:sym typeface="Arial"/>
              </a:rPr>
              <a:t>("</a:t>
            </a:r>
            <a:r>
              <a:rPr lang="en-US" sz="1500" b="1" dirty="0" err="1">
                <a:solidFill>
                  <a:srgbClr val="000080"/>
                </a:solidFill>
                <a:highlight>
                  <a:srgbClr val="FFFFFF"/>
                </a:highlight>
                <a:latin typeface="Arial"/>
                <a:ea typeface="Arial"/>
                <a:cs typeface="Arial"/>
                <a:sym typeface="Arial"/>
              </a:rPr>
              <a:t>add",adder</a:t>
            </a:r>
            <a:r>
              <a:rPr lang="en-US" sz="1500" b="1" dirty="0">
                <a:solidFill>
                  <a:srgbClr val="000080"/>
                </a:solidFill>
                <a:highlight>
                  <a:srgbClr val="FFFFFF"/>
                </a:highlight>
                <a:latin typeface="Arial"/>
                <a:ea typeface="Arial"/>
                <a:cs typeface="Arial"/>
                <a:sym typeface="Arial"/>
              </a:rPr>
              <a:t>);</a:t>
            </a:r>
          </a:p>
          <a:p>
            <a:pPr marL="0" lvl="0" indent="0">
              <a:buNone/>
            </a:pPr>
            <a:r>
              <a:rPr lang="en-US" sz="1500" b="1" dirty="0">
                <a:solidFill>
                  <a:srgbClr val="000080"/>
                </a:solidFill>
                <a:highlight>
                  <a:srgbClr val="FFFFFF"/>
                </a:highlight>
                <a:latin typeface="Arial"/>
                <a:ea typeface="Arial"/>
                <a:cs typeface="Arial"/>
                <a:sym typeface="Arial"/>
              </a:rPr>
              <a:t>        </a:t>
            </a:r>
            <a:r>
              <a:rPr lang="en-US" sz="1500" b="1" dirty="0" err="1">
                <a:solidFill>
                  <a:srgbClr val="000080"/>
                </a:solidFill>
                <a:highlight>
                  <a:srgbClr val="FFFFFF"/>
                </a:highlight>
                <a:latin typeface="Arial"/>
                <a:ea typeface="Arial"/>
                <a:cs typeface="Arial"/>
                <a:sym typeface="Arial"/>
              </a:rPr>
              <a:t>System.out.println</a:t>
            </a:r>
            <a:r>
              <a:rPr lang="en-US" sz="1500" b="1" dirty="0">
                <a:solidFill>
                  <a:srgbClr val="000080"/>
                </a:solidFill>
                <a:highlight>
                  <a:srgbClr val="FFFFFF"/>
                </a:highlight>
                <a:latin typeface="Arial"/>
                <a:ea typeface="Arial"/>
                <a:cs typeface="Arial"/>
                <a:sym typeface="Arial"/>
              </a:rPr>
              <a:t>("Server started");</a:t>
            </a:r>
          </a:p>
          <a:p>
            <a:pPr marL="0" lvl="0" indent="0">
              <a:buNone/>
            </a:pPr>
            <a:r>
              <a:rPr lang="en-US" sz="1500" b="1" dirty="0">
                <a:solidFill>
                  <a:srgbClr val="000080"/>
                </a:solidFill>
                <a:highlight>
                  <a:srgbClr val="FFFFFF"/>
                </a:highlight>
                <a:latin typeface="Arial"/>
                <a:ea typeface="Arial"/>
                <a:cs typeface="Arial"/>
                <a:sym typeface="Arial"/>
              </a:rPr>
              <a:t>    }</a:t>
            </a:r>
          </a:p>
          <a:p>
            <a:pPr marL="0" lvl="0" indent="0">
              <a:buNone/>
            </a:pPr>
            <a:r>
              <a:rPr lang="en-US" sz="1500" b="1" dirty="0">
                <a:solidFill>
                  <a:srgbClr val="000080"/>
                </a:solidFill>
                <a:highlight>
                  <a:srgbClr val="FFFFFF"/>
                </a:highlight>
                <a:latin typeface="Arial"/>
                <a:ea typeface="Arial"/>
                <a:cs typeface="Arial"/>
                <a:sym typeface="Arial"/>
              </a:rPr>
              <a:t>}</a:t>
            </a:r>
            <a:endParaRPr sz="1400" b="1" dirty="0">
              <a:solidFill>
                <a:srgbClr val="000080"/>
              </a:solidFill>
              <a:highlight>
                <a:srgbClr val="FFFFFF"/>
              </a:highlight>
              <a:latin typeface="Arial"/>
              <a:ea typeface="Arial"/>
              <a:cs typeface="Arial"/>
              <a:sym typeface="Arial"/>
            </a:endParaRPr>
          </a:p>
          <a:p>
            <a:pPr marL="0" lvl="0" indent="0" algn="l" rtl="0">
              <a:spcBef>
                <a:spcPts val="1600"/>
              </a:spcBef>
              <a:spcAft>
                <a:spcPts val="0"/>
              </a:spcAft>
              <a:buNone/>
            </a:pPr>
            <a:endParaRPr sz="1200" b="1" dirty="0">
              <a:solidFill>
                <a:srgbClr val="000080"/>
              </a:solidFill>
              <a:highlight>
                <a:srgbClr val="FFFFFF"/>
              </a:highlight>
              <a:latin typeface="Arial"/>
              <a:ea typeface="Arial"/>
              <a:cs typeface="Arial"/>
              <a:sym typeface="Arial"/>
            </a:endParaRPr>
          </a:p>
          <a:p>
            <a:pPr marL="0" lvl="0" indent="0" algn="l" rtl="0">
              <a:spcBef>
                <a:spcPts val="1600"/>
              </a:spcBef>
              <a:spcAft>
                <a:spcPts val="0"/>
              </a:spcAft>
              <a:buNone/>
            </a:pPr>
            <a:endParaRPr b="1" dirty="0">
              <a:solidFill>
                <a:srgbClr val="000080"/>
              </a:solidFill>
              <a:highlight>
                <a:srgbClr val="FFFFFF"/>
              </a:highlight>
              <a:latin typeface="Arial"/>
              <a:ea typeface="Arial"/>
              <a:cs typeface="Arial"/>
              <a:sym typeface="Arial"/>
            </a:endParaRPr>
          </a:p>
          <a:p>
            <a:pPr marL="0" lvl="0" indent="0" algn="l" rtl="0">
              <a:spcBef>
                <a:spcPts val="1600"/>
              </a:spcBef>
              <a:spcAft>
                <a:spcPts val="0"/>
              </a:spcAft>
              <a:buNone/>
            </a:pPr>
            <a:endParaRPr sz="1600" b="1" dirty="0">
              <a:solidFill>
                <a:srgbClr val="000080"/>
              </a:solidFill>
              <a:highlight>
                <a:srgbClr val="FFFFFF"/>
              </a:highlight>
              <a:latin typeface="Arial"/>
              <a:ea typeface="Arial"/>
              <a:cs typeface="Arial"/>
              <a:sym typeface="Arial"/>
            </a:endParaRPr>
          </a:p>
          <a:p>
            <a:pPr marL="0" lvl="0" indent="0" algn="l" rtl="0">
              <a:spcBef>
                <a:spcPts val="1600"/>
              </a:spcBef>
              <a:spcAft>
                <a:spcPts val="0"/>
              </a:spcAft>
              <a:buNone/>
            </a:pPr>
            <a:endParaRPr sz="2400" dirty="0">
              <a:latin typeface="Times New Roman"/>
              <a:ea typeface="Times New Roman"/>
              <a:cs typeface="Times New Roman"/>
              <a:sym typeface="Times New Roman"/>
            </a:endParaRPr>
          </a:p>
          <a:p>
            <a:pPr marL="0" lvl="0" indent="0" algn="l" rtl="0">
              <a:spcBef>
                <a:spcPts val="1600"/>
              </a:spcBef>
              <a:spcAft>
                <a:spcPts val="1600"/>
              </a:spcAft>
              <a:buNone/>
            </a:pPr>
            <a:endParaRPr sz="2400" dirty="0">
              <a:latin typeface="Times New Roman"/>
              <a:ea typeface="Times New Roman"/>
              <a:cs typeface="Times New Roman"/>
              <a:sym typeface="Times New Roman"/>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8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0">
              <a:srgbClr val="FFFFFF"/>
            </a:gs>
            <a:gs pos="100000">
              <a:srgbClr val="B3B3B3"/>
            </a:gs>
          </a:gsLst>
          <a:lin ang="5400012" scaled="0"/>
        </a:gradFill>
        <a:effectLst/>
      </p:bgPr>
    </p:bg>
    <p:spTree>
      <p:nvGrpSpPr>
        <p:cNvPr id="1" name="Shape 385"/>
        <p:cNvGrpSpPr/>
        <p:nvPr/>
      </p:nvGrpSpPr>
      <p:grpSpPr>
        <a:xfrm>
          <a:off x="0" y="0"/>
          <a:ext cx="0" cy="0"/>
          <a:chOff x="0" y="0"/>
          <a:chExt cx="0" cy="0"/>
        </a:xfrm>
      </p:grpSpPr>
      <p:sp>
        <p:nvSpPr>
          <p:cNvPr id="386" name="Google Shape;386;p2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Client class</a:t>
            </a:r>
            <a:endParaRPr/>
          </a:p>
        </p:txBody>
      </p:sp>
      <p:sp>
        <p:nvSpPr>
          <p:cNvPr id="387" name="Google Shape;387;p26"/>
          <p:cNvSpPr txBox="1">
            <a:spLocks noGrp="1"/>
          </p:cNvSpPr>
          <p:nvPr>
            <p:ph type="body" idx="1"/>
          </p:nvPr>
        </p:nvSpPr>
        <p:spPr>
          <a:xfrm>
            <a:off x="1303800" y="1442850"/>
            <a:ext cx="7030500" cy="3088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b="1">
                <a:solidFill>
                  <a:srgbClr val="000080"/>
                </a:solidFill>
                <a:highlight>
                  <a:srgbClr val="FFFFFF"/>
                </a:highlight>
                <a:latin typeface="Arial"/>
                <a:ea typeface="Arial"/>
                <a:cs typeface="Arial"/>
                <a:sym typeface="Arial"/>
              </a:rPr>
              <a:t>import </a:t>
            </a:r>
            <a:r>
              <a:rPr lang="en" sz="1400">
                <a:solidFill>
                  <a:srgbClr val="000000"/>
                </a:solidFill>
                <a:highlight>
                  <a:srgbClr val="FFFFFF"/>
                </a:highlight>
                <a:latin typeface="Arial"/>
                <a:ea typeface="Arial"/>
                <a:cs typeface="Arial"/>
                <a:sym typeface="Arial"/>
              </a:rPr>
              <a:t>java.rmi.Naming;</a:t>
            </a:r>
            <a:endParaRPr sz="1400">
              <a:solidFill>
                <a:srgbClr val="000000"/>
              </a:solidFill>
              <a:highlight>
                <a:srgbClr val="FFFFFF"/>
              </a:highlight>
              <a:latin typeface="Arial"/>
              <a:ea typeface="Arial"/>
              <a:cs typeface="Arial"/>
              <a:sym typeface="Arial"/>
            </a:endParaRPr>
          </a:p>
          <a:p>
            <a:pPr marL="0" lvl="0" indent="0" algn="l" rtl="0">
              <a:spcBef>
                <a:spcPts val="1600"/>
              </a:spcBef>
              <a:spcAft>
                <a:spcPts val="0"/>
              </a:spcAft>
              <a:buNone/>
            </a:pPr>
            <a:r>
              <a:rPr lang="en" sz="1400" b="1">
                <a:solidFill>
                  <a:srgbClr val="000080"/>
                </a:solidFill>
                <a:highlight>
                  <a:srgbClr val="FFFFFF"/>
                </a:highlight>
                <a:latin typeface="Arial"/>
                <a:ea typeface="Arial"/>
                <a:cs typeface="Arial"/>
                <a:sym typeface="Arial"/>
              </a:rPr>
              <a:t>public class </a:t>
            </a:r>
            <a:r>
              <a:rPr lang="en" sz="1400">
                <a:solidFill>
                  <a:srgbClr val="000000"/>
                </a:solidFill>
                <a:highlight>
                  <a:srgbClr val="FFFFFF"/>
                </a:highlight>
                <a:latin typeface="Arial"/>
                <a:ea typeface="Arial"/>
                <a:cs typeface="Arial"/>
                <a:sym typeface="Arial"/>
              </a:rPr>
              <a:t>Client{</a:t>
            </a:r>
            <a:endParaRPr sz="1400">
              <a:solidFill>
                <a:srgbClr val="000000"/>
              </a:solidFill>
              <a:highlight>
                <a:srgbClr val="FFFFFF"/>
              </a:highlight>
              <a:latin typeface="Arial"/>
              <a:ea typeface="Arial"/>
              <a:cs typeface="Arial"/>
              <a:sym typeface="Arial"/>
            </a:endParaRPr>
          </a:p>
          <a:p>
            <a:pPr marL="0" lvl="0" indent="0" algn="l" rtl="0">
              <a:spcBef>
                <a:spcPts val="1600"/>
              </a:spcBef>
              <a:spcAft>
                <a:spcPts val="0"/>
              </a:spcAft>
              <a:buNone/>
            </a:pPr>
            <a:r>
              <a:rPr lang="en" sz="1400">
                <a:solidFill>
                  <a:srgbClr val="000000"/>
                </a:solidFill>
                <a:highlight>
                  <a:srgbClr val="FFFFFF"/>
                </a:highlight>
                <a:latin typeface="Arial"/>
                <a:ea typeface="Arial"/>
                <a:cs typeface="Arial"/>
                <a:sym typeface="Arial"/>
              </a:rPr>
              <a:t>   </a:t>
            </a:r>
            <a:r>
              <a:rPr lang="en" sz="1400" b="1">
                <a:solidFill>
                  <a:srgbClr val="000080"/>
                </a:solidFill>
                <a:highlight>
                  <a:srgbClr val="FFFFFF"/>
                </a:highlight>
                <a:latin typeface="Arial"/>
                <a:ea typeface="Arial"/>
                <a:cs typeface="Arial"/>
                <a:sym typeface="Arial"/>
              </a:rPr>
              <a:t>public static void </a:t>
            </a:r>
            <a:r>
              <a:rPr lang="en" sz="1400">
                <a:solidFill>
                  <a:srgbClr val="000000"/>
                </a:solidFill>
                <a:highlight>
                  <a:srgbClr val="FFFFFF"/>
                </a:highlight>
                <a:latin typeface="Arial"/>
                <a:ea typeface="Arial"/>
                <a:cs typeface="Arial"/>
                <a:sym typeface="Arial"/>
              </a:rPr>
              <a:t>main(String[] args) </a:t>
            </a:r>
            <a:r>
              <a:rPr lang="en" sz="1400" b="1">
                <a:solidFill>
                  <a:srgbClr val="000080"/>
                </a:solidFill>
                <a:highlight>
                  <a:srgbClr val="FFFFFF"/>
                </a:highlight>
                <a:latin typeface="Arial"/>
                <a:ea typeface="Arial"/>
                <a:cs typeface="Arial"/>
                <a:sym typeface="Arial"/>
              </a:rPr>
              <a:t>throws </a:t>
            </a:r>
            <a:r>
              <a:rPr lang="en" sz="1400">
                <a:solidFill>
                  <a:srgbClr val="000000"/>
                </a:solidFill>
                <a:highlight>
                  <a:srgbClr val="FFFFFF"/>
                </a:highlight>
                <a:latin typeface="Arial"/>
                <a:ea typeface="Arial"/>
                <a:cs typeface="Arial"/>
                <a:sym typeface="Arial"/>
              </a:rPr>
              <a:t>Exception {</a:t>
            </a:r>
            <a:endParaRPr sz="1400">
              <a:solidFill>
                <a:srgbClr val="000000"/>
              </a:solidFill>
              <a:highlight>
                <a:srgbClr val="FFFFFF"/>
              </a:highlight>
              <a:latin typeface="Arial"/>
              <a:ea typeface="Arial"/>
              <a:cs typeface="Arial"/>
              <a:sym typeface="Arial"/>
            </a:endParaRPr>
          </a:p>
          <a:p>
            <a:pPr marL="0" lvl="0" indent="0" algn="l" rtl="0">
              <a:spcBef>
                <a:spcPts val="1600"/>
              </a:spcBef>
              <a:spcAft>
                <a:spcPts val="0"/>
              </a:spcAft>
              <a:buNone/>
            </a:pPr>
            <a:r>
              <a:rPr lang="en" sz="1400">
                <a:solidFill>
                  <a:srgbClr val="000000"/>
                </a:solidFill>
                <a:highlight>
                  <a:srgbClr val="FFFFFF"/>
                </a:highlight>
                <a:latin typeface="Arial"/>
                <a:ea typeface="Arial"/>
                <a:cs typeface="Arial"/>
                <a:sym typeface="Arial"/>
              </a:rPr>
              <a:t>       System.out.println(</a:t>
            </a:r>
            <a:r>
              <a:rPr lang="en" sz="1400" b="1">
                <a:solidFill>
                  <a:srgbClr val="008000"/>
                </a:solidFill>
                <a:highlight>
                  <a:srgbClr val="FFFFFF"/>
                </a:highlight>
                <a:latin typeface="Arial"/>
                <a:ea typeface="Arial"/>
                <a:cs typeface="Arial"/>
                <a:sym typeface="Arial"/>
              </a:rPr>
              <a:t>"Client started"</a:t>
            </a:r>
            <a:r>
              <a:rPr lang="en" sz="1400">
                <a:solidFill>
                  <a:srgbClr val="000000"/>
                </a:solidFill>
                <a:highlight>
                  <a:srgbClr val="FFFFFF"/>
                </a:highlight>
                <a:latin typeface="Arial"/>
                <a:ea typeface="Arial"/>
                <a:cs typeface="Arial"/>
                <a:sym typeface="Arial"/>
              </a:rPr>
              <a:t>);</a:t>
            </a:r>
            <a:endParaRPr sz="1400">
              <a:solidFill>
                <a:srgbClr val="000000"/>
              </a:solidFill>
              <a:highlight>
                <a:srgbClr val="FFFFFF"/>
              </a:highlight>
              <a:latin typeface="Arial"/>
              <a:ea typeface="Arial"/>
              <a:cs typeface="Arial"/>
              <a:sym typeface="Arial"/>
            </a:endParaRPr>
          </a:p>
          <a:p>
            <a:pPr marL="0" lvl="0" indent="0" algn="l" rtl="0">
              <a:spcBef>
                <a:spcPts val="1600"/>
              </a:spcBef>
              <a:spcAft>
                <a:spcPts val="0"/>
              </a:spcAft>
              <a:buNone/>
            </a:pPr>
            <a:r>
              <a:rPr lang="en" sz="1400">
                <a:solidFill>
                  <a:srgbClr val="000000"/>
                </a:solidFill>
                <a:highlight>
                  <a:srgbClr val="FFFFFF"/>
                </a:highlight>
                <a:latin typeface="Arial"/>
                <a:ea typeface="Arial"/>
                <a:cs typeface="Arial"/>
                <a:sym typeface="Arial"/>
              </a:rPr>
              <a:t>             AddI addI = (AddI) Naming.lookup(</a:t>
            </a:r>
            <a:r>
              <a:rPr lang="en" sz="1400" b="1">
                <a:solidFill>
                  <a:srgbClr val="008000"/>
                </a:solidFill>
                <a:highlight>
                  <a:srgbClr val="FFFFFF"/>
                </a:highlight>
                <a:latin typeface="Arial"/>
                <a:ea typeface="Arial"/>
                <a:cs typeface="Arial"/>
                <a:sym typeface="Arial"/>
              </a:rPr>
              <a:t>"add"</a:t>
            </a:r>
            <a:r>
              <a:rPr lang="en" sz="1400">
                <a:solidFill>
                  <a:srgbClr val="000000"/>
                </a:solidFill>
                <a:highlight>
                  <a:srgbClr val="FFFFFF"/>
                </a:highlight>
                <a:latin typeface="Arial"/>
                <a:ea typeface="Arial"/>
                <a:cs typeface="Arial"/>
                <a:sym typeface="Arial"/>
              </a:rPr>
              <a:t>);</a:t>
            </a:r>
            <a:endParaRPr sz="1400">
              <a:solidFill>
                <a:srgbClr val="000000"/>
              </a:solidFill>
              <a:highlight>
                <a:srgbClr val="FFFFFF"/>
              </a:highlight>
              <a:latin typeface="Arial"/>
              <a:ea typeface="Arial"/>
              <a:cs typeface="Arial"/>
              <a:sym typeface="Arial"/>
            </a:endParaRPr>
          </a:p>
          <a:p>
            <a:pPr marL="0" lvl="0" indent="0" algn="l" rtl="0">
              <a:spcBef>
                <a:spcPts val="1600"/>
              </a:spcBef>
              <a:spcAft>
                <a:spcPts val="0"/>
              </a:spcAft>
              <a:buNone/>
            </a:pPr>
            <a:r>
              <a:rPr lang="en" sz="1400">
                <a:solidFill>
                  <a:srgbClr val="000000"/>
                </a:solidFill>
                <a:highlight>
                  <a:srgbClr val="FFFFFF"/>
                </a:highlight>
                <a:latin typeface="Arial"/>
                <a:ea typeface="Arial"/>
                <a:cs typeface="Arial"/>
                <a:sym typeface="Arial"/>
              </a:rPr>
              <a:t>       addI.add(</a:t>
            </a:r>
            <a:r>
              <a:rPr lang="en" sz="1400">
                <a:solidFill>
                  <a:srgbClr val="0000FF"/>
                </a:solidFill>
                <a:highlight>
                  <a:srgbClr val="FFFFFF"/>
                </a:highlight>
                <a:latin typeface="Arial"/>
                <a:ea typeface="Arial"/>
                <a:cs typeface="Arial"/>
                <a:sym typeface="Arial"/>
              </a:rPr>
              <a:t>10</a:t>
            </a:r>
            <a:r>
              <a:rPr lang="en" sz="1400">
                <a:solidFill>
                  <a:srgbClr val="000000"/>
                </a:solidFill>
                <a:highlight>
                  <a:srgbClr val="FFFFFF"/>
                </a:highlight>
                <a:latin typeface="Arial"/>
                <a:ea typeface="Arial"/>
                <a:cs typeface="Arial"/>
                <a:sym typeface="Arial"/>
              </a:rPr>
              <a:t>,</a:t>
            </a:r>
            <a:r>
              <a:rPr lang="en" sz="1400">
                <a:solidFill>
                  <a:srgbClr val="0000FF"/>
                </a:solidFill>
                <a:highlight>
                  <a:srgbClr val="FFFFFF"/>
                </a:highlight>
                <a:latin typeface="Arial"/>
                <a:ea typeface="Arial"/>
                <a:cs typeface="Arial"/>
                <a:sym typeface="Arial"/>
              </a:rPr>
              <a:t>20</a:t>
            </a:r>
            <a:r>
              <a:rPr lang="en" sz="1400">
                <a:solidFill>
                  <a:srgbClr val="000000"/>
                </a:solidFill>
                <a:highlight>
                  <a:srgbClr val="FFFFFF"/>
                </a:highlight>
                <a:latin typeface="Arial"/>
                <a:ea typeface="Arial"/>
                <a:cs typeface="Arial"/>
                <a:sym typeface="Arial"/>
              </a:rPr>
              <a:t>);</a:t>
            </a:r>
            <a:endParaRPr sz="1400">
              <a:solidFill>
                <a:srgbClr val="000000"/>
              </a:solidFill>
              <a:highlight>
                <a:srgbClr val="FFFFFF"/>
              </a:highlight>
              <a:latin typeface="Arial"/>
              <a:ea typeface="Arial"/>
              <a:cs typeface="Arial"/>
              <a:sym typeface="Arial"/>
            </a:endParaRPr>
          </a:p>
          <a:p>
            <a:pPr marL="0" lvl="0" indent="0" algn="l" rtl="0">
              <a:spcBef>
                <a:spcPts val="1600"/>
              </a:spcBef>
              <a:spcAft>
                <a:spcPts val="0"/>
              </a:spcAft>
              <a:buNone/>
            </a:pPr>
            <a:r>
              <a:rPr lang="en" sz="1400">
                <a:solidFill>
                  <a:srgbClr val="000000"/>
                </a:solidFill>
                <a:highlight>
                  <a:srgbClr val="FFFFFF"/>
                </a:highlight>
                <a:latin typeface="Arial"/>
                <a:ea typeface="Arial"/>
                <a:cs typeface="Arial"/>
                <a:sym typeface="Arial"/>
              </a:rPr>
              <a:t>   }</a:t>
            </a:r>
            <a:endParaRPr sz="1400">
              <a:solidFill>
                <a:srgbClr val="000000"/>
              </a:solidFill>
              <a:highlight>
                <a:srgbClr val="FFFFFF"/>
              </a:highlight>
              <a:latin typeface="Arial"/>
              <a:ea typeface="Arial"/>
              <a:cs typeface="Arial"/>
              <a:sym typeface="Arial"/>
            </a:endParaRPr>
          </a:p>
          <a:p>
            <a:pPr marL="0" lvl="0" indent="0" algn="l" rtl="0">
              <a:spcBef>
                <a:spcPts val="1600"/>
              </a:spcBef>
              <a:spcAft>
                <a:spcPts val="0"/>
              </a:spcAft>
              <a:buNone/>
            </a:pPr>
            <a:r>
              <a:rPr lang="en" sz="1400">
                <a:solidFill>
                  <a:srgbClr val="000000"/>
                </a:solidFill>
                <a:highlight>
                  <a:srgbClr val="FFFFFF"/>
                </a:highlight>
                <a:latin typeface="Arial"/>
                <a:ea typeface="Arial"/>
                <a:cs typeface="Arial"/>
                <a:sym typeface="Arial"/>
              </a:rPr>
              <a:t>}</a:t>
            </a:r>
            <a:endParaRPr sz="1400">
              <a:solidFill>
                <a:srgbClr val="000000"/>
              </a:solidFill>
              <a:highlight>
                <a:srgbClr val="FFFFFF"/>
              </a:highlight>
              <a:latin typeface="Arial"/>
              <a:ea typeface="Arial"/>
              <a:cs typeface="Arial"/>
              <a:sym typeface="Arial"/>
            </a:endParaRPr>
          </a:p>
          <a:p>
            <a:pPr marL="0" lvl="0" indent="0" algn="l" rtl="0">
              <a:spcBef>
                <a:spcPts val="1600"/>
              </a:spcBef>
              <a:spcAft>
                <a:spcPts val="0"/>
              </a:spcAft>
              <a:buNone/>
            </a:pPr>
            <a:endParaRPr b="1">
              <a:solidFill>
                <a:srgbClr val="000080"/>
              </a:solidFill>
              <a:highlight>
                <a:srgbClr val="FFFFFF"/>
              </a:highlight>
              <a:latin typeface="Arial"/>
              <a:ea typeface="Arial"/>
              <a:cs typeface="Arial"/>
              <a:sym typeface="Arial"/>
            </a:endParaRPr>
          </a:p>
          <a:p>
            <a:pPr marL="0" lvl="0" indent="0" algn="l" rtl="0">
              <a:spcBef>
                <a:spcPts val="1600"/>
              </a:spcBef>
              <a:spcAft>
                <a:spcPts val="0"/>
              </a:spcAft>
              <a:buNone/>
            </a:pPr>
            <a:endParaRPr sz="1600" b="1">
              <a:solidFill>
                <a:srgbClr val="000080"/>
              </a:solidFill>
              <a:highlight>
                <a:srgbClr val="FFFFFF"/>
              </a:highlight>
              <a:latin typeface="Arial"/>
              <a:ea typeface="Arial"/>
              <a:cs typeface="Arial"/>
              <a:sym typeface="Arial"/>
            </a:endParaRPr>
          </a:p>
          <a:p>
            <a:pPr marL="0" lvl="0" indent="0" algn="l" rtl="0">
              <a:spcBef>
                <a:spcPts val="1600"/>
              </a:spcBef>
              <a:spcAft>
                <a:spcPts val="0"/>
              </a:spcAft>
              <a:buNone/>
            </a:pPr>
            <a:endParaRPr sz="2400">
              <a:latin typeface="Times New Roman"/>
              <a:ea typeface="Times New Roman"/>
              <a:cs typeface="Times New Roman"/>
              <a:sym typeface="Times New Roman"/>
            </a:endParaRPr>
          </a:p>
          <a:p>
            <a:pPr marL="0" lvl="0" indent="0" algn="l" rtl="0">
              <a:spcBef>
                <a:spcPts val="1600"/>
              </a:spcBef>
              <a:spcAft>
                <a:spcPts val="1600"/>
              </a:spcAft>
              <a:buNone/>
            </a:pPr>
            <a:endParaRPr sz="2400">
              <a:latin typeface="Times New Roman"/>
              <a:ea typeface="Times New Roman"/>
              <a:cs typeface="Times New Roman"/>
              <a:sym typeface="Times New Roman"/>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8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gradFill>
          <a:gsLst>
            <a:gs pos="0">
              <a:srgbClr val="FFFFFF"/>
            </a:gs>
            <a:gs pos="100000">
              <a:srgbClr val="B3B3B3"/>
            </a:gs>
          </a:gsLst>
          <a:lin ang="5400012" scaled="0"/>
        </a:gradFill>
        <a:effectLst/>
      </p:bgPr>
    </p:bg>
    <p:spTree>
      <p:nvGrpSpPr>
        <p:cNvPr id="1" name="Shape 391"/>
        <p:cNvGrpSpPr/>
        <p:nvPr/>
      </p:nvGrpSpPr>
      <p:grpSpPr>
        <a:xfrm>
          <a:off x="0" y="0"/>
          <a:ext cx="0" cy="0"/>
          <a:chOff x="0" y="0"/>
          <a:chExt cx="0" cy="0"/>
        </a:xfrm>
      </p:grpSpPr>
      <p:sp>
        <p:nvSpPr>
          <p:cNvPr id="392" name="Google Shape;392;p27"/>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3. Compile, stub and skeleton (rmic)</a:t>
            </a:r>
            <a:endParaRPr/>
          </a:p>
        </p:txBody>
      </p:sp>
      <p:sp>
        <p:nvSpPr>
          <p:cNvPr id="393" name="Google Shape;393;p27"/>
          <p:cNvSpPr txBox="1">
            <a:spLocks noGrp="1"/>
          </p:cNvSpPr>
          <p:nvPr>
            <p:ph type="body" idx="1"/>
          </p:nvPr>
        </p:nvSpPr>
        <p:spPr>
          <a:xfrm>
            <a:off x="1303800" y="1442850"/>
            <a:ext cx="7030500" cy="3088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900" b="1">
                <a:solidFill>
                  <a:srgbClr val="000080"/>
                </a:solidFill>
                <a:highlight>
                  <a:srgbClr val="FFFFFF"/>
                </a:highlight>
                <a:latin typeface="Arial"/>
                <a:ea typeface="Arial"/>
                <a:cs typeface="Arial"/>
                <a:sym typeface="Arial"/>
              </a:rPr>
              <a:t>&gt;javac *.java</a:t>
            </a:r>
            <a:endParaRPr sz="1900">
              <a:solidFill>
                <a:srgbClr val="000000"/>
              </a:solidFill>
              <a:highlight>
                <a:srgbClr val="FFFFFF"/>
              </a:highlight>
              <a:latin typeface="Arial"/>
              <a:ea typeface="Arial"/>
              <a:cs typeface="Arial"/>
              <a:sym typeface="Arial"/>
            </a:endParaRPr>
          </a:p>
          <a:p>
            <a:pPr marL="0" lvl="0" indent="0" algn="l" rtl="0">
              <a:spcBef>
                <a:spcPts val="1600"/>
              </a:spcBef>
              <a:spcAft>
                <a:spcPts val="0"/>
              </a:spcAft>
              <a:buNone/>
            </a:pPr>
            <a:endParaRPr b="1">
              <a:solidFill>
                <a:srgbClr val="000080"/>
              </a:solidFill>
              <a:highlight>
                <a:srgbClr val="FFFFFF"/>
              </a:highlight>
              <a:latin typeface="Arial"/>
              <a:ea typeface="Arial"/>
              <a:cs typeface="Arial"/>
              <a:sym typeface="Arial"/>
            </a:endParaRPr>
          </a:p>
          <a:p>
            <a:pPr marL="0" lvl="0" indent="0" algn="l" rtl="0">
              <a:spcBef>
                <a:spcPts val="1600"/>
              </a:spcBef>
              <a:spcAft>
                <a:spcPts val="0"/>
              </a:spcAft>
              <a:buNone/>
            </a:pPr>
            <a:endParaRPr sz="1600" b="1">
              <a:solidFill>
                <a:srgbClr val="000080"/>
              </a:solidFill>
              <a:highlight>
                <a:srgbClr val="FFFFFF"/>
              </a:highlight>
              <a:latin typeface="Arial"/>
              <a:ea typeface="Arial"/>
              <a:cs typeface="Arial"/>
              <a:sym typeface="Arial"/>
            </a:endParaRPr>
          </a:p>
          <a:p>
            <a:pPr marL="0" lvl="0" indent="0" algn="l" rtl="0">
              <a:spcBef>
                <a:spcPts val="1600"/>
              </a:spcBef>
              <a:spcAft>
                <a:spcPts val="0"/>
              </a:spcAft>
              <a:buNone/>
            </a:pPr>
            <a:endParaRPr sz="2400">
              <a:latin typeface="Times New Roman"/>
              <a:ea typeface="Times New Roman"/>
              <a:cs typeface="Times New Roman"/>
              <a:sym typeface="Times New Roman"/>
            </a:endParaRPr>
          </a:p>
          <a:p>
            <a:pPr marL="0" lvl="0" indent="0" algn="l" rtl="0">
              <a:spcBef>
                <a:spcPts val="1600"/>
              </a:spcBef>
              <a:spcAft>
                <a:spcPts val="1600"/>
              </a:spcAft>
              <a:buNone/>
            </a:pPr>
            <a:endParaRPr sz="2400">
              <a:latin typeface="Times New Roman"/>
              <a:ea typeface="Times New Roman"/>
              <a:cs typeface="Times New Roman"/>
              <a:sym typeface="Times New Roman"/>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9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gradFill>
          <a:gsLst>
            <a:gs pos="0">
              <a:srgbClr val="FFFFFF"/>
            </a:gs>
            <a:gs pos="100000">
              <a:srgbClr val="B3B3B3"/>
            </a:gs>
          </a:gsLst>
          <a:lin ang="5400012" scaled="0"/>
        </a:gradFill>
        <a:effectLst/>
      </p:bgPr>
    </p:bg>
    <p:spTree>
      <p:nvGrpSpPr>
        <p:cNvPr id="1" name="Shape 397"/>
        <p:cNvGrpSpPr/>
        <p:nvPr/>
      </p:nvGrpSpPr>
      <p:grpSpPr>
        <a:xfrm>
          <a:off x="0" y="0"/>
          <a:ext cx="0" cy="0"/>
          <a:chOff x="0" y="0"/>
          <a:chExt cx="0" cy="0"/>
        </a:xfrm>
      </p:grpSpPr>
      <p:sp>
        <p:nvSpPr>
          <p:cNvPr id="398" name="Google Shape;398;p28"/>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4. Start the RMI registry</a:t>
            </a:r>
            <a:endParaRPr/>
          </a:p>
        </p:txBody>
      </p:sp>
      <p:sp>
        <p:nvSpPr>
          <p:cNvPr id="399" name="Google Shape;399;p28"/>
          <p:cNvSpPr txBox="1">
            <a:spLocks noGrp="1"/>
          </p:cNvSpPr>
          <p:nvPr>
            <p:ph type="body" idx="1"/>
          </p:nvPr>
        </p:nvSpPr>
        <p:spPr>
          <a:xfrm>
            <a:off x="1303800" y="1442850"/>
            <a:ext cx="7030500" cy="3088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900" b="1">
                <a:solidFill>
                  <a:srgbClr val="000080"/>
                </a:solidFill>
                <a:highlight>
                  <a:srgbClr val="FFFFFF"/>
                </a:highlight>
                <a:latin typeface="Arial"/>
                <a:ea typeface="Arial"/>
                <a:cs typeface="Arial"/>
                <a:sym typeface="Arial"/>
              </a:rPr>
              <a:t>&gt;start rmiregistry</a:t>
            </a:r>
            <a:endParaRPr sz="1900">
              <a:solidFill>
                <a:srgbClr val="000000"/>
              </a:solidFill>
              <a:highlight>
                <a:srgbClr val="FFFFFF"/>
              </a:highlight>
              <a:latin typeface="Arial"/>
              <a:ea typeface="Arial"/>
              <a:cs typeface="Arial"/>
              <a:sym typeface="Arial"/>
            </a:endParaRPr>
          </a:p>
          <a:p>
            <a:pPr marL="0" lvl="0" indent="0" algn="l" rtl="0">
              <a:spcBef>
                <a:spcPts val="1600"/>
              </a:spcBef>
              <a:spcAft>
                <a:spcPts val="0"/>
              </a:spcAft>
              <a:buNone/>
            </a:pPr>
            <a:endParaRPr b="1">
              <a:solidFill>
                <a:srgbClr val="000080"/>
              </a:solidFill>
              <a:highlight>
                <a:srgbClr val="FFFFFF"/>
              </a:highlight>
              <a:latin typeface="Arial"/>
              <a:ea typeface="Arial"/>
              <a:cs typeface="Arial"/>
              <a:sym typeface="Arial"/>
            </a:endParaRPr>
          </a:p>
          <a:p>
            <a:pPr marL="0" lvl="0" indent="0" algn="l" rtl="0">
              <a:spcBef>
                <a:spcPts val="1600"/>
              </a:spcBef>
              <a:spcAft>
                <a:spcPts val="0"/>
              </a:spcAft>
              <a:buNone/>
            </a:pPr>
            <a:endParaRPr sz="1600" b="1">
              <a:solidFill>
                <a:srgbClr val="000080"/>
              </a:solidFill>
              <a:highlight>
                <a:srgbClr val="FFFFFF"/>
              </a:highlight>
              <a:latin typeface="Arial"/>
              <a:ea typeface="Arial"/>
              <a:cs typeface="Arial"/>
              <a:sym typeface="Arial"/>
            </a:endParaRPr>
          </a:p>
          <a:p>
            <a:pPr marL="0" lvl="0" indent="0" algn="l" rtl="0">
              <a:spcBef>
                <a:spcPts val="1600"/>
              </a:spcBef>
              <a:spcAft>
                <a:spcPts val="0"/>
              </a:spcAft>
              <a:buNone/>
            </a:pPr>
            <a:endParaRPr sz="2400">
              <a:latin typeface="Times New Roman"/>
              <a:ea typeface="Times New Roman"/>
              <a:cs typeface="Times New Roman"/>
              <a:sym typeface="Times New Roman"/>
            </a:endParaRPr>
          </a:p>
          <a:p>
            <a:pPr marL="0" lvl="0" indent="0" algn="l" rtl="0">
              <a:spcBef>
                <a:spcPts val="1600"/>
              </a:spcBef>
              <a:spcAft>
                <a:spcPts val="1600"/>
              </a:spcAft>
              <a:buNone/>
            </a:pPr>
            <a:endParaRPr sz="2400">
              <a:latin typeface="Times New Roman"/>
              <a:ea typeface="Times New Roman"/>
              <a:cs typeface="Times New Roman"/>
              <a:sym typeface="Times New Roman"/>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9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gradFill>
          <a:gsLst>
            <a:gs pos="0">
              <a:srgbClr val="FFFFFF"/>
            </a:gs>
            <a:gs pos="100000">
              <a:srgbClr val="B3B3B3"/>
            </a:gs>
          </a:gsLst>
          <a:lin ang="5400012" scaled="0"/>
        </a:gradFill>
        <a:effectLst/>
      </p:bgPr>
    </p:bg>
    <p:spTree>
      <p:nvGrpSpPr>
        <p:cNvPr id="1" name="Shape 403"/>
        <p:cNvGrpSpPr/>
        <p:nvPr/>
      </p:nvGrpSpPr>
      <p:grpSpPr>
        <a:xfrm>
          <a:off x="0" y="0"/>
          <a:ext cx="0" cy="0"/>
          <a:chOff x="0" y="0"/>
          <a:chExt cx="0" cy="0"/>
        </a:xfrm>
      </p:grpSpPr>
      <p:sp>
        <p:nvSpPr>
          <p:cNvPr id="404" name="Google Shape;404;p29"/>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5. Create and start the server</a:t>
            </a:r>
            <a:endParaRPr/>
          </a:p>
        </p:txBody>
      </p:sp>
      <p:sp>
        <p:nvSpPr>
          <p:cNvPr id="405" name="Google Shape;405;p29"/>
          <p:cNvSpPr txBox="1">
            <a:spLocks noGrp="1"/>
          </p:cNvSpPr>
          <p:nvPr>
            <p:ph type="body" idx="1"/>
          </p:nvPr>
        </p:nvSpPr>
        <p:spPr>
          <a:xfrm>
            <a:off x="1303800" y="1442850"/>
            <a:ext cx="7030500" cy="3088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900" b="1">
                <a:solidFill>
                  <a:srgbClr val="000080"/>
                </a:solidFill>
                <a:highlight>
                  <a:srgbClr val="FFFFFF"/>
                </a:highlight>
                <a:latin typeface="Arial"/>
                <a:ea typeface="Arial"/>
                <a:cs typeface="Arial"/>
                <a:sym typeface="Arial"/>
              </a:rPr>
              <a:t>&gt;java Server</a:t>
            </a:r>
            <a:endParaRPr b="1">
              <a:solidFill>
                <a:srgbClr val="000080"/>
              </a:solidFill>
              <a:highlight>
                <a:srgbClr val="FFFFFF"/>
              </a:highlight>
              <a:latin typeface="Arial"/>
              <a:ea typeface="Arial"/>
              <a:cs typeface="Arial"/>
              <a:sym typeface="Arial"/>
            </a:endParaRPr>
          </a:p>
          <a:p>
            <a:pPr marL="0" lvl="0" indent="0" algn="l" rtl="0">
              <a:spcBef>
                <a:spcPts val="1600"/>
              </a:spcBef>
              <a:spcAft>
                <a:spcPts val="0"/>
              </a:spcAft>
              <a:buNone/>
            </a:pPr>
            <a:endParaRPr sz="1600" b="1">
              <a:solidFill>
                <a:srgbClr val="000080"/>
              </a:solidFill>
              <a:highlight>
                <a:srgbClr val="FFFFFF"/>
              </a:highlight>
              <a:latin typeface="Arial"/>
              <a:ea typeface="Arial"/>
              <a:cs typeface="Arial"/>
              <a:sym typeface="Arial"/>
            </a:endParaRPr>
          </a:p>
          <a:p>
            <a:pPr marL="0" lvl="0" indent="0" algn="l" rtl="0">
              <a:spcBef>
                <a:spcPts val="1600"/>
              </a:spcBef>
              <a:spcAft>
                <a:spcPts val="0"/>
              </a:spcAft>
              <a:buNone/>
            </a:pPr>
            <a:endParaRPr sz="2400">
              <a:latin typeface="Times New Roman"/>
              <a:ea typeface="Times New Roman"/>
              <a:cs typeface="Times New Roman"/>
              <a:sym typeface="Times New Roman"/>
            </a:endParaRPr>
          </a:p>
          <a:p>
            <a:pPr marL="0" lvl="0" indent="0" algn="l" rtl="0">
              <a:spcBef>
                <a:spcPts val="1600"/>
              </a:spcBef>
              <a:spcAft>
                <a:spcPts val="1600"/>
              </a:spcAft>
              <a:buNone/>
            </a:pPr>
            <a:endParaRPr sz="2400">
              <a:latin typeface="Times New Roman"/>
              <a:ea typeface="Times New Roman"/>
              <a:cs typeface="Times New Roman"/>
              <a:sym typeface="Times New Roman"/>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gradFill>
          <a:gsLst>
            <a:gs pos="0">
              <a:srgbClr val="FFFFFF"/>
            </a:gs>
            <a:gs pos="100000">
              <a:srgbClr val="B3B3B3"/>
            </a:gs>
          </a:gsLst>
          <a:lin ang="5400012" scaled="0"/>
        </a:gradFill>
        <a:effectLst/>
      </p:bgPr>
    </p:bg>
    <p:spTree>
      <p:nvGrpSpPr>
        <p:cNvPr id="1" name="Shape 409"/>
        <p:cNvGrpSpPr/>
        <p:nvPr/>
      </p:nvGrpSpPr>
      <p:grpSpPr>
        <a:xfrm>
          <a:off x="0" y="0"/>
          <a:ext cx="0" cy="0"/>
          <a:chOff x="0" y="0"/>
          <a:chExt cx="0" cy="0"/>
        </a:xfrm>
      </p:grpSpPr>
      <p:sp>
        <p:nvSpPr>
          <p:cNvPr id="410" name="Google Shape;410;p30"/>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6. Create and start the client</a:t>
            </a:r>
            <a:endParaRPr/>
          </a:p>
        </p:txBody>
      </p:sp>
      <p:sp>
        <p:nvSpPr>
          <p:cNvPr id="411" name="Google Shape;411;p30"/>
          <p:cNvSpPr txBox="1">
            <a:spLocks noGrp="1"/>
          </p:cNvSpPr>
          <p:nvPr>
            <p:ph type="body" idx="1"/>
          </p:nvPr>
        </p:nvSpPr>
        <p:spPr>
          <a:xfrm>
            <a:off x="1303800" y="1442850"/>
            <a:ext cx="7030500" cy="3088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900" b="1">
                <a:solidFill>
                  <a:srgbClr val="000080"/>
                </a:solidFill>
                <a:highlight>
                  <a:srgbClr val="FFFFFF"/>
                </a:highlight>
                <a:latin typeface="Arial"/>
                <a:ea typeface="Arial"/>
                <a:cs typeface="Arial"/>
                <a:sym typeface="Arial"/>
              </a:rPr>
              <a:t>&gt;java Client</a:t>
            </a:r>
            <a:endParaRPr b="1">
              <a:solidFill>
                <a:srgbClr val="000080"/>
              </a:solidFill>
              <a:highlight>
                <a:srgbClr val="FFFFFF"/>
              </a:highlight>
              <a:latin typeface="Arial"/>
              <a:ea typeface="Arial"/>
              <a:cs typeface="Arial"/>
              <a:sym typeface="Arial"/>
            </a:endParaRPr>
          </a:p>
          <a:p>
            <a:pPr marL="0" lvl="0" indent="0" algn="l" rtl="0">
              <a:spcBef>
                <a:spcPts val="1600"/>
              </a:spcBef>
              <a:spcAft>
                <a:spcPts val="0"/>
              </a:spcAft>
              <a:buNone/>
            </a:pPr>
            <a:endParaRPr sz="1600" b="1">
              <a:solidFill>
                <a:srgbClr val="000080"/>
              </a:solidFill>
              <a:highlight>
                <a:srgbClr val="FFFFFF"/>
              </a:highlight>
              <a:latin typeface="Arial"/>
              <a:ea typeface="Arial"/>
              <a:cs typeface="Arial"/>
              <a:sym typeface="Arial"/>
            </a:endParaRPr>
          </a:p>
          <a:p>
            <a:pPr marL="0" lvl="0" indent="0" algn="l" rtl="0">
              <a:spcBef>
                <a:spcPts val="1600"/>
              </a:spcBef>
              <a:spcAft>
                <a:spcPts val="0"/>
              </a:spcAft>
              <a:buNone/>
            </a:pPr>
            <a:endParaRPr sz="2400">
              <a:latin typeface="Times New Roman"/>
              <a:ea typeface="Times New Roman"/>
              <a:cs typeface="Times New Roman"/>
              <a:sym typeface="Times New Roman"/>
            </a:endParaRPr>
          </a:p>
          <a:p>
            <a:pPr marL="0" lvl="0" indent="0" algn="l" rtl="0">
              <a:spcBef>
                <a:spcPts val="1600"/>
              </a:spcBef>
              <a:spcAft>
                <a:spcPts val="1600"/>
              </a:spcAft>
              <a:buNone/>
            </a:pPr>
            <a:endParaRPr sz="2400">
              <a:latin typeface="Times New Roman"/>
              <a:ea typeface="Times New Roman"/>
              <a:cs typeface="Times New Roman"/>
              <a:sym typeface="Times New Roman"/>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gradFill>
          <a:gsLst>
            <a:gs pos="0">
              <a:srgbClr val="FFFFFF"/>
            </a:gs>
            <a:gs pos="100000">
              <a:srgbClr val="B3B3B3"/>
            </a:gs>
          </a:gsLst>
          <a:lin ang="5400012" scaled="0"/>
        </a:gradFill>
        <a:effectLst/>
      </p:bgPr>
    </p:bg>
    <p:spTree>
      <p:nvGrpSpPr>
        <p:cNvPr id="1" name="Shape 415"/>
        <p:cNvGrpSpPr/>
        <p:nvPr/>
      </p:nvGrpSpPr>
      <p:grpSpPr>
        <a:xfrm>
          <a:off x="0" y="0"/>
          <a:ext cx="0" cy="0"/>
          <a:chOff x="0" y="0"/>
          <a:chExt cx="0" cy="0"/>
        </a:xfrm>
      </p:grpSpPr>
      <p:sp>
        <p:nvSpPr>
          <p:cNvPr id="416" name="Google Shape;416;p31"/>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Output</a:t>
            </a:r>
            <a:endParaRPr/>
          </a:p>
        </p:txBody>
      </p:sp>
      <p:sp>
        <p:nvSpPr>
          <p:cNvPr id="417" name="Google Shape;417;p31"/>
          <p:cNvSpPr txBox="1">
            <a:spLocks noGrp="1"/>
          </p:cNvSpPr>
          <p:nvPr>
            <p:ph type="body" idx="1"/>
          </p:nvPr>
        </p:nvSpPr>
        <p:spPr>
          <a:xfrm>
            <a:off x="1303800" y="1442850"/>
            <a:ext cx="7030500" cy="3088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sz="1600" b="1">
              <a:solidFill>
                <a:srgbClr val="000080"/>
              </a:solidFill>
              <a:highlight>
                <a:srgbClr val="FFFFFF"/>
              </a:highlight>
              <a:latin typeface="Arial"/>
              <a:ea typeface="Arial"/>
              <a:cs typeface="Arial"/>
              <a:sym typeface="Arial"/>
            </a:endParaRPr>
          </a:p>
          <a:p>
            <a:pPr marL="0" lvl="0" indent="0" algn="l" rtl="0">
              <a:spcBef>
                <a:spcPts val="1600"/>
              </a:spcBef>
              <a:spcAft>
                <a:spcPts val="0"/>
              </a:spcAft>
              <a:buNone/>
            </a:pPr>
            <a:endParaRPr sz="2400">
              <a:latin typeface="Times New Roman"/>
              <a:ea typeface="Times New Roman"/>
              <a:cs typeface="Times New Roman"/>
              <a:sym typeface="Times New Roman"/>
            </a:endParaRPr>
          </a:p>
          <a:p>
            <a:pPr marL="0" lvl="0" indent="0" algn="l" rtl="0">
              <a:spcBef>
                <a:spcPts val="1600"/>
              </a:spcBef>
              <a:spcAft>
                <a:spcPts val="1600"/>
              </a:spcAft>
              <a:buNone/>
            </a:pPr>
            <a:endParaRPr sz="2400">
              <a:latin typeface="Times New Roman"/>
              <a:ea typeface="Times New Roman"/>
              <a:cs typeface="Times New Roman"/>
              <a:sym typeface="Times New Roman"/>
            </a:endParaRPr>
          </a:p>
        </p:txBody>
      </p:sp>
      <p:pic>
        <p:nvPicPr>
          <p:cNvPr id="418" name="Google Shape;418;p31"/>
          <p:cNvPicPr preferRelativeResize="0"/>
          <p:nvPr/>
        </p:nvPicPr>
        <p:blipFill>
          <a:blip r:embed="rId3">
            <a:alphaModFix/>
          </a:blip>
          <a:stretch>
            <a:fillRect/>
          </a:stretch>
        </p:blipFill>
        <p:spPr>
          <a:xfrm>
            <a:off x="1442850" y="1597875"/>
            <a:ext cx="6586350" cy="296227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rgbClr val="FFFFFF"/>
            </a:gs>
            <a:gs pos="100000">
              <a:srgbClr val="B3B3B3"/>
            </a:gs>
          </a:gsLst>
          <a:lin ang="5400012" scaled="0"/>
        </a:gradFill>
        <a:effectLst/>
      </p:bgPr>
    </p:bg>
    <p:spTree>
      <p:nvGrpSpPr>
        <p:cNvPr id="1" name="Shape 282"/>
        <p:cNvGrpSpPr/>
        <p:nvPr/>
      </p:nvGrpSpPr>
      <p:grpSpPr>
        <a:xfrm>
          <a:off x="0" y="0"/>
          <a:ext cx="0" cy="0"/>
          <a:chOff x="0" y="0"/>
          <a:chExt cx="0" cy="0"/>
        </a:xfrm>
      </p:grpSpPr>
      <p:sp>
        <p:nvSpPr>
          <p:cNvPr id="283" name="Google Shape;283;p1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Centralized system</a:t>
            </a:r>
            <a:endParaRPr/>
          </a:p>
        </p:txBody>
      </p:sp>
      <p:sp>
        <p:nvSpPr>
          <p:cNvPr id="284" name="Google Shape;284;p14"/>
          <p:cNvSpPr txBox="1">
            <a:spLocks noGrp="1"/>
          </p:cNvSpPr>
          <p:nvPr>
            <p:ph type="body" idx="1"/>
          </p:nvPr>
        </p:nvSpPr>
        <p:spPr>
          <a:xfrm>
            <a:off x="1303800" y="1522450"/>
            <a:ext cx="7030500" cy="11496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2400">
                <a:latin typeface="Times New Roman"/>
                <a:ea typeface="Times New Roman"/>
                <a:cs typeface="Times New Roman"/>
                <a:sym typeface="Times New Roman"/>
              </a:rPr>
              <a:t>Upto swing app development, we have been studying and practising our java codes as a centralized system.</a:t>
            </a:r>
            <a:endParaRPr sz="2400">
              <a:latin typeface="Times New Roman"/>
              <a:ea typeface="Times New Roman"/>
              <a:cs typeface="Times New Roman"/>
              <a:sym typeface="Times New Roman"/>
            </a:endParaRPr>
          </a:p>
        </p:txBody>
      </p:sp>
      <p:sp>
        <p:nvSpPr>
          <p:cNvPr id="285" name="Google Shape;285;p14"/>
          <p:cNvSpPr txBox="1"/>
          <p:nvPr/>
        </p:nvSpPr>
        <p:spPr>
          <a:xfrm>
            <a:off x="1349325" y="3446825"/>
            <a:ext cx="7331700" cy="85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700">
              <a:latin typeface="Times New Roman"/>
              <a:ea typeface="Times New Roman"/>
              <a:cs typeface="Times New Roman"/>
              <a:sym typeface="Times New Roman"/>
            </a:endParaRPr>
          </a:p>
        </p:txBody>
      </p:sp>
      <p:sp>
        <p:nvSpPr>
          <p:cNvPr id="286" name="Google Shape;286;p14"/>
          <p:cNvSpPr txBox="1"/>
          <p:nvPr/>
        </p:nvSpPr>
        <p:spPr>
          <a:xfrm>
            <a:off x="1153200" y="3313225"/>
            <a:ext cx="7331700" cy="85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287" name="Google Shape;287;p14"/>
          <p:cNvSpPr txBox="1">
            <a:spLocks noGrp="1"/>
          </p:cNvSpPr>
          <p:nvPr>
            <p:ph type="body" idx="1"/>
          </p:nvPr>
        </p:nvSpPr>
        <p:spPr>
          <a:xfrm>
            <a:off x="1303800" y="2571750"/>
            <a:ext cx="7030500" cy="11496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2400">
                <a:latin typeface="Times New Roman"/>
                <a:ea typeface="Times New Roman"/>
                <a:cs typeface="Times New Roman"/>
                <a:sym typeface="Times New Roman"/>
              </a:rPr>
              <a:t>That means, all of our code and resources resides within a particular machine.</a:t>
            </a:r>
            <a:endParaRPr sz="2400">
              <a:latin typeface="Times New Roman"/>
              <a:ea typeface="Times New Roman"/>
              <a:cs typeface="Times New Roman"/>
              <a:sym typeface="Times New Roman"/>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8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gradFill>
          <a:gsLst>
            <a:gs pos="0">
              <a:srgbClr val="FFFFFF"/>
            </a:gs>
            <a:gs pos="100000">
              <a:srgbClr val="B3B3B3"/>
            </a:gs>
          </a:gsLst>
          <a:lin ang="5400012" scaled="0"/>
        </a:gradFill>
        <a:effectLst/>
      </p:bgPr>
    </p:bg>
    <p:spTree>
      <p:nvGrpSpPr>
        <p:cNvPr id="1" name="Shape 422"/>
        <p:cNvGrpSpPr/>
        <p:nvPr/>
      </p:nvGrpSpPr>
      <p:grpSpPr>
        <a:xfrm>
          <a:off x="0" y="0"/>
          <a:ext cx="0" cy="0"/>
          <a:chOff x="0" y="0"/>
          <a:chExt cx="0" cy="0"/>
        </a:xfrm>
      </p:grpSpPr>
      <p:sp>
        <p:nvSpPr>
          <p:cNvPr id="423" name="Google Shape;423;p32"/>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Common Object Request Broker Architecture (CORBA)</a:t>
            </a:r>
            <a:endParaRPr/>
          </a:p>
        </p:txBody>
      </p:sp>
      <p:sp>
        <p:nvSpPr>
          <p:cNvPr id="424" name="Google Shape;424;p32"/>
          <p:cNvSpPr txBox="1">
            <a:spLocks noGrp="1"/>
          </p:cNvSpPr>
          <p:nvPr>
            <p:ph type="body" idx="1"/>
          </p:nvPr>
        </p:nvSpPr>
        <p:spPr>
          <a:xfrm>
            <a:off x="1303800" y="1522450"/>
            <a:ext cx="7030500" cy="1149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a:latin typeface="Times New Roman"/>
                <a:ea typeface="Times New Roman"/>
                <a:cs typeface="Times New Roman"/>
                <a:sym typeface="Times New Roman"/>
              </a:rPr>
              <a:t>Object Management Group (OMG): a non-profit industry consortium formed in 1989 with the goal to develop, adopt, and promote standards for the development of distributed heterogeneous applications.</a:t>
            </a:r>
            <a:endParaRPr sz="2400">
              <a:latin typeface="Times New Roman"/>
              <a:ea typeface="Times New Roman"/>
              <a:cs typeface="Times New Roman"/>
              <a:sym typeface="Times New Roman"/>
            </a:endParaRPr>
          </a:p>
          <a:p>
            <a:pPr marL="0" lvl="0" indent="0" algn="l" rtl="0">
              <a:spcBef>
                <a:spcPts val="1600"/>
              </a:spcBef>
              <a:spcAft>
                <a:spcPts val="1600"/>
              </a:spcAft>
              <a:buNone/>
            </a:pPr>
            <a:endParaRPr sz="2400">
              <a:latin typeface="Times New Roman"/>
              <a:ea typeface="Times New Roman"/>
              <a:cs typeface="Times New Roman"/>
              <a:sym typeface="Times New Roman"/>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gradFill>
          <a:gsLst>
            <a:gs pos="0">
              <a:srgbClr val="FFFFFF"/>
            </a:gs>
            <a:gs pos="100000">
              <a:srgbClr val="B3B3B3"/>
            </a:gs>
          </a:gsLst>
          <a:lin ang="5400012" scaled="0"/>
        </a:gradFill>
        <a:effectLst/>
      </p:bgPr>
    </p:bg>
    <p:spTree>
      <p:nvGrpSpPr>
        <p:cNvPr id="1" name="Shape 428"/>
        <p:cNvGrpSpPr/>
        <p:nvPr/>
      </p:nvGrpSpPr>
      <p:grpSpPr>
        <a:xfrm>
          <a:off x="0" y="0"/>
          <a:ext cx="0" cy="0"/>
          <a:chOff x="0" y="0"/>
          <a:chExt cx="0" cy="0"/>
        </a:xfrm>
      </p:grpSpPr>
      <p:sp>
        <p:nvSpPr>
          <p:cNvPr id="429" name="Google Shape;429;p33"/>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CORBA contd.</a:t>
            </a:r>
            <a:endParaRPr/>
          </a:p>
        </p:txBody>
      </p:sp>
      <p:sp>
        <p:nvSpPr>
          <p:cNvPr id="430" name="Google Shape;430;p33"/>
          <p:cNvSpPr txBox="1">
            <a:spLocks noGrp="1"/>
          </p:cNvSpPr>
          <p:nvPr>
            <p:ph type="body" idx="1"/>
          </p:nvPr>
        </p:nvSpPr>
        <p:spPr>
          <a:xfrm>
            <a:off x="1303800" y="1522450"/>
            <a:ext cx="7030500" cy="1149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a:latin typeface="Times New Roman"/>
                <a:ea typeface="Times New Roman"/>
                <a:cs typeface="Times New Roman"/>
                <a:sym typeface="Times New Roman"/>
              </a:rPr>
              <a:t>The CORBA specification details the interfaces and characteristics of the Object Request Broker; it practically specifies the middleware functions which allow application objects to communicate with one another no matter where they are located, who has designed them and in which language they are implemented.</a:t>
            </a:r>
            <a:endParaRPr sz="2400">
              <a:latin typeface="Times New Roman"/>
              <a:ea typeface="Times New Roman"/>
              <a:cs typeface="Times New Roman"/>
              <a:sym typeface="Times New Roman"/>
            </a:endParaRPr>
          </a:p>
          <a:p>
            <a:pPr marL="0" lvl="0" indent="0" algn="l" rtl="0">
              <a:spcBef>
                <a:spcPts val="1600"/>
              </a:spcBef>
              <a:spcAft>
                <a:spcPts val="1600"/>
              </a:spcAft>
              <a:buNone/>
            </a:pPr>
            <a:endParaRPr sz="2400">
              <a:latin typeface="Times New Roman"/>
              <a:ea typeface="Times New Roman"/>
              <a:cs typeface="Times New Roman"/>
              <a:sym typeface="Times New Roman"/>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gradFill>
          <a:gsLst>
            <a:gs pos="0">
              <a:srgbClr val="FFFFFF"/>
            </a:gs>
            <a:gs pos="100000">
              <a:srgbClr val="B3B3B3"/>
            </a:gs>
          </a:gsLst>
          <a:lin ang="5400012" scaled="0"/>
        </a:gradFill>
        <a:effectLst/>
      </p:bgPr>
    </p:bg>
    <p:spTree>
      <p:nvGrpSpPr>
        <p:cNvPr id="1" name="Shape 434"/>
        <p:cNvGrpSpPr/>
        <p:nvPr/>
      </p:nvGrpSpPr>
      <p:grpSpPr>
        <a:xfrm>
          <a:off x="0" y="0"/>
          <a:ext cx="0" cy="0"/>
          <a:chOff x="0" y="0"/>
          <a:chExt cx="0" cy="0"/>
        </a:xfrm>
      </p:grpSpPr>
      <p:sp>
        <p:nvSpPr>
          <p:cNvPr id="435" name="Google Shape;435;p3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CORBA architecture</a:t>
            </a:r>
            <a:endParaRPr/>
          </a:p>
        </p:txBody>
      </p:sp>
      <p:pic>
        <p:nvPicPr>
          <p:cNvPr id="436" name="Google Shape;436;p34"/>
          <p:cNvPicPr preferRelativeResize="0"/>
          <p:nvPr/>
        </p:nvPicPr>
        <p:blipFill>
          <a:blip r:embed="rId3">
            <a:alphaModFix/>
          </a:blip>
          <a:stretch>
            <a:fillRect/>
          </a:stretch>
        </p:blipFill>
        <p:spPr>
          <a:xfrm>
            <a:off x="2076213" y="1229100"/>
            <a:ext cx="4991575" cy="37674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gradFill>
          <a:gsLst>
            <a:gs pos="0">
              <a:srgbClr val="FFFFFF"/>
            </a:gs>
            <a:gs pos="100000">
              <a:srgbClr val="B3B3B3"/>
            </a:gs>
          </a:gsLst>
          <a:lin ang="5400012" scaled="0"/>
        </a:gradFill>
        <a:effectLst/>
      </p:bgPr>
    </p:bg>
    <p:spTree>
      <p:nvGrpSpPr>
        <p:cNvPr id="1" name="Shape 440"/>
        <p:cNvGrpSpPr/>
        <p:nvPr/>
      </p:nvGrpSpPr>
      <p:grpSpPr>
        <a:xfrm>
          <a:off x="0" y="0"/>
          <a:ext cx="0" cy="0"/>
          <a:chOff x="0" y="0"/>
          <a:chExt cx="0" cy="0"/>
        </a:xfrm>
      </p:grpSpPr>
      <p:sp>
        <p:nvSpPr>
          <p:cNvPr id="441" name="Google Shape;441;p3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CORBA services</a:t>
            </a:r>
            <a:endParaRPr/>
          </a:p>
        </p:txBody>
      </p:sp>
      <p:sp>
        <p:nvSpPr>
          <p:cNvPr id="442" name="Google Shape;442;p35"/>
          <p:cNvSpPr txBox="1">
            <a:spLocks noGrp="1"/>
          </p:cNvSpPr>
          <p:nvPr>
            <p:ph type="body" idx="1"/>
          </p:nvPr>
        </p:nvSpPr>
        <p:spPr>
          <a:xfrm>
            <a:off x="1303800" y="1522450"/>
            <a:ext cx="7030500" cy="1149600"/>
          </a:xfrm>
          <a:prstGeom prst="rect">
            <a:avLst/>
          </a:prstGeom>
        </p:spPr>
        <p:txBody>
          <a:bodyPr spcFirstLastPara="1" wrap="square" lIns="91425" tIns="91425" rIns="91425" bIns="91425" anchor="t" anchorCtr="0">
            <a:noAutofit/>
          </a:bodyPr>
          <a:lstStyle/>
          <a:p>
            <a:pPr marL="457200" lvl="0" indent="-381000" algn="l" rtl="0">
              <a:spcBef>
                <a:spcPts val="0"/>
              </a:spcBef>
              <a:spcAft>
                <a:spcPts val="0"/>
              </a:spcAft>
              <a:buSzPts val="2400"/>
              <a:buFont typeface="Times New Roman"/>
              <a:buAutoNum type="arabicPeriod"/>
            </a:pPr>
            <a:r>
              <a:rPr lang="en" sz="2400">
                <a:latin typeface="Times New Roman"/>
                <a:ea typeface="Times New Roman"/>
                <a:cs typeface="Times New Roman"/>
                <a:sym typeface="Times New Roman"/>
              </a:rPr>
              <a:t>Naming Service</a:t>
            </a:r>
            <a:endParaRPr sz="2400">
              <a:latin typeface="Times New Roman"/>
              <a:ea typeface="Times New Roman"/>
              <a:cs typeface="Times New Roman"/>
              <a:sym typeface="Times New Roman"/>
            </a:endParaRPr>
          </a:p>
          <a:p>
            <a:pPr marL="457200" lvl="0" indent="-381000" algn="l" rtl="0">
              <a:spcBef>
                <a:spcPts val="0"/>
              </a:spcBef>
              <a:spcAft>
                <a:spcPts val="0"/>
              </a:spcAft>
              <a:buSzPts val="2400"/>
              <a:buFont typeface="Times New Roman"/>
              <a:buAutoNum type="arabicPeriod"/>
            </a:pPr>
            <a:r>
              <a:rPr lang="en" sz="2400">
                <a:latin typeface="Times New Roman"/>
                <a:ea typeface="Times New Roman"/>
                <a:cs typeface="Times New Roman"/>
                <a:sym typeface="Times New Roman"/>
              </a:rPr>
              <a:t>Event Service and notification Service</a:t>
            </a:r>
            <a:endParaRPr sz="2400">
              <a:latin typeface="Times New Roman"/>
              <a:ea typeface="Times New Roman"/>
              <a:cs typeface="Times New Roman"/>
              <a:sym typeface="Times New Roman"/>
            </a:endParaRPr>
          </a:p>
          <a:p>
            <a:pPr marL="457200" lvl="0" indent="-381000" algn="l" rtl="0">
              <a:spcBef>
                <a:spcPts val="0"/>
              </a:spcBef>
              <a:spcAft>
                <a:spcPts val="0"/>
              </a:spcAft>
              <a:buSzPts val="2400"/>
              <a:buFont typeface="Times New Roman"/>
              <a:buAutoNum type="arabicPeriod"/>
            </a:pPr>
            <a:r>
              <a:rPr lang="en" sz="2400">
                <a:latin typeface="Times New Roman"/>
                <a:ea typeface="Times New Roman"/>
                <a:cs typeface="Times New Roman"/>
                <a:sym typeface="Times New Roman"/>
              </a:rPr>
              <a:t>Security service</a:t>
            </a:r>
            <a:endParaRPr sz="2400">
              <a:latin typeface="Times New Roman"/>
              <a:ea typeface="Times New Roman"/>
              <a:cs typeface="Times New Roman"/>
              <a:sym typeface="Times New Roman"/>
            </a:endParaRPr>
          </a:p>
          <a:p>
            <a:pPr marL="457200" lvl="0" indent="-381000" algn="l" rtl="0">
              <a:spcBef>
                <a:spcPts val="0"/>
              </a:spcBef>
              <a:spcAft>
                <a:spcPts val="0"/>
              </a:spcAft>
              <a:buSzPts val="2400"/>
              <a:buFont typeface="Times New Roman"/>
              <a:buAutoNum type="arabicPeriod"/>
            </a:pPr>
            <a:r>
              <a:rPr lang="en" sz="2400">
                <a:latin typeface="Times New Roman"/>
                <a:ea typeface="Times New Roman"/>
                <a:cs typeface="Times New Roman"/>
                <a:sym typeface="Times New Roman"/>
              </a:rPr>
              <a:t>Trading service</a:t>
            </a:r>
            <a:endParaRPr sz="2400">
              <a:latin typeface="Times New Roman"/>
              <a:ea typeface="Times New Roman"/>
              <a:cs typeface="Times New Roman"/>
              <a:sym typeface="Times New Roman"/>
            </a:endParaRPr>
          </a:p>
          <a:p>
            <a:pPr marL="457200" lvl="0" indent="-381000" algn="l" rtl="0">
              <a:spcBef>
                <a:spcPts val="0"/>
              </a:spcBef>
              <a:spcAft>
                <a:spcPts val="0"/>
              </a:spcAft>
              <a:buSzPts val="2400"/>
              <a:buFont typeface="Times New Roman"/>
              <a:buAutoNum type="arabicPeriod"/>
            </a:pPr>
            <a:r>
              <a:rPr lang="en" sz="2400">
                <a:latin typeface="Times New Roman"/>
                <a:ea typeface="Times New Roman"/>
                <a:cs typeface="Times New Roman"/>
                <a:sym typeface="Times New Roman"/>
              </a:rPr>
              <a:t>Transaction service and concurrency control service</a:t>
            </a:r>
            <a:endParaRPr sz="2400">
              <a:latin typeface="Times New Roman"/>
              <a:ea typeface="Times New Roman"/>
              <a:cs typeface="Times New Roman"/>
              <a:sym typeface="Times New Roman"/>
            </a:endParaRPr>
          </a:p>
          <a:p>
            <a:pPr marL="457200" lvl="0" indent="-381000" algn="l" rtl="0">
              <a:spcBef>
                <a:spcPts val="0"/>
              </a:spcBef>
              <a:spcAft>
                <a:spcPts val="0"/>
              </a:spcAft>
              <a:buSzPts val="2400"/>
              <a:buFont typeface="Times New Roman"/>
              <a:buAutoNum type="arabicPeriod"/>
            </a:pPr>
            <a:r>
              <a:rPr lang="en" sz="2400">
                <a:latin typeface="Times New Roman"/>
                <a:ea typeface="Times New Roman"/>
                <a:cs typeface="Times New Roman"/>
                <a:sym typeface="Times New Roman"/>
              </a:rPr>
              <a:t>Persistent state service</a:t>
            </a:r>
            <a:endParaRPr sz="2400">
              <a:latin typeface="Times New Roman"/>
              <a:ea typeface="Times New Roman"/>
              <a:cs typeface="Times New Roman"/>
              <a:sym typeface="Times New Roman"/>
            </a:endParaRPr>
          </a:p>
          <a:p>
            <a:pPr marL="457200" lvl="0" indent="-381000" algn="l" rtl="0">
              <a:spcBef>
                <a:spcPts val="0"/>
              </a:spcBef>
              <a:spcAft>
                <a:spcPts val="0"/>
              </a:spcAft>
              <a:buSzPts val="2400"/>
              <a:buFont typeface="Times New Roman"/>
              <a:buAutoNum type="arabicPeriod"/>
            </a:pPr>
            <a:r>
              <a:rPr lang="en" sz="2400">
                <a:latin typeface="Times New Roman"/>
                <a:ea typeface="Times New Roman"/>
                <a:cs typeface="Times New Roman"/>
                <a:sym typeface="Times New Roman"/>
              </a:rPr>
              <a:t>Life cycle service</a:t>
            </a:r>
            <a:endParaRPr sz="2400">
              <a:latin typeface="Times New Roman"/>
              <a:ea typeface="Times New Roman"/>
              <a:cs typeface="Times New Roman"/>
              <a:sym typeface="Times New Roman"/>
            </a:endParaRPr>
          </a:p>
          <a:p>
            <a:pPr marL="457200" lvl="0" indent="0" algn="l" rtl="0">
              <a:spcBef>
                <a:spcPts val="1600"/>
              </a:spcBef>
              <a:spcAft>
                <a:spcPts val="0"/>
              </a:spcAft>
              <a:buNone/>
            </a:pPr>
            <a:endParaRPr sz="2400">
              <a:latin typeface="Times New Roman"/>
              <a:ea typeface="Times New Roman"/>
              <a:cs typeface="Times New Roman"/>
              <a:sym typeface="Times New Roman"/>
            </a:endParaRPr>
          </a:p>
          <a:p>
            <a:pPr marL="0" lvl="0" indent="0" algn="l" rtl="0">
              <a:spcBef>
                <a:spcPts val="1600"/>
              </a:spcBef>
              <a:spcAft>
                <a:spcPts val="1600"/>
              </a:spcAft>
              <a:buNone/>
            </a:pPr>
            <a:endParaRPr sz="2400">
              <a:latin typeface="Times New Roman"/>
              <a:ea typeface="Times New Roman"/>
              <a:cs typeface="Times New Roman"/>
              <a:sym typeface="Times New Roman"/>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46"/>
        <p:cNvGrpSpPr/>
        <p:nvPr/>
      </p:nvGrpSpPr>
      <p:grpSpPr>
        <a:xfrm>
          <a:off x="0" y="0"/>
          <a:ext cx="0" cy="0"/>
          <a:chOff x="0" y="0"/>
          <a:chExt cx="0" cy="0"/>
        </a:xfrm>
      </p:grpSpPr>
      <p:sp>
        <p:nvSpPr>
          <p:cNvPr id="447" name="Google Shape;447;p3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RMI pros and cons</a:t>
            </a:r>
            <a:endParaRPr/>
          </a:p>
        </p:txBody>
      </p:sp>
      <p:graphicFrame>
        <p:nvGraphicFramePr>
          <p:cNvPr id="448" name="Google Shape;448;p36"/>
          <p:cNvGraphicFramePr/>
          <p:nvPr/>
        </p:nvGraphicFramePr>
        <p:xfrm>
          <a:off x="952500" y="1509400"/>
          <a:ext cx="7239000" cy="3474570"/>
        </p:xfrm>
        <a:graphic>
          <a:graphicData uri="http://schemas.openxmlformats.org/drawingml/2006/table">
            <a:tbl>
              <a:tblPr>
                <a:noFill/>
                <a:tableStyleId>{42D8141A-CD44-41DC-B628-9CFBA59C7555}</a:tableStyleId>
              </a:tblPr>
              <a:tblGrid>
                <a:gridCol w="3619500">
                  <a:extLst>
                    <a:ext uri="{9D8B030D-6E8A-4147-A177-3AD203B41FA5}">
                      <a16:colId xmlns:a16="http://schemas.microsoft.com/office/drawing/2014/main" val="20000"/>
                    </a:ext>
                  </a:extLst>
                </a:gridCol>
                <a:gridCol w="36195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a:t>pros</a:t>
                      </a:r>
                      <a:endParaRPr/>
                    </a:p>
                  </a:txBody>
                  <a:tcPr marL="91425" marR="91425" marT="91425" marB="91425"/>
                </a:tc>
                <a:tc>
                  <a:txBody>
                    <a:bodyPr/>
                    <a:lstStyle/>
                    <a:p>
                      <a:pPr marL="0" lvl="0" indent="0" algn="l" rtl="0">
                        <a:spcBef>
                          <a:spcPts val="0"/>
                        </a:spcBef>
                        <a:spcAft>
                          <a:spcPts val="0"/>
                        </a:spcAft>
                        <a:buNone/>
                      </a:pPr>
                      <a:r>
                        <a:rPr lang="en"/>
                        <a:t>cons</a:t>
                      </a:r>
                      <a:endParaRPr/>
                    </a:p>
                  </a:txBody>
                  <a:tcPr marL="91425" marR="91425" marT="91425" marB="91425"/>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
                        <a:t>Portable across many platforms</a:t>
                      </a:r>
                      <a:endParaRPr/>
                    </a:p>
                  </a:txBody>
                  <a:tcPr marL="91425" marR="91425" marT="91425" marB="91425"/>
                </a:tc>
                <a:tc>
                  <a:txBody>
                    <a:bodyPr/>
                    <a:lstStyle/>
                    <a:p>
                      <a:pPr marL="0" lvl="0" indent="0" algn="l" rtl="0">
                        <a:spcBef>
                          <a:spcPts val="0"/>
                        </a:spcBef>
                        <a:spcAft>
                          <a:spcPts val="0"/>
                        </a:spcAft>
                        <a:buNone/>
                      </a:pPr>
                      <a:r>
                        <a:rPr lang="en"/>
                        <a:t>Tied only to platforms with Java support</a:t>
                      </a:r>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
                        <a:t>Can introduce new code to foreign JVMs</a:t>
                      </a:r>
                      <a:endParaRPr/>
                    </a:p>
                  </a:txBody>
                  <a:tcPr marL="91425" marR="91425" marT="91425" marB="91425"/>
                </a:tc>
                <a:tc>
                  <a:txBody>
                    <a:bodyPr/>
                    <a:lstStyle/>
                    <a:p>
                      <a:pPr marL="0" lvl="0" indent="0" algn="l" rtl="0">
                        <a:spcBef>
                          <a:spcPts val="0"/>
                        </a:spcBef>
                        <a:spcAft>
                          <a:spcPts val="0"/>
                        </a:spcAft>
                        <a:buNone/>
                      </a:pPr>
                      <a:r>
                        <a:rPr lang="en"/>
                        <a:t>Security threats with remote code execution, and limitations on functionality enforced by security restrictions</a:t>
                      </a:r>
                      <a:endParaRPr/>
                    </a:p>
                  </a:txBody>
                  <a:tcPr marL="91425" marR="91425" marT="91425" marB="91425"/>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n"/>
                        <a:t>Java developers may already have experience with RMI (available since JDK1.02)</a:t>
                      </a:r>
                      <a:endParaRPr/>
                    </a:p>
                  </a:txBody>
                  <a:tcPr marL="91425" marR="91425" marT="91425" marB="91425"/>
                </a:tc>
                <a:tc>
                  <a:txBody>
                    <a:bodyPr/>
                    <a:lstStyle/>
                    <a:p>
                      <a:pPr marL="0" lvl="0" indent="0" algn="l" rtl="0">
                        <a:spcBef>
                          <a:spcPts val="0"/>
                        </a:spcBef>
                        <a:spcAft>
                          <a:spcPts val="0"/>
                        </a:spcAft>
                        <a:buNone/>
                      </a:pPr>
                      <a:r>
                        <a:rPr lang="en"/>
                        <a:t>Learning curve for developers that have no RMI experience is comparable with CORBA</a:t>
                      </a:r>
                      <a:endParaRPr/>
                    </a:p>
                  </a:txBody>
                  <a:tcPr marL="91425" marR="91425" marT="91425" marB="91425"/>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n"/>
                        <a:t>Existing systems may already use RMI - the cost and time to convert to a new technology may be prohibitive</a:t>
                      </a:r>
                      <a:endParaRPr/>
                    </a:p>
                  </a:txBody>
                  <a:tcPr marL="91425" marR="91425" marT="91425" marB="91425"/>
                </a:tc>
                <a:tc>
                  <a:txBody>
                    <a:bodyPr/>
                    <a:lstStyle/>
                    <a:p>
                      <a:pPr marL="0" lvl="0" indent="0" algn="l" rtl="0">
                        <a:spcBef>
                          <a:spcPts val="0"/>
                        </a:spcBef>
                        <a:spcAft>
                          <a:spcPts val="0"/>
                        </a:spcAft>
                        <a:buNone/>
                      </a:pPr>
                      <a:r>
                        <a:rPr lang="en"/>
                        <a:t>Can only operate with Java systems - no support for legacy systems written in C++, Ada, Fortran, Cobol, and others (including future languages).</a:t>
                      </a:r>
                      <a:endParaRPr/>
                    </a:p>
                  </a:txBody>
                  <a:tcPr marL="91425" marR="91425" marT="91425" marB="91425"/>
                </a:tc>
                <a:extLst>
                  <a:ext uri="{0D108BD9-81ED-4DB2-BD59-A6C34878D82A}">
                    <a16:rowId xmlns:a16="http://schemas.microsoft.com/office/drawing/2014/main" val="10004"/>
                  </a:ext>
                </a:extLst>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52"/>
        <p:cNvGrpSpPr/>
        <p:nvPr/>
      </p:nvGrpSpPr>
      <p:grpSpPr>
        <a:xfrm>
          <a:off x="0" y="0"/>
          <a:ext cx="0" cy="0"/>
          <a:chOff x="0" y="0"/>
          <a:chExt cx="0" cy="0"/>
        </a:xfrm>
      </p:grpSpPr>
      <p:sp>
        <p:nvSpPr>
          <p:cNvPr id="453" name="Google Shape;453;p37"/>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CORBA pros and cons</a:t>
            </a:r>
            <a:endParaRPr/>
          </a:p>
        </p:txBody>
      </p:sp>
      <p:graphicFrame>
        <p:nvGraphicFramePr>
          <p:cNvPr id="454" name="Google Shape;454;p37"/>
          <p:cNvGraphicFramePr/>
          <p:nvPr/>
        </p:nvGraphicFramePr>
        <p:xfrm>
          <a:off x="691875" y="1482600"/>
          <a:ext cx="8254325" cy="3505080"/>
        </p:xfrm>
        <a:graphic>
          <a:graphicData uri="http://schemas.openxmlformats.org/drawingml/2006/table">
            <a:tbl>
              <a:tblPr>
                <a:noFill/>
                <a:tableStyleId>{42D8141A-CD44-41DC-B628-9CFBA59C7555}</a:tableStyleId>
              </a:tblPr>
              <a:tblGrid>
                <a:gridCol w="3883475">
                  <a:extLst>
                    <a:ext uri="{9D8B030D-6E8A-4147-A177-3AD203B41FA5}">
                      <a16:colId xmlns:a16="http://schemas.microsoft.com/office/drawing/2014/main" val="20000"/>
                    </a:ext>
                  </a:extLst>
                </a:gridCol>
                <a:gridCol w="437085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a:t>pros</a:t>
                      </a:r>
                      <a:endParaRPr/>
                    </a:p>
                  </a:txBody>
                  <a:tcPr marL="91425" marR="91425" marT="91425" marB="91425"/>
                </a:tc>
                <a:tc>
                  <a:txBody>
                    <a:bodyPr/>
                    <a:lstStyle/>
                    <a:p>
                      <a:pPr marL="0" lvl="0" indent="0" algn="l" rtl="0">
                        <a:spcBef>
                          <a:spcPts val="0"/>
                        </a:spcBef>
                        <a:spcAft>
                          <a:spcPts val="0"/>
                        </a:spcAft>
                        <a:buNone/>
                      </a:pPr>
                      <a:r>
                        <a:rPr lang="en"/>
                        <a:t>cons</a:t>
                      </a:r>
                      <a:endParaRPr/>
                    </a:p>
                  </a:txBody>
                  <a:tcPr marL="91425" marR="91425" marT="91425" marB="91425"/>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
                        <a:t>Services can be written in many different languages, executed on many different platforms, and accessed by any language with an interface definition language (IDL) mapping.</a:t>
                      </a:r>
                      <a:endParaRPr/>
                    </a:p>
                  </a:txBody>
                  <a:tcPr marL="91425" marR="91425" marT="91425" marB="91425"/>
                </a:tc>
                <a:tc>
                  <a:txBody>
                    <a:bodyPr/>
                    <a:lstStyle/>
                    <a:p>
                      <a:pPr marL="0" lvl="0" indent="0" algn="l" rtl="0">
                        <a:spcBef>
                          <a:spcPts val="0"/>
                        </a:spcBef>
                        <a:spcAft>
                          <a:spcPts val="0"/>
                        </a:spcAft>
                        <a:buNone/>
                      </a:pPr>
                      <a:r>
                        <a:rPr lang="en"/>
                        <a:t>Describing services require the use of an interface definition language (IDL) which must be learned. Implementing or using services require an IDL mapping to your required language - writing one for a language that isn't supported would take a large amount of work.</a:t>
                      </a:r>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
                        <a:t>With IDL, the interface is clearly separated from implementation, and developers can create different implementations based on the same interface.</a:t>
                      </a:r>
                      <a:endParaRPr/>
                    </a:p>
                  </a:txBody>
                  <a:tcPr marL="91425" marR="91425" marT="91425" marB="91425"/>
                </a:tc>
                <a:tc>
                  <a:txBody>
                    <a:bodyPr/>
                    <a:lstStyle/>
                    <a:p>
                      <a:pPr marL="0" lvl="0" indent="0" algn="l" rtl="0">
                        <a:spcBef>
                          <a:spcPts val="0"/>
                        </a:spcBef>
                        <a:spcAft>
                          <a:spcPts val="0"/>
                        </a:spcAft>
                        <a:buNone/>
                      </a:pPr>
                      <a:r>
                        <a:rPr lang="en"/>
                        <a:t>IDL to language mapping tools create code stubs based on the interface - some tools may not integrate new changes with existing code.</a:t>
                      </a:r>
                      <a:endParaRPr/>
                    </a:p>
                  </a:txBody>
                  <a:tcPr marL="91425" marR="91425" marT="91425" marB="91425"/>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n"/>
                        <a:t>CORBA supports primitive data types, and a wide range of data structures, as parameters</a:t>
                      </a:r>
                      <a:endParaRPr/>
                    </a:p>
                  </a:txBody>
                  <a:tcPr marL="91425" marR="91425" marT="91425" marB="91425"/>
                </a:tc>
                <a:tc>
                  <a:txBody>
                    <a:bodyPr/>
                    <a:lstStyle/>
                    <a:p>
                      <a:pPr marL="0" lvl="0" indent="0" algn="l" rtl="0">
                        <a:spcBef>
                          <a:spcPts val="0"/>
                        </a:spcBef>
                        <a:spcAft>
                          <a:spcPts val="0"/>
                        </a:spcAft>
                        <a:buNone/>
                      </a:pPr>
                      <a:r>
                        <a:rPr lang="en"/>
                        <a:t>CORBA does not support the transfer of objects, or code.</a:t>
                      </a:r>
                      <a:endParaRPr/>
                    </a:p>
                  </a:txBody>
                  <a:tcPr marL="91425" marR="91425" marT="91425" marB="91425"/>
                </a:tc>
                <a:extLst>
                  <a:ext uri="{0D108BD9-81ED-4DB2-BD59-A6C34878D82A}">
                    <a16:rowId xmlns:a16="http://schemas.microsoft.com/office/drawing/2014/main" val="10003"/>
                  </a:ext>
                </a:extLst>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58"/>
        <p:cNvGrpSpPr/>
        <p:nvPr/>
      </p:nvGrpSpPr>
      <p:grpSpPr>
        <a:xfrm>
          <a:off x="0" y="0"/>
          <a:ext cx="0" cy="0"/>
          <a:chOff x="0" y="0"/>
          <a:chExt cx="0" cy="0"/>
        </a:xfrm>
      </p:grpSpPr>
      <p:sp>
        <p:nvSpPr>
          <p:cNvPr id="459" name="Google Shape;459;p38"/>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CORBA pros and cons contd</a:t>
            </a:r>
            <a:endParaRPr/>
          </a:p>
        </p:txBody>
      </p:sp>
      <p:graphicFrame>
        <p:nvGraphicFramePr>
          <p:cNvPr id="460" name="Google Shape;460;p38"/>
          <p:cNvGraphicFramePr/>
          <p:nvPr/>
        </p:nvGraphicFramePr>
        <p:xfrm>
          <a:off x="1081950" y="1522675"/>
          <a:ext cx="7693225" cy="2865000"/>
        </p:xfrm>
        <a:graphic>
          <a:graphicData uri="http://schemas.openxmlformats.org/drawingml/2006/table">
            <a:tbl>
              <a:tblPr>
                <a:noFill/>
                <a:tableStyleId>{42D8141A-CD44-41DC-B628-9CFBA59C7555}</a:tableStyleId>
              </a:tblPr>
              <a:tblGrid>
                <a:gridCol w="3619500">
                  <a:extLst>
                    <a:ext uri="{9D8B030D-6E8A-4147-A177-3AD203B41FA5}">
                      <a16:colId xmlns:a16="http://schemas.microsoft.com/office/drawing/2014/main" val="20000"/>
                    </a:ext>
                  </a:extLst>
                </a:gridCol>
                <a:gridCol w="4073725">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a:t>pros</a:t>
                      </a:r>
                      <a:endParaRPr/>
                    </a:p>
                  </a:txBody>
                  <a:tcPr marL="91425" marR="91425" marT="91425" marB="91425"/>
                </a:tc>
                <a:tc>
                  <a:txBody>
                    <a:bodyPr/>
                    <a:lstStyle/>
                    <a:p>
                      <a:pPr marL="0" lvl="0" indent="0" algn="l" rtl="0">
                        <a:spcBef>
                          <a:spcPts val="0"/>
                        </a:spcBef>
                        <a:spcAft>
                          <a:spcPts val="0"/>
                        </a:spcAft>
                        <a:buNone/>
                      </a:pPr>
                      <a:r>
                        <a:rPr lang="en"/>
                        <a:t>cons</a:t>
                      </a:r>
                      <a:endParaRPr/>
                    </a:p>
                  </a:txBody>
                  <a:tcPr marL="91425" marR="91425" marT="91425" marB="91425"/>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
                        <a:t>CORBA is ideally suited to use with legacy systems, and to ensure that applications written now will be accessible in the future.</a:t>
                      </a:r>
                      <a:endParaRPr/>
                    </a:p>
                  </a:txBody>
                  <a:tcPr marL="91425" marR="91425" marT="91425" marB="91425"/>
                </a:tc>
                <a:tc>
                  <a:txBody>
                    <a:bodyPr/>
                    <a:lstStyle/>
                    <a:p>
                      <a:pPr marL="0" lvl="0" indent="0" algn="l" rtl="0">
                        <a:spcBef>
                          <a:spcPts val="0"/>
                        </a:spcBef>
                        <a:spcAft>
                          <a:spcPts val="0"/>
                        </a:spcAft>
                        <a:buNone/>
                      </a:pPr>
                      <a:r>
                        <a:rPr lang="en"/>
                        <a:t>The future is uncertain - if CORBA fails to achieve sufficient adoption by industry, then CORBA implementations become the legacy systems.</a:t>
                      </a:r>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
                        <a:t>CORBA is an easy way to link objects and systems together</a:t>
                      </a:r>
                      <a:endParaRPr/>
                    </a:p>
                  </a:txBody>
                  <a:tcPr marL="91425" marR="91425" marT="91425" marB="91425"/>
                </a:tc>
                <a:tc>
                  <a:txBody>
                    <a:bodyPr/>
                    <a:lstStyle/>
                    <a:p>
                      <a:pPr marL="0" lvl="0" indent="0" algn="l" rtl="0">
                        <a:spcBef>
                          <a:spcPts val="0"/>
                        </a:spcBef>
                        <a:spcAft>
                          <a:spcPts val="0"/>
                        </a:spcAft>
                        <a:buNone/>
                      </a:pPr>
                      <a:r>
                        <a:rPr lang="en"/>
                        <a:t>Some training is still required, and CORBA specifications are still in a state of flux.</a:t>
                      </a:r>
                      <a:endParaRPr/>
                    </a:p>
                  </a:txBody>
                  <a:tcPr marL="91425" marR="91425" marT="91425" marB="91425"/>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n"/>
                        <a:t>CORBA systems may offer greater performance</a:t>
                      </a:r>
                      <a:endParaRPr/>
                    </a:p>
                  </a:txBody>
                  <a:tcPr marL="91425" marR="91425" marT="91425" marB="91425"/>
                </a:tc>
                <a:tc>
                  <a:txBody>
                    <a:bodyPr/>
                    <a:lstStyle/>
                    <a:p>
                      <a:pPr marL="0" lvl="0" indent="0" algn="l" rtl="0">
                        <a:spcBef>
                          <a:spcPts val="0"/>
                        </a:spcBef>
                        <a:spcAft>
                          <a:spcPts val="0"/>
                        </a:spcAft>
                        <a:buNone/>
                      </a:pPr>
                      <a:r>
                        <a:rPr lang="en"/>
                        <a:t>Not all classes of applications need real-time performance, and speed may be traded off against ease of use for pure Java systems.</a:t>
                      </a:r>
                      <a:endParaRPr/>
                    </a:p>
                  </a:txBody>
                  <a:tcPr marL="91425" marR="91425" marT="91425" marB="91425"/>
                </a:tc>
                <a:extLst>
                  <a:ext uri="{0D108BD9-81ED-4DB2-BD59-A6C34878D82A}">
                    <a16:rowId xmlns:a16="http://schemas.microsoft.com/office/drawing/2014/main" val="10003"/>
                  </a:ext>
                </a:extLst>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69"/>
        <p:cNvGrpSpPr/>
        <p:nvPr/>
      </p:nvGrpSpPr>
      <p:grpSpPr>
        <a:xfrm>
          <a:off x="0" y="0"/>
          <a:ext cx="0" cy="0"/>
          <a:chOff x="0" y="0"/>
          <a:chExt cx="0" cy="0"/>
        </a:xfrm>
      </p:grpSpPr>
      <p:sp>
        <p:nvSpPr>
          <p:cNvPr id="470" name="Google Shape;470;p40"/>
          <p:cNvSpPr txBox="1">
            <a:spLocks noGrp="1"/>
          </p:cNvSpPr>
          <p:nvPr>
            <p:ph type="title"/>
          </p:nvPr>
        </p:nvSpPr>
        <p:spPr>
          <a:xfrm>
            <a:off x="1056750" y="2072100"/>
            <a:ext cx="7030500" cy="999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Thank you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rgbClr val="FFFFFF"/>
            </a:gs>
            <a:gs pos="100000">
              <a:srgbClr val="B3B3B3"/>
            </a:gs>
          </a:gsLst>
          <a:lin ang="5400012" scaled="0"/>
        </a:gradFill>
        <a:effectLst/>
      </p:bgPr>
    </p:bg>
    <p:spTree>
      <p:nvGrpSpPr>
        <p:cNvPr id="1" name="Shape 291"/>
        <p:cNvGrpSpPr/>
        <p:nvPr/>
      </p:nvGrpSpPr>
      <p:grpSpPr>
        <a:xfrm>
          <a:off x="0" y="0"/>
          <a:ext cx="0" cy="0"/>
          <a:chOff x="0" y="0"/>
          <a:chExt cx="0" cy="0"/>
        </a:xfrm>
      </p:grpSpPr>
      <p:sp>
        <p:nvSpPr>
          <p:cNvPr id="292" name="Google Shape;292;p1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Distributed system</a:t>
            </a:r>
            <a:endParaRPr/>
          </a:p>
        </p:txBody>
      </p:sp>
      <p:sp>
        <p:nvSpPr>
          <p:cNvPr id="293" name="Google Shape;293;p15"/>
          <p:cNvSpPr txBox="1">
            <a:spLocks noGrp="1"/>
          </p:cNvSpPr>
          <p:nvPr>
            <p:ph type="body" idx="1"/>
          </p:nvPr>
        </p:nvSpPr>
        <p:spPr>
          <a:xfrm>
            <a:off x="1303800" y="1522450"/>
            <a:ext cx="7030500" cy="11496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2400">
                <a:latin typeface="Times New Roman"/>
                <a:ea typeface="Times New Roman"/>
                <a:cs typeface="Times New Roman"/>
                <a:sym typeface="Times New Roman"/>
              </a:rPr>
              <a:t>In the chapter network programming, we have seen the distributed system at play, as our java code resides in two different machines; namely: client and server machines.</a:t>
            </a:r>
            <a:endParaRPr sz="2400">
              <a:latin typeface="Times New Roman"/>
              <a:ea typeface="Times New Roman"/>
              <a:cs typeface="Times New Roman"/>
              <a:sym typeface="Times New Roman"/>
            </a:endParaRPr>
          </a:p>
        </p:txBody>
      </p:sp>
      <p:sp>
        <p:nvSpPr>
          <p:cNvPr id="294" name="Google Shape;294;p15"/>
          <p:cNvSpPr txBox="1"/>
          <p:nvPr/>
        </p:nvSpPr>
        <p:spPr>
          <a:xfrm>
            <a:off x="1349325" y="3446825"/>
            <a:ext cx="7331700" cy="85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700">
              <a:latin typeface="Times New Roman"/>
              <a:ea typeface="Times New Roman"/>
              <a:cs typeface="Times New Roman"/>
              <a:sym typeface="Times New Roman"/>
            </a:endParaRPr>
          </a:p>
        </p:txBody>
      </p:sp>
      <p:sp>
        <p:nvSpPr>
          <p:cNvPr id="295" name="Google Shape;295;p15"/>
          <p:cNvSpPr txBox="1"/>
          <p:nvPr/>
        </p:nvSpPr>
        <p:spPr>
          <a:xfrm>
            <a:off x="1153200" y="3313225"/>
            <a:ext cx="7331700" cy="85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296" name="Google Shape;296;p15"/>
          <p:cNvSpPr txBox="1">
            <a:spLocks noGrp="1"/>
          </p:cNvSpPr>
          <p:nvPr>
            <p:ph type="body" idx="1"/>
          </p:nvPr>
        </p:nvSpPr>
        <p:spPr>
          <a:xfrm>
            <a:off x="1303800" y="3446825"/>
            <a:ext cx="7030500" cy="11496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2400">
                <a:latin typeface="Times New Roman"/>
                <a:ea typeface="Times New Roman"/>
                <a:cs typeface="Times New Roman"/>
                <a:sym typeface="Times New Roman"/>
              </a:rPr>
              <a:t>Can we call our servlets and jsps and servlets as distributed system?</a:t>
            </a:r>
            <a:endParaRPr sz="2400">
              <a:latin typeface="Times New Roman"/>
              <a:ea typeface="Times New Roman"/>
              <a:cs typeface="Times New Roman"/>
              <a:sym typeface="Times New Roman"/>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9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rgbClr val="FFFFFF"/>
            </a:gs>
            <a:gs pos="100000">
              <a:srgbClr val="B3B3B3"/>
            </a:gs>
          </a:gsLst>
          <a:lin ang="5400012" scaled="0"/>
        </a:gradFill>
        <a:effectLst/>
      </p:bgPr>
    </p:bg>
    <p:spTree>
      <p:nvGrpSpPr>
        <p:cNvPr id="1" name="Shape 300"/>
        <p:cNvGrpSpPr/>
        <p:nvPr/>
      </p:nvGrpSpPr>
      <p:grpSpPr>
        <a:xfrm>
          <a:off x="0" y="0"/>
          <a:ext cx="0" cy="0"/>
          <a:chOff x="0" y="0"/>
          <a:chExt cx="0" cy="0"/>
        </a:xfrm>
      </p:grpSpPr>
      <p:sp>
        <p:nvSpPr>
          <p:cNvPr id="301" name="Google Shape;301;p1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Technologies to achieve Distributed system  using java</a:t>
            </a:r>
            <a:endParaRPr/>
          </a:p>
        </p:txBody>
      </p:sp>
      <p:sp>
        <p:nvSpPr>
          <p:cNvPr id="302" name="Google Shape;302;p16"/>
          <p:cNvSpPr txBox="1">
            <a:spLocks noGrp="1"/>
          </p:cNvSpPr>
          <p:nvPr>
            <p:ph type="body" idx="1"/>
          </p:nvPr>
        </p:nvSpPr>
        <p:spPr>
          <a:xfrm>
            <a:off x="1303800" y="1990050"/>
            <a:ext cx="3430500" cy="25416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2400">
                <a:latin typeface="Times New Roman"/>
                <a:ea typeface="Times New Roman"/>
                <a:cs typeface="Times New Roman"/>
                <a:sym typeface="Times New Roman"/>
              </a:rPr>
              <a:t>For homogeneous system, we have RMI (Remote Method Invocation)</a:t>
            </a:r>
            <a:endParaRPr sz="2400">
              <a:latin typeface="Times New Roman"/>
              <a:ea typeface="Times New Roman"/>
              <a:cs typeface="Times New Roman"/>
              <a:sym typeface="Times New Roman"/>
            </a:endParaRPr>
          </a:p>
        </p:txBody>
      </p:sp>
      <p:sp>
        <p:nvSpPr>
          <p:cNvPr id="303" name="Google Shape;303;p16"/>
          <p:cNvSpPr txBox="1"/>
          <p:nvPr/>
        </p:nvSpPr>
        <p:spPr>
          <a:xfrm>
            <a:off x="1349325" y="3446825"/>
            <a:ext cx="7331700" cy="85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700">
              <a:latin typeface="Times New Roman"/>
              <a:ea typeface="Times New Roman"/>
              <a:cs typeface="Times New Roman"/>
              <a:sym typeface="Times New Roman"/>
            </a:endParaRPr>
          </a:p>
        </p:txBody>
      </p:sp>
      <p:sp>
        <p:nvSpPr>
          <p:cNvPr id="304" name="Google Shape;304;p16"/>
          <p:cNvSpPr txBox="1"/>
          <p:nvPr/>
        </p:nvSpPr>
        <p:spPr>
          <a:xfrm>
            <a:off x="1153200" y="3313225"/>
            <a:ext cx="7331700" cy="85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305" name="Google Shape;305;p16"/>
          <p:cNvSpPr txBox="1">
            <a:spLocks noGrp="1"/>
          </p:cNvSpPr>
          <p:nvPr>
            <p:ph type="body" idx="1"/>
          </p:nvPr>
        </p:nvSpPr>
        <p:spPr>
          <a:xfrm>
            <a:off x="4974250" y="1990050"/>
            <a:ext cx="3430500" cy="25416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2400">
                <a:latin typeface="Times New Roman"/>
                <a:ea typeface="Times New Roman"/>
                <a:cs typeface="Times New Roman"/>
                <a:sym typeface="Times New Roman"/>
              </a:rPr>
              <a:t>For heterogeneous system, we have CORBA (Common Object Request Broker Architecture)</a:t>
            </a:r>
            <a:endParaRPr sz="2400">
              <a:latin typeface="Times New Roman"/>
              <a:ea typeface="Times New Roman"/>
              <a:cs typeface="Times New Roman"/>
              <a:sym typeface="Times New Roman"/>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rgbClr val="FFFFFF"/>
            </a:gs>
            <a:gs pos="100000">
              <a:srgbClr val="B3B3B3"/>
            </a:gs>
          </a:gsLst>
          <a:lin ang="5400012" scaled="0"/>
        </a:gradFill>
        <a:effectLst/>
      </p:bgPr>
    </p:bg>
    <p:spTree>
      <p:nvGrpSpPr>
        <p:cNvPr id="1" name="Shape 309"/>
        <p:cNvGrpSpPr/>
        <p:nvPr/>
      </p:nvGrpSpPr>
      <p:grpSpPr>
        <a:xfrm>
          <a:off x="0" y="0"/>
          <a:ext cx="0" cy="0"/>
          <a:chOff x="0" y="0"/>
          <a:chExt cx="0" cy="0"/>
        </a:xfrm>
      </p:grpSpPr>
      <p:sp>
        <p:nvSpPr>
          <p:cNvPr id="310" name="Google Shape;310;p17"/>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Remote Method Invocation (RMI)</a:t>
            </a:r>
            <a:endParaRPr/>
          </a:p>
        </p:txBody>
      </p:sp>
      <p:sp>
        <p:nvSpPr>
          <p:cNvPr id="311" name="Google Shape;311;p17"/>
          <p:cNvSpPr txBox="1">
            <a:spLocks noGrp="1"/>
          </p:cNvSpPr>
          <p:nvPr>
            <p:ph type="body" idx="1"/>
          </p:nvPr>
        </p:nvSpPr>
        <p:spPr>
          <a:xfrm>
            <a:off x="1303800" y="1522450"/>
            <a:ext cx="7030500" cy="11496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2400">
                <a:latin typeface="Times New Roman"/>
                <a:ea typeface="Times New Roman"/>
                <a:cs typeface="Times New Roman"/>
                <a:sym typeface="Times New Roman"/>
              </a:rPr>
              <a:t>Remote Method Invocation (RMI) model represents a distributed object application. RMI allows an object inside a Java Virtual Machine (JVM) (particularly on a client side) to invoke a method on an object running on a remote JVM (particularly on a server side).</a:t>
            </a:r>
            <a:endParaRPr sz="2400">
              <a:latin typeface="Times New Roman"/>
              <a:ea typeface="Times New Roman"/>
              <a:cs typeface="Times New Roman"/>
              <a:sym typeface="Times New Roman"/>
            </a:endParaRPr>
          </a:p>
        </p:txBody>
      </p:sp>
      <p:sp>
        <p:nvSpPr>
          <p:cNvPr id="312" name="Google Shape;312;p17"/>
          <p:cNvSpPr txBox="1"/>
          <p:nvPr/>
        </p:nvSpPr>
        <p:spPr>
          <a:xfrm>
            <a:off x="1349325" y="3446825"/>
            <a:ext cx="7331700" cy="85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700">
              <a:latin typeface="Times New Roman"/>
              <a:ea typeface="Times New Roman"/>
              <a:cs typeface="Times New Roman"/>
              <a:sym typeface="Times New Roman"/>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7" name="Google Shape;317;p18"/>
          <p:cNvSpPr txBox="1">
            <a:spLocks noGrp="1"/>
          </p:cNvSpPr>
          <p:nvPr>
            <p:ph type="title"/>
          </p:nvPr>
        </p:nvSpPr>
        <p:spPr>
          <a:xfrm>
            <a:off x="1370600" y="2072100"/>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Lets look at how JVM’s memory management works for objects.</a:t>
            </a:r>
            <a:endParaRPr/>
          </a:p>
        </p:txBody>
      </p:sp>
      <mc:AlternateContent xmlns:mc="http://schemas.openxmlformats.org/markup-compatibility/2006" xmlns:p14="http://schemas.microsoft.com/office/powerpoint/2010/main">
        <mc:Choice Requires="p14">
          <p:contentPart p14:bwMode="auto" r:id="rId3">
            <p14:nvContentPartPr>
              <p14:cNvPr id="2" name="Ink 1"/>
              <p14:cNvContentPartPr/>
              <p14:nvPr/>
            </p14:nvContentPartPr>
            <p14:xfrm>
              <a:off x="4485240" y="2631240"/>
              <a:ext cx="661320" cy="360"/>
            </p14:xfrm>
          </p:contentPart>
        </mc:Choice>
        <mc:Fallback xmlns="">
          <p:pic>
            <p:nvPicPr>
              <p:cNvPr id="2" name="Ink 1"/>
              <p:cNvPicPr/>
              <p:nvPr/>
            </p:nvPicPr>
            <p:blipFill>
              <a:blip r:embed="rId4"/>
              <a:stretch>
                <a:fillRect/>
              </a:stretch>
            </p:blipFill>
            <p:spPr>
              <a:xfrm>
                <a:off x="4475880" y="2621880"/>
                <a:ext cx="680040" cy="19080"/>
              </a:xfrm>
              <a:prstGeom prst="rect">
                <a:avLst/>
              </a:prstGeom>
            </p:spPr>
          </p:pic>
        </mc:Fallback>
      </mc:AlternateContent>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Google Shape;322;p19"/>
          <p:cNvSpPr txBox="1">
            <a:spLocks noGrp="1"/>
          </p:cNvSpPr>
          <p:nvPr>
            <p:ph type="title"/>
          </p:nvPr>
        </p:nvSpPr>
        <p:spPr>
          <a:xfrm>
            <a:off x="1303800" y="598575"/>
            <a:ext cx="7030500" cy="577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JVM’s memory management within the same machine</a:t>
            </a:r>
            <a:endParaRPr/>
          </a:p>
          <a:p>
            <a:pPr marL="0" lvl="0" indent="0" algn="l" rtl="0">
              <a:spcBef>
                <a:spcPts val="0"/>
              </a:spcBef>
              <a:spcAft>
                <a:spcPts val="0"/>
              </a:spcAft>
              <a:buNone/>
            </a:pPr>
            <a:endParaRPr/>
          </a:p>
        </p:txBody>
      </p:sp>
      <p:sp>
        <p:nvSpPr>
          <p:cNvPr id="323" name="Google Shape;323;p19"/>
          <p:cNvSpPr/>
          <p:nvPr/>
        </p:nvSpPr>
        <p:spPr>
          <a:xfrm>
            <a:off x="427500" y="1576475"/>
            <a:ext cx="8550300" cy="34869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19"/>
          <p:cNvSpPr/>
          <p:nvPr/>
        </p:nvSpPr>
        <p:spPr>
          <a:xfrm>
            <a:off x="641250" y="1923825"/>
            <a:ext cx="2818800" cy="2965800"/>
          </a:xfrm>
          <a:prstGeom prst="roundRect">
            <a:avLst>
              <a:gd name="adj" fmla="val 16667"/>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19"/>
          <p:cNvSpPr txBox="1"/>
          <p:nvPr/>
        </p:nvSpPr>
        <p:spPr>
          <a:xfrm>
            <a:off x="1155600" y="1576475"/>
            <a:ext cx="1790100" cy="347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Nunito"/>
                <a:ea typeface="Nunito"/>
                <a:cs typeface="Nunito"/>
                <a:sym typeface="Nunito"/>
              </a:rPr>
              <a:t>Stack memory area</a:t>
            </a:r>
            <a:endParaRPr>
              <a:latin typeface="Nunito"/>
              <a:ea typeface="Nunito"/>
              <a:cs typeface="Nunito"/>
              <a:sym typeface="Nunito"/>
            </a:endParaRPr>
          </a:p>
        </p:txBody>
      </p:sp>
      <p:sp>
        <p:nvSpPr>
          <p:cNvPr id="326" name="Google Shape;326;p19"/>
          <p:cNvSpPr/>
          <p:nvPr/>
        </p:nvSpPr>
        <p:spPr>
          <a:xfrm>
            <a:off x="3694625" y="1877075"/>
            <a:ext cx="4943100" cy="3012600"/>
          </a:xfrm>
          <a:prstGeom prst="roundRect">
            <a:avLst>
              <a:gd name="adj" fmla="val 16667"/>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19"/>
          <p:cNvSpPr txBox="1"/>
          <p:nvPr/>
        </p:nvSpPr>
        <p:spPr>
          <a:xfrm>
            <a:off x="5227625" y="1576463"/>
            <a:ext cx="1877100" cy="347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Nunito"/>
                <a:ea typeface="Nunito"/>
                <a:cs typeface="Nunito"/>
                <a:sym typeface="Nunito"/>
              </a:rPr>
              <a:t>Heap memory area</a:t>
            </a:r>
            <a:endParaRPr>
              <a:latin typeface="Nunito"/>
              <a:ea typeface="Nunito"/>
              <a:cs typeface="Nunito"/>
              <a:sym typeface="Nunito"/>
            </a:endParaRPr>
          </a:p>
        </p:txBody>
      </p:sp>
      <p:sp>
        <p:nvSpPr>
          <p:cNvPr id="328" name="Google Shape;328;p19"/>
          <p:cNvSpPr/>
          <p:nvPr/>
        </p:nvSpPr>
        <p:spPr>
          <a:xfrm>
            <a:off x="4004100" y="2297900"/>
            <a:ext cx="1629900" cy="1402800"/>
          </a:xfrm>
          <a:prstGeom prst="heptagon">
            <a:avLst>
              <a:gd name="hf" fmla="val 102572"/>
              <a:gd name="vf" fmla="val 10521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Object_1 </a:t>
            </a:r>
            <a:endParaRPr/>
          </a:p>
        </p:txBody>
      </p:sp>
      <p:sp>
        <p:nvSpPr>
          <p:cNvPr id="329" name="Google Shape;329;p19"/>
          <p:cNvSpPr/>
          <p:nvPr/>
        </p:nvSpPr>
        <p:spPr>
          <a:xfrm>
            <a:off x="6601325" y="2297900"/>
            <a:ext cx="1629900" cy="1402800"/>
          </a:xfrm>
          <a:prstGeom prst="heptagon">
            <a:avLst>
              <a:gd name="hf" fmla="val 102572"/>
              <a:gd name="vf" fmla="val 10521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Object_2</a:t>
            </a:r>
            <a:endParaRPr/>
          </a:p>
        </p:txBody>
      </p:sp>
      <p:sp>
        <p:nvSpPr>
          <p:cNvPr id="330" name="Google Shape;330;p19"/>
          <p:cNvSpPr txBox="1"/>
          <p:nvPr/>
        </p:nvSpPr>
        <p:spPr>
          <a:xfrm>
            <a:off x="4507500" y="3807525"/>
            <a:ext cx="623100" cy="347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Nunito"/>
                <a:ea typeface="Nunito"/>
                <a:cs typeface="Nunito"/>
                <a:sym typeface="Nunito"/>
              </a:rPr>
              <a:t>007</a:t>
            </a:r>
            <a:endParaRPr>
              <a:latin typeface="Nunito"/>
              <a:ea typeface="Nunito"/>
              <a:cs typeface="Nunito"/>
              <a:sym typeface="Nunito"/>
            </a:endParaRPr>
          </a:p>
        </p:txBody>
      </p:sp>
      <p:sp>
        <p:nvSpPr>
          <p:cNvPr id="331" name="Google Shape;331;p19"/>
          <p:cNvSpPr txBox="1"/>
          <p:nvPr/>
        </p:nvSpPr>
        <p:spPr>
          <a:xfrm>
            <a:off x="7104725" y="3807525"/>
            <a:ext cx="623100" cy="347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Nunito"/>
                <a:ea typeface="Nunito"/>
                <a:cs typeface="Nunito"/>
                <a:sym typeface="Nunito"/>
              </a:rPr>
              <a:t>008</a:t>
            </a:r>
            <a:endParaRPr>
              <a:latin typeface="Nunito"/>
              <a:ea typeface="Nunito"/>
              <a:cs typeface="Nunito"/>
              <a:sym typeface="Nunito"/>
            </a:endParaRPr>
          </a:p>
        </p:txBody>
      </p:sp>
      <p:graphicFrame>
        <p:nvGraphicFramePr>
          <p:cNvPr id="332" name="Google Shape;332;p19"/>
          <p:cNvGraphicFramePr/>
          <p:nvPr/>
        </p:nvGraphicFramePr>
        <p:xfrm>
          <a:off x="1155600" y="2882125"/>
          <a:ext cx="1948550" cy="875600"/>
        </p:xfrm>
        <a:graphic>
          <a:graphicData uri="http://schemas.openxmlformats.org/drawingml/2006/table">
            <a:tbl>
              <a:tblPr>
                <a:noFill/>
                <a:tableStyleId>{42D8141A-CD44-41DC-B628-9CFBA59C7555}</a:tableStyleId>
              </a:tblPr>
              <a:tblGrid>
                <a:gridCol w="974275">
                  <a:extLst>
                    <a:ext uri="{9D8B030D-6E8A-4147-A177-3AD203B41FA5}">
                      <a16:colId xmlns:a16="http://schemas.microsoft.com/office/drawing/2014/main" val="20000"/>
                    </a:ext>
                  </a:extLst>
                </a:gridCol>
                <a:gridCol w="974275">
                  <a:extLst>
                    <a:ext uri="{9D8B030D-6E8A-4147-A177-3AD203B41FA5}">
                      <a16:colId xmlns:a16="http://schemas.microsoft.com/office/drawing/2014/main" val="20001"/>
                    </a:ext>
                  </a:extLst>
                </a:gridCol>
              </a:tblGrid>
              <a:tr h="437800">
                <a:tc>
                  <a:txBody>
                    <a:bodyPr/>
                    <a:lstStyle/>
                    <a:p>
                      <a:pPr marL="0" lvl="0" indent="0" algn="l" rtl="0">
                        <a:spcBef>
                          <a:spcPts val="0"/>
                        </a:spcBef>
                        <a:spcAft>
                          <a:spcPts val="0"/>
                        </a:spcAft>
                        <a:buNone/>
                      </a:pPr>
                      <a:r>
                        <a:rPr lang="en"/>
                        <a:t>Object_1</a:t>
                      </a:r>
                      <a:endParaRPr/>
                    </a:p>
                  </a:txBody>
                  <a:tcPr marL="91425" marR="91425" marT="91425" marB="91425"/>
                </a:tc>
                <a:tc>
                  <a:txBody>
                    <a:bodyPr/>
                    <a:lstStyle/>
                    <a:p>
                      <a:pPr marL="0" lvl="0" indent="0" algn="l" rtl="0">
                        <a:spcBef>
                          <a:spcPts val="0"/>
                        </a:spcBef>
                        <a:spcAft>
                          <a:spcPts val="0"/>
                        </a:spcAft>
                        <a:buNone/>
                      </a:pPr>
                      <a:r>
                        <a:rPr lang="en"/>
                        <a:t>007</a:t>
                      </a:r>
                      <a:endParaRPr/>
                    </a:p>
                  </a:txBody>
                  <a:tcPr marL="91425" marR="91425" marT="91425" marB="91425"/>
                </a:tc>
                <a:extLst>
                  <a:ext uri="{0D108BD9-81ED-4DB2-BD59-A6C34878D82A}">
                    <a16:rowId xmlns:a16="http://schemas.microsoft.com/office/drawing/2014/main" val="10000"/>
                  </a:ext>
                </a:extLst>
              </a:tr>
              <a:tr h="437800">
                <a:tc>
                  <a:txBody>
                    <a:bodyPr/>
                    <a:lstStyle/>
                    <a:p>
                      <a:pPr marL="0" lvl="0" indent="0" algn="l" rtl="0">
                        <a:spcBef>
                          <a:spcPts val="0"/>
                        </a:spcBef>
                        <a:spcAft>
                          <a:spcPts val="0"/>
                        </a:spcAft>
                        <a:buNone/>
                      </a:pPr>
                      <a:r>
                        <a:rPr lang="en"/>
                        <a:t>Object_2</a:t>
                      </a:r>
                      <a:endParaRPr/>
                    </a:p>
                  </a:txBody>
                  <a:tcPr marL="91425" marR="91425" marT="91425" marB="91425"/>
                </a:tc>
                <a:tc>
                  <a:txBody>
                    <a:bodyPr/>
                    <a:lstStyle/>
                    <a:p>
                      <a:pPr marL="0" lvl="0" indent="0" algn="l" rtl="0">
                        <a:spcBef>
                          <a:spcPts val="0"/>
                        </a:spcBef>
                        <a:spcAft>
                          <a:spcPts val="0"/>
                        </a:spcAft>
                        <a:buNone/>
                      </a:pPr>
                      <a:r>
                        <a:rPr lang="en"/>
                        <a:t>008</a:t>
                      </a:r>
                      <a:endParaRPr/>
                    </a:p>
                  </a:txBody>
                  <a:tcPr marL="91425" marR="91425" marT="91425" marB="91425"/>
                </a:tc>
                <a:extLst>
                  <a:ext uri="{0D108BD9-81ED-4DB2-BD59-A6C34878D82A}">
                    <a16:rowId xmlns:a16="http://schemas.microsoft.com/office/drawing/2014/main" val="10001"/>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37" name="Google Shape;337;p20"/>
          <p:cNvSpPr txBox="1">
            <a:spLocks noGrp="1"/>
          </p:cNvSpPr>
          <p:nvPr>
            <p:ph type="title"/>
          </p:nvPr>
        </p:nvSpPr>
        <p:spPr>
          <a:xfrm>
            <a:off x="1303800" y="598575"/>
            <a:ext cx="7030500" cy="577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JVM’s memory management in different machines (RMI’s model)</a:t>
            </a:r>
            <a:endParaRPr/>
          </a:p>
          <a:p>
            <a:pPr marL="0" lvl="0" indent="0" algn="l" rtl="0">
              <a:spcBef>
                <a:spcPts val="0"/>
              </a:spcBef>
              <a:spcAft>
                <a:spcPts val="0"/>
              </a:spcAft>
              <a:buNone/>
            </a:pPr>
            <a:endParaRPr/>
          </a:p>
        </p:txBody>
      </p:sp>
      <p:sp>
        <p:nvSpPr>
          <p:cNvPr id="338" name="Google Shape;338;p20"/>
          <p:cNvSpPr/>
          <p:nvPr/>
        </p:nvSpPr>
        <p:spPr>
          <a:xfrm>
            <a:off x="574475" y="1576475"/>
            <a:ext cx="2952600" cy="3486900"/>
          </a:xfrm>
          <a:prstGeom prst="rect">
            <a:avLst/>
          </a:prstGeom>
          <a:solidFill>
            <a:srgbClr val="E6B8A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20"/>
          <p:cNvSpPr/>
          <p:nvPr/>
        </p:nvSpPr>
        <p:spPr>
          <a:xfrm>
            <a:off x="641250" y="1923825"/>
            <a:ext cx="2818800" cy="2965800"/>
          </a:xfrm>
          <a:prstGeom prst="roundRect">
            <a:avLst>
              <a:gd name="adj" fmla="val 16667"/>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20"/>
          <p:cNvSpPr txBox="1"/>
          <p:nvPr/>
        </p:nvSpPr>
        <p:spPr>
          <a:xfrm>
            <a:off x="1155600" y="1576475"/>
            <a:ext cx="1790100" cy="347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Nunito"/>
                <a:ea typeface="Nunito"/>
                <a:cs typeface="Nunito"/>
                <a:sym typeface="Nunito"/>
              </a:rPr>
              <a:t>Stack memory area</a:t>
            </a:r>
            <a:endParaRPr>
              <a:latin typeface="Nunito"/>
              <a:ea typeface="Nunito"/>
              <a:cs typeface="Nunito"/>
              <a:sym typeface="Nunito"/>
            </a:endParaRPr>
          </a:p>
        </p:txBody>
      </p:sp>
      <p:sp>
        <p:nvSpPr>
          <p:cNvPr id="341" name="Google Shape;341;p20"/>
          <p:cNvSpPr/>
          <p:nvPr/>
        </p:nvSpPr>
        <p:spPr>
          <a:xfrm>
            <a:off x="3633850" y="1589800"/>
            <a:ext cx="5210400" cy="3473700"/>
          </a:xfrm>
          <a:prstGeom prst="rect">
            <a:avLst/>
          </a:prstGeom>
          <a:solidFill>
            <a:srgbClr val="A2C4C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20"/>
          <p:cNvSpPr/>
          <p:nvPr/>
        </p:nvSpPr>
        <p:spPr>
          <a:xfrm>
            <a:off x="3694625" y="1877075"/>
            <a:ext cx="4943100" cy="3012600"/>
          </a:xfrm>
          <a:prstGeom prst="roundRect">
            <a:avLst>
              <a:gd name="adj" fmla="val 16667"/>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20"/>
          <p:cNvSpPr txBox="1"/>
          <p:nvPr/>
        </p:nvSpPr>
        <p:spPr>
          <a:xfrm>
            <a:off x="5227625" y="1576463"/>
            <a:ext cx="1877100" cy="347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Nunito"/>
                <a:ea typeface="Nunito"/>
                <a:cs typeface="Nunito"/>
                <a:sym typeface="Nunito"/>
              </a:rPr>
              <a:t>Heap memory area</a:t>
            </a:r>
            <a:endParaRPr>
              <a:latin typeface="Nunito"/>
              <a:ea typeface="Nunito"/>
              <a:cs typeface="Nunito"/>
              <a:sym typeface="Nunito"/>
            </a:endParaRPr>
          </a:p>
        </p:txBody>
      </p:sp>
      <p:sp>
        <p:nvSpPr>
          <p:cNvPr id="344" name="Google Shape;344;p20"/>
          <p:cNvSpPr/>
          <p:nvPr/>
        </p:nvSpPr>
        <p:spPr>
          <a:xfrm>
            <a:off x="4004100" y="2297900"/>
            <a:ext cx="1629900" cy="1402800"/>
          </a:xfrm>
          <a:prstGeom prst="heptagon">
            <a:avLst>
              <a:gd name="hf" fmla="val 102572"/>
              <a:gd name="vf" fmla="val 10521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Object_1 </a:t>
            </a:r>
            <a:endParaRPr/>
          </a:p>
        </p:txBody>
      </p:sp>
      <p:sp>
        <p:nvSpPr>
          <p:cNvPr id="345" name="Google Shape;345;p20"/>
          <p:cNvSpPr/>
          <p:nvPr/>
        </p:nvSpPr>
        <p:spPr>
          <a:xfrm>
            <a:off x="6601325" y="2297900"/>
            <a:ext cx="1629900" cy="1402800"/>
          </a:xfrm>
          <a:prstGeom prst="heptagon">
            <a:avLst>
              <a:gd name="hf" fmla="val 102572"/>
              <a:gd name="vf" fmla="val 10521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Object_2</a:t>
            </a:r>
            <a:endParaRPr/>
          </a:p>
        </p:txBody>
      </p:sp>
      <p:sp>
        <p:nvSpPr>
          <p:cNvPr id="346" name="Google Shape;346;p20"/>
          <p:cNvSpPr txBox="1"/>
          <p:nvPr/>
        </p:nvSpPr>
        <p:spPr>
          <a:xfrm>
            <a:off x="4507500" y="3807525"/>
            <a:ext cx="623100" cy="347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Nunito"/>
                <a:ea typeface="Nunito"/>
                <a:cs typeface="Nunito"/>
                <a:sym typeface="Nunito"/>
              </a:rPr>
              <a:t>007</a:t>
            </a:r>
            <a:endParaRPr>
              <a:latin typeface="Nunito"/>
              <a:ea typeface="Nunito"/>
              <a:cs typeface="Nunito"/>
              <a:sym typeface="Nunito"/>
            </a:endParaRPr>
          </a:p>
        </p:txBody>
      </p:sp>
      <p:sp>
        <p:nvSpPr>
          <p:cNvPr id="347" name="Google Shape;347;p20"/>
          <p:cNvSpPr txBox="1"/>
          <p:nvPr/>
        </p:nvSpPr>
        <p:spPr>
          <a:xfrm>
            <a:off x="7104725" y="3807525"/>
            <a:ext cx="623100" cy="347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Nunito"/>
                <a:ea typeface="Nunito"/>
                <a:cs typeface="Nunito"/>
                <a:sym typeface="Nunito"/>
              </a:rPr>
              <a:t>008</a:t>
            </a:r>
            <a:endParaRPr>
              <a:latin typeface="Nunito"/>
              <a:ea typeface="Nunito"/>
              <a:cs typeface="Nunito"/>
              <a:sym typeface="Nunito"/>
            </a:endParaRPr>
          </a:p>
        </p:txBody>
      </p:sp>
      <p:graphicFrame>
        <p:nvGraphicFramePr>
          <p:cNvPr id="348" name="Google Shape;348;p20"/>
          <p:cNvGraphicFramePr/>
          <p:nvPr/>
        </p:nvGraphicFramePr>
        <p:xfrm>
          <a:off x="1155600" y="2882125"/>
          <a:ext cx="1948550" cy="875600"/>
        </p:xfrm>
        <a:graphic>
          <a:graphicData uri="http://schemas.openxmlformats.org/drawingml/2006/table">
            <a:tbl>
              <a:tblPr>
                <a:noFill/>
                <a:tableStyleId>{42D8141A-CD44-41DC-B628-9CFBA59C7555}</a:tableStyleId>
              </a:tblPr>
              <a:tblGrid>
                <a:gridCol w="974275">
                  <a:extLst>
                    <a:ext uri="{9D8B030D-6E8A-4147-A177-3AD203B41FA5}">
                      <a16:colId xmlns:a16="http://schemas.microsoft.com/office/drawing/2014/main" val="20000"/>
                    </a:ext>
                  </a:extLst>
                </a:gridCol>
                <a:gridCol w="974275">
                  <a:extLst>
                    <a:ext uri="{9D8B030D-6E8A-4147-A177-3AD203B41FA5}">
                      <a16:colId xmlns:a16="http://schemas.microsoft.com/office/drawing/2014/main" val="20001"/>
                    </a:ext>
                  </a:extLst>
                </a:gridCol>
              </a:tblGrid>
              <a:tr h="437800">
                <a:tc>
                  <a:txBody>
                    <a:bodyPr/>
                    <a:lstStyle/>
                    <a:p>
                      <a:pPr marL="0" lvl="0" indent="0" algn="l" rtl="0">
                        <a:spcBef>
                          <a:spcPts val="0"/>
                        </a:spcBef>
                        <a:spcAft>
                          <a:spcPts val="0"/>
                        </a:spcAft>
                        <a:buNone/>
                      </a:pPr>
                      <a:r>
                        <a:rPr lang="en"/>
                        <a:t>Object_1</a:t>
                      </a:r>
                      <a:endParaRPr/>
                    </a:p>
                  </a:txBody>
                  <a:tcPr marL="91425" marR="91425" marT="91425" marB="91425"/>
                </a:tc>
                <a:tc>
                  <a:txBody>
                    <a:bodyPr/>
                    <a:lstStyle/>
                    <a:p>
                      <a:pPr marL="0" lvl="0" indent="0" algn="l" rtl="0">
                        <a:spcBef>
                          <a:spcPts val="0"/>
                        </a:spcBef>
                        <a:spcAft>
                          <a:spcPts val="0"/>
                        </a:spcAft>
                        <a:buNone/>
                      </a:pPr>
                      <a:r>
                        <a:rPr lang="en"/>
                        <a:t>007</a:t>
                      </a:r>
                      <a:endParaRPr/>
                    </a:p>
                  </a:txBody>
                  <a:tcPr marL="91425" marR="91425" marT="91425" marB="91425"/>
                </a:tc>
                <a:extLst>
                  <a:ext uri="{0D108BD9-81ED-4DB2-BD59-A6C34878D82A}">
                    <a16:rowId xmlns:a16="http://schemas.microsoft.com/office/drawing/2014/main" val="10000"/>
                  </a:ext>
                </a:extLst>
              </a:tr>
              <a:tr h="437800">
                <a:tc>
                  <a:txBody>
                    <a:bodyPr/>
                    <a:lstStyle/>
                    <a:p>
                      <a:pPr marL="0" lvl="0" indent="0" algn="l" rtl="0">
                        <a:spcBef>
                          <a:spcPts val="0"/>
                        </a:spcBef>
                        <a:spcAft>
                          <a:spcPts val="0"/>
                        </a:spcAft>
                        <a:buNone/>
                      </a:pPr>
                      <a:r>
                        <a:rPr lang="en"/>
                        <a:t>Object_2</a:t>
                      </a:r>
                      <a:endParaRPr/>
                    </a:p>
                  </a:txBody>
                  <a:tcPr marL="91425" marR="91425" marT="91425" marB="91425"/>
                </a:tc>
                <a:tc>
                  <a:txBody>
                    <a:bodyPr/>
                    <a:lstStyle/>
                    <a:p>
                      <a:pPr marL="0" lvl="0" indent="0" algn="l" rtl="0">
                        <a:spcBef>
                          <a:spcPts val="0"/>
                        </a:spcBef>
                        <a:spcAft>
                          <a:spcPts val="0"/>
                        </a:spcAft>
                        <a:buNone/>
                      </a:pPr>
                      <a:r>
                        <a:rPr lang="en"/>
                        <a:t>008</a:t>
                      </a:r>
                      <a:endParaRPr/>
                    </a:p>
                  </a:txBody>
                  <a:tcPr marL="91425" marR="91425" marT="91425" marB="91425"/>
                </a:tc>
                <a:extLst>
                  <a:ext uri="{0D108BD9-81ED-4DB2-BD59-A6C34878D82A}">
                    <a16:rowId xmlns:a16="http://schemas.microsoft.com/office/drawing/2014/main" val="10001"/>
                  </a:ext>
                </a:extLst>
              </a:tr>
            </a:tbl>
          </a:graphicData>
        </a:graphic>
      </p:graphicFrame>
      <p:sp>
        <p:nvSpPr>
          <p:cNvPr id="349" name="Google Shape;349;p20"/>
          <p:cNvSpPr txBox="1"/>
          <p:nvPr/>
        </p:nvSpPr>
        <p:spPr>
          <a:xfrm>
            <a:off x="-1615200" y="4502250"/>
            <a:ext cx="7331700" cy="855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Nunito"/>
                <a:ea typeface="Nunito"/>
                <a:cs typeface="Nunito"/>
                <a:sym typeface="Nunito"/>
              </a:rPr>
              <a:t>Stub</a:t>
            </a:r>
            <a:endParaRPr>
              <a:latin typeface="Nunito"/>
              <a:ea typeface="Nunito"/>
              <a:cs typeface="Nunito"/>
              <a:sym typeface="Nunito"/>
            </a:endParaRPr>
          </a:p>
        </p:txBody>
      </p:sp>
      <p:sp>
        <p:nvSpPr>
          <p:cNvPr id="350" name="Google Shape;350;p20"/>
          <p:cNvSpPr txBox="1"/>
          <p:nvPr/>
        </p:nvSpPr>
        <p:spPr>
          <a:xfrm>
            <a:off x="2500325" y="4502250"/>
            <a:ext cx="7331700" cy="855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Nunito"/>
                <a:ea typeface="Nunito"/>
                <a:cs typeface="Nunito"/>
                <a:sym typeface="Nunito"/>
              </a:rPr>
              <a:t>Skeleton</a:t>
            </a:r>
            <a:endParaRPr>
              <a:latin typeface="Nunito"/>
              <a:ea typeface="Nunito"/>
              <a:cs typeface="Nunito"/>
              <a:sym typeface="Nunito"/>
            </a:endParaRPr>
          </a:p>
        </p:txBody>
      </p:sp>
      <p:sp>
        <p:nvSpPr>
          <p:cNvPr id="351" name="Google Shape;351;p20"/>
          <p:cNvSpPr txBox="1"/>
          <p:nvPr/>
        </p:nvSpPr>
        <p:spPr>
          <a:xfrm>
            <a:off x="-1535975" y="2464625"/>
            <a:ext cx="7331700" cy="855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Nunito"/>
                <a:ea typeface="Nunito"/>
                <a:cs typeface="Nunito"/>
                <a:sym typeface="Nunito"/>
              </a:rPr>
              <a:t>rmiregistry</a:t>
            </a:r>
            <a:endParaRPr>
              <a:latin typeface="Nunito"/>
              <a:ea typeface="Nunito"/>
              <a:cs typeface="Nunito"/>
              <a:sym typeface="Nunit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49"/>
                                        </p:tgtEl>
                                        <p:attrNameLst>
                                          <p:attrName>style.visibility</p:attrName>
                                        </p:attrNameLst>
                                      </p:cBhvr>
                                      <p:to>
                                        <p:strVal val="visible"/>
                                      </p:to>
                                    </p:set>
                                    <p:animEffect transition="in" filter="fade">
                                      <p:cBhvr>
                                        <p:cTn id="7" dur="1000"/>
                                        <p:tgtEl>
                                          <p:spTgt spid="349"/>
                                        </p:tgtEl>
                                      </p:cBhvr>
                                    </p:animEffect>
                                  </p:childTnLst>
                                </p:cTn>
                              </p:par>
                              <p:par>
                                <p:cTn id="8" presetID="10" presetClass="entr" presetSubtype="0" fill="hold" nodeType="withEffect">
                                  <p:stCondLst>
                                    <p:cond delay="0"/>
                                  </p:stCondLst>
                                  <p:childTnLst>
                                    <p:set>
                                      <p:cBhvr>
                                        <p:cTn id="9" dur="1" fill="hold">
                                          <p:stCondLst>
                                            <p:cond delay="0"/>
                                          </p:stCondLst>
                                        </p:cTn>
                                        <p:tgtEl>
                                          <p:spTgt spid="350"/>
                                        </p:tgtEl>
                                        <p:attrNameLst>
                                          <p:attrName>style.visibility</p:attrName>
                                        </p:attrNameLst>
                                      </p:cBhvr>
                                      <p:to>
                                        <p:strVal val="visible"/>
                                      </p:to>
                                    </p:set>
                                    <p:animEffect transition="in" filter="fade">
                                      <p:cBhvr>
                                        <p:cTn id="10" dur="1000"/>
                                        <p:tgtEl>
                                          <p:spTgt spid="3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rgbClr val="FFFFFF"/>
            </a:gs>
            <a:gs pos="100000">
              <a:srgbClr val="B3B3B3"/>
            </a:gs>
          </a:gsLst>
          <a:lin ang="5400012" scaled="0"/>
        </a:gradFill>
        <a:effectLst/>
      </p:bgPr>
    </p:bg>
    <p:spTree>
      <p:nvGrpSpPr>
        <p:cNvPr id="1" name="Shape 355"/>
        <p:cNvGrpSpPr/>
        <p:nvPr/>
      </p:nvGrpSpPr>
      <p:grpSpPr>
        <a:xfrm>
          <a:off x="0" y="0"/>
          <a:ext cx="0" cy="0"/>
          <a:chOff x="0" y="0"/>
          <a:chExt cx="0" cy="0"/>
        </a:xfrm>
      </p:grpSpPr>
      <p:sp>
        <p:nvSpPr>
          <p:cNvPr id="356" name="Google Shape;356;p21"/>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RMI’s architecture</a:t>
            </a:r>
            <a:endParaRPr/>
          </a:p>
        </p:txBody>
      </p:sp>
      <p:pic>
        <p:nvPicPr>
          <p:cNvPr id="357" name="Google Shape;357;p21"/>
          <p:cNvPicPr preferRelativeResize="0"/>
          <p:nvPr/>
        </p:nvPicPr>
        <p:blipFill>
          <a:blip r:embed="rId3">
            <a:alphaModFix/>
          </a:blip>
          <a:stretch>
            <a:fillRect/>
          </a:stretch>
        </p:blipFill>
        <p:spPr>
          <a:xfrm>
            <a:off x="1209150" y="1456375"/>
            <a:ext cx="7219800" cy="3238500"/>
          </a:xfrm>
          <a:prstGeom prst="rect">
            <a:avLst/>
          </a:prstGeom>
          <a:noFill/>
          <a:ln>
            <a:noFill/>
          </a:ln>
        </p:spPr>
      </p:pic>
    </p:spTree>
  </p:cSld>
  <p:clrMapOvr>
    <a:masterClrMapping/>
  </p:clrMapOvr>
</p:sld>
</file>

<file path=ppt/theme/theme1.xml><?xml version="1.0" encoding="utf-8"?>
<a:theme xmlns:a="http://schemas.openxmlformats.org/drawingml/2006/main"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231</TotalTime>
  <Words>1235</Words>
  <Application>Microsoft Office PowerPoint</Application>
  <PresentationFormat>On-screen Show (16:9)</PresentationFormat>
  <Paragraphs>167</Paragraphs>
  <Slides>27</Slides>
  <Notes>27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Arial</vt:lpstr>
      <vt:lpstr>Nunito</vt:lpstr>
      <vt:lpstr>Times New Roman</vt:lpstr>
      <vt:lpstr>Maven Pro</vt:lpstr>
      <vt:lpstr>Momentum</vt:lpstr>
      <vt:lpstr>RMI and CORBA</vt:lpstr>
      <vt:lpstr>Centralized system</vt:lpstr>
      <vt:lpstr>Distributed system</vt:lpstr>
      <vt:lpstr>Technologies to achieve Distributed system  using java</vt:lpstr>
      <vt:lpstr>Remote Method Invocation (RMI)</vt:lpstr>
      <vt:lpstr>Lets look at how JVM’s memory management works for objects.</vt:lpstr>
      <vt:lpstr>JVM’s memory management within the same machine </vt:lpstr>
      <vt:lpstr>JVM’s memory management in different machines (RMI’s model) </vt:lpstr>
      <vt:lpstr>RMI’s architecture</vt:lpstr>
      <vt:lpstr>Steps to develop a remote interface using RMI</vt:lpstr>
      <vt:lpstr>1. Create the remote interface</vt:lpstr>
      <vt:lpstr>2. Implementation of Remote Interface</vt:lpstr>
      <vt:lpstr>Server class</vt:lpstr>
      <vt:lpstr>Client class</vt:lpstr>
      <vt:lpstr>3. Compile, stub and skeleton (rmic)</vt:lpstr>
      <vt:lpstr>4. Start the RMI registry</vt:lpstr>
      <vt:lpstr>5. Create and start the server</vt:lpstr>
      <vt:lpstr>6. Create and start the client</vt:lpstr>
      <vt:lpstr>Output</vt:lpstr>
      <vt:lpstr>Common Object Request Broker Architecture (CORBA)</vt:lpstr>
      <vt:lpstr>CORBA contd.</vt:lpstr>
      <vt:lpstr>CORBA architecture</vt:lpstr>
      <vt:lpstr>CORBA services</vt:lpstr>
      <vt:lpstr>RMI pros and cons</vt:lpstr>
      <vt:lpstr>CORBA pros and cons</vt:lpstr>
      <vt:lpstr>CORBA pros and cons contd</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RMI and CORBA</dc:title>
  <cp:lastModifiedBy>Juned</cp:lastModifiedBy>
  <cp:revision>4</cp:revision>
  <dcterms:modified xsi:type="dcterms:W3CDTF">2021-11-16T13:03:21Z</dcterms:modified>
</cp:coreProperties>
</file>