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3E34DC-085B-4A83-BA8E-CDB7B8896190}">
  <a:tblStyle styleId="{463E34DC-085B-4A83-BA8E-CDB7B88961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32d22a41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32d22a41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32d22a41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32d22a41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32d22a41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32d22a41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32d22a41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32d22a41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32d22a41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32d22a41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32d22a41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32d22a41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32d22a41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32d22a4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32d22a41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32d22a41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bcbd0ca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bcbd0ca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32d22a41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32d22a41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32d22a41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32d22a41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32d22a41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32d22a4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863" y="1200150"/>
            <a:ext cx="52482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3273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439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8196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/>
        </p:nvSpPr>
        <p:spPr>
          <a:xfrm>
            <a:off x="790025" y="336175"/>
            <a:ext cx="48408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Precedence and </a:t>
            </a:r>
            <a:r>
              <a:rPr lang="en" sz="1800">
                <a:solidFill>
                  <a:schemeClr val="dk2"/>
                </a:solidFill>
              </a:rPr>
              <a:t>Associativity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78DCE8"/>
                </a:solidFill>
                <a:highlight>
                  <a:srgbClr val="2D2A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>
                <a:solidFill>
                  <a:srgbClr val="939293"/>
                </a:solidFill>
                <a:highlight>
                  <a:srgbClr val="2D2A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AB9DF2"/>
                </a:solidFill>
                <a:highlight>
                  <a:srgbClr val="2D2A2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>
                <a:solidFill>
                  <a:srgbClr val="FF6188"/>
                </a:solidFill>
                <a:highlight>
                  <a:srgbClr val="2D2A2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AB9DF2"/>
                </a:solidFill>
                <a:highlight>
                  <a:srgbClr val="2D2A2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00">
                <a:solidFill>
                  <a:srgbClr val="FF6188"/>
                </a:solidFill>
                <a:highlight>
                  <a:srgbClr val="2D2A2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rgbClr val="AB9DF2"/>
                </a:solidFill>
                <a:highlight>
                  <a:srgbClr val="2D2A2E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000">
                <a:solidFill>
                  <a:srgbClr val="FF6188"/>
                </a:solidFill>
                <a:highlight>
                  <a:srgbClr val="2D2A2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rgbClr val="AB9DF2"/>
                </a:solidFill>
                <a:highlight>
                  <a:srgbClr val="2D2A2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00">
                <a:solidFill>
                  <a:srgbClr val="939293"/>
                </a:solidFill>
                <a:highlight>
                  <a:srgbClr val="2D2A2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939293"/>
              </a:solidFill>
              <a:highlight>
                <a:srgbClr val="2D2A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78DCE8"/>
                </a:solidFill>
                <a:highlight>
                  <a:srgbClr val="2D2A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>
                <a:solidFill>
                  <a:srgbClr val="939293"/>
                </a:solidFill>
                <a:highlight>
                  <a:srgbClr val="2D2A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AB9DF2"/>
                </a:solidFill>
                <a:highlight>
                  <a:srgbClr val="2D2A2E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000">
                <a:solidFill>
                  <a:srgbClr val="FF6188"/>
                </a:solidFill>
                <a:highlight>
                  <a:srgbClr val="2D2A2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rgbClr val="AB9DF2"/>
                </a:solidFill>
                <a:highlight>
                  <a:srgbClr val="2D2A2E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000">
                <a:solidFill>
                  <a:srgbClr val="FF6188"/>
                </a:solidFill>
                <a:highlight>
                  <a:srgbClr val="2D2A2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rgbClr val="AB9DF2"/>
                </a:solidFill>
                <a:highlight>
                  <a:srgbClr val="2D2A2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00">
                <a:solidFill>
                  <a:srgbClr val="939293"/>
                </a:solidFill>
                <a:highlight>
                  <a:srgbClr val="2D2A2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939293"/>
              </a:solidFill>
              <a:highlight>
                <a:srgbClr val="2D2A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78DCE8"/>
                </a:solidFill>
                <a:highlight>
                  <a:srgbClr val="2D2A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>
                <a:solidFill>
                  <a:srgbClr val="939293"/>
                </a:solidFill>
                <a:highlight>
                  <a:srgbClr val="2D2A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AB9DF2"/>
                </a:solidFill>
                <a:highlight>
                  <a:srgbClr val="2D2A2E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000">
                <a:solidFill>
                  <a:srgbClr val="FF6188"/>
                </a:solidFill>
                <a:highlight>
                  <a:srgbClr val="2D2A2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rgbClr val="AB9DF2"/>
                </a:solidFill>
                <a:highlight>
                  <a:srgbClr val="2D2A2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solidFill>
                  <a:srgbClr val="939293"/>
                </a:solidFill>
                <a:highlight>
                  <a:srgbClr val="2D2A2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939293"/>
              </a:solidFill>
              <a:highlight>
                <a:srgbClr val="2D2A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78DCE8"/>
                </a:solidFill>
                <a:highlight>
                  <a:srgbClr val="2D2A2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>
                <a:solidFill>
                  <a:srgbClr val="939293"/>
                </a:solidFill>
                <a:highlight>
                  <a:srgbClr val="2D2A2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AB9DF2"/>
                </a:solidFill>
                <a:highlight>
                  <a:srgbClr val="2D2A2E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" sz="1000">
                <a:solidFill>
                  <a:srgbClr val="939293"/>
                </a:solidFill>
                <a:highlight>
                  <a:srgbClr val="2D2A2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939293"/>
              </a:solidFill>
              <a:highlight>
                <a:srgbClr val="2D2A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727072"/>
                </a:solidFill>
                <a:highlight>
                  <a:srgbClr val="2D2A2E"/>
                </a:highlight>
                <a:latin typeface="Courier New"/>
                <a:ea typeface="Courier New"/>
                <a:cs typeface="Courier New"/>
                <a:sym typeface="Courier New"/>
              </a:rPr>
              <a:t>#  left to right</a:t>
            </a:r>
            <a:endParaRPr i="1" sz="1000">
              <a:solidFill>
                <a:srgbClr val="727072"/>
              </a:solidFill>
              <a:highlight>
                <a:srgbClr val="2D2A2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8520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031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25" y="950800"/>
            <a:ext cx="8839201" cy="2798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Google Shape;74;p17"/>
          <p:cNvGraphicFramePr/>
          <p:nvPr/>
        </p:nvGraphicFramePr>
        <p:xfrm>
          <a:off x="-9274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{463E34DC-085B-4A83-BA8E-CDB7B8896190}</a:tableStyleId>
              </a:tblPr>
              <a:tblGrid>
                <a:gridCol w="3550975"/>
                <a:gridCol w="3053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Decimal Number (0123456789 reason for 10)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Binary Number (</a:t>
                      </a:r>
                      <a:r>
                        <a:rPr lang="en"/>
                        <a:t>01 reason for 2)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 =&gt; 2*10</a:t>
                      </a:r>
                      <a:r>
                        <a:rPr baseline="30000" lang="en"/>
                        <a:t>^1</a:t>
                      </a:r>
                      <a:r>
                        <a:rPr lang="en"/>
                        <a:t>+2*10</a:t>
                      </a:r>
                      <a:r>
                        <a:rPr baseline="30000" lang="en"/>
                        <a:t>^0</a:t>
                      </a:r>
                      <a:endParaRPr baseline="30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 = 110 = 1*(2^2) +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1*(2^1) + 0*(2^0) = 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169 =&gt; 9*(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10^0</a:t>
                      </a:r>
                      <a:r>
                        <a:rPr lang="en"/>
                        <a:t>) + 6*(10^1) + 1*(10^2)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= 101 =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1*(2^2) + 0*(2^1) + 1*(2^0) = 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 = 111 = 1*(2^0) + 1*(2^1) + 1*(2^2)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" name="Google Shape;75;p17"/>
          <p:cNvSpPr txBox="1"/>
          <p:nvPr/>
        </p:nvSpPr>
        <p:spPr>
          <a:xfrm>
            <a:off x="2623550" y="2503200"/>
            <a:ext cx="3218400" cy="26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Steps to get the decimal format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B0 =A %</a:t>
            </a:r>
            <a:r>
              <a:rPr lang="en" sz="1800">
                <a:solidFill>
                  <a:schemeClr val="dk2"/>
                </a:solidFill>
              </a:rPr>
              <a:t>10</a:t>
            </a:r>
            <a:r>
              <a:rPr lang="en" sz="1800">
                <a:solidFill>
                  <a:schemeClr val="dk2"/>
                </a:solidFill>
              </a:rPr>
              <a:t>  B0==9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A = A//</a:t>
            </a:r>
            <a:r>
              <a:rPr b="1" lang="en" sz="1800">
                <a:solidFill>
                  <a:schemeClr val="dk2"/>
                </a:solidFill>
              </a:rPr>
              <a:t>10</a:t>
            </a:r>
            <a:r>
              <a:rPr b="1" lang="en" sz="1800">
                <a:solidFill>
                  <a:schemeClr val="dk2"/>
                </a:solidFill>
              </a:rPr>
              <a:t> 16.9 == 16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B1 =A %10  B1== 6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A = A//10 1.6 == 1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B2 = A%10 B2== 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= A//10 = 0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5925600" y="41775"/>
            <a:ext cx="3218400" cy="46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Steps to get the Binary format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 = 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B0 =A%2 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B0=1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 = A//2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 = 2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 = 2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B1 = A%2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B1 = 0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 = A//2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 = 1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 = 1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B2 = A%2 = 1%2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B2 = 1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 = A//2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 = 0 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8539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975" y="929450"/>
            <a:ext cx="4381500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/>
        </p:nvSpPr>
        <p:spPr>
          <a:xfrm>
            <a:off x="668400" y="3751500"/>
            <a:ext cx="79293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Let x be i have money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Let y be i have car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</a:t>
            </a:r>
            <a:r>
              <a:rPr lang="en" sz="1800">
                <a:solidFill>
                  <a:schemeClr val="dk2"/>
                </a:solidFill>
              </a:rPr>
              <a:t>X and Y =&gt; Rich </a:t>
            </a:r>
            <a:r>
              <a:rPr lang="en" sz="1800">
                <a:solidFill>
                  <a:schemeClr val="dk2"/>
                </a:solidFill>
              </a:rPr>
              <a:t>) means if i have money and if i have a car ,then i am rich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8" name="Google Shape;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200" y="271375"/>
            <a:ext cx="457800" cy="6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8" y="295275"/>
            <a:ext cx="888682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9525"/>
            <a:ext cx="8839200" cy="323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