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96" r:id="rId9"/>
    <p:sldId id="263" r:id="rId10"/>
    <p:sldId id="264" r:id="rId11"/>
    <p:sldId id="265" r:id="rId12"/>
    <p:sldId id="266" r:id="rId13"/>
    <p:sldId id="286" r:id="rId14"/>
    <p:sldId id="267" r:id="rId15"/>
    <p:sldId id="274" r:id="rId16"/>
    <p:sldId id="268" r:id="rId17"/>
    <p:sldId id="269" r:id="rId18"/>
    <p:sldId id="287" r:id="rId19"/>
    <p:sldId id="279" r:id="rId20"/>
    <p:sldId id="295" r:id="rId21"/>
    <p:sldId id="288" r:id="rId22"/>
    <p:sldId id="281" r:id="rId23"/>
    <p:sldId id="280" r:id="rId24"/>
    <p:sldId id="290" r:id="rId25"/>
    <p:sldId id="291" r:id="rId26"/>
    <p:sldId id="292" r:id="rId27"/>
    <p:sldId id="293" r:id="rId28"/>
    <p:sldId id="278" r:id="rId29"/>
    <p:sldId id="284" r:id="rId30"/>
    <p:sldId id="294" r:id="rId31"/>
    <p:sldId id="285" r:id="rId32"/>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792"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1B1B40F-4034-4068-88C5-EA8FAE9DF202}" type="datetimeFigureOut">
              <a:rPr lang="en-US" smtClean="0"/>
              <a:pPr/>
              <a:t>6/19/2022</a:t>
            </a:fld>
            <a:endParaRPr lang="en-US"/>
          </a:p>
        </p:txBody>
      </p:sp>
      <p:sp>
        <p:nvSpPr>
          <p:cNvPr id="4" name="Slide Image Placeholder 3"/>
          <p:cNvSpPr>
            <a:spLocks noGrp="1" noRot="1" noChangeAspect="1"/>
          </p:cNvSpPr>
          <p:nvPr>
            <p:ph type="sldImg" idx="2"/>
          </p:nvPr>
        </p:nvSpPr>
        <p:spPr>
          <a:xfrm>
            <a:off x="2857500" y="385763"/>
            <a:ext cx="3429000" cy="1931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6338"/>
            <a:ext cx="7315200" cy="23177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9108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7175"/>
          </a:xfrm>
          <a:prstGeom prst="rect">
            <a:avLst/>
          </a:prstGeom>
        </p:spPr>
        <p:txBody>
          <a:bodyPr vert="horz" lIns="91440" tIns="45720" rIns="91440" bIns="45720" rtlCol="0" anchor="b"/>
          <a:lstStyle>
            <a:lvl1pPr algn="r">
              <a:defRPr sz="1200"/>
            </a:lvl1pPr>
          </a:lstStyle>
          <a:p>
            <a:fld id="{FA4B6659-7422-4F5D-BAF2-125475C455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4B6659-7422-4F5D-BAF2-125475C4552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66801"/>
            <a:ext cx="8986520" cy="45339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Times New Roman"/>
                <a:cs typeface="Times New Roman"/>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1456" y="67055"/>
            <a:ext cx="350520" cy="3566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8739" y="66801"/>
            <a:ext cx="7517130" cy="453390"/>
          </a:xfrm>
          <a:prstGeom prst="rect">
            <a:avLst/>
          </a:prstGeom>
        </p:spPr>
        <p:txBody>
          <a:bodyPr wrap="square" lIns="0" tIns="0" rIns="0" bIns="0">
            <a:spAutoFit/>
          </a:bodyPr>
          <a:lstStyle>
            <a:lvl1pPr>
              <a:defRPr sz="28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a:xfrm>
            <a:off x="256031" y="1195196"/>
            <a:ext cx="8631936" cy="304482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6/19/2022</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0" y="0"/>
            <a:ext cx="8839200" cy="1090042"/>
          </a:xfrm>
          <a:prstGeom prst="rect">
            <a:avLst/>
          </a:prstGeom>
        </p:spPr>
        <p:txBody>
          <a:bodyPr vert="horz" wrap="square" lIns="0" tIns="12700" rIns="0" bIns="0" rtlCol="0">
            <a:spAutoFit/>
          </a:bodyPr>
          <a:lstStyle/>
          <a:p>
            <a:pPr marL="4445" algn="ctr">
              <a:lnSpc>
                <a:spcPct val="100000"/>
              </a:lnSpc>
              <a:spcBef>
                <a:spcPts val="100"/>
              </a:spcBef>
            </a:pPr>
            <a:r>
              <a:rPr sz="4200" b="1" spc="-114" dirty="0">
                <a:solidFill>
                  <a:srgbClr val="CC0000"/>
                </a:solidFill>
                <a:latin typeface="Verdana"/>
                <a:cs typeface="Verdana"/>
              </a:rPr>
              <a:t>Capstone</a:t>
            </a:r>
            <a:r>
              <a:rPr sz="4200" b="1" spc="-280" dirty="0">
                <a:solidFill>
                  <a:srgbClr val="CC0000"/>
                </a:solidFill>
                <a:latin typeface="Verdana"/>
                <a:cs typeface="Verdana"/>
              </a:rPr>
              <a:t> </a:t>
            </a:r>
            <a:r>
              <a:rPr sz="4200" b="1" spc="-150" dirty="0">
                <a:solidFill>
                  <a:srgbClr val="CC0000"/>
                </a:solidFill>
                <a:latin typeface="Verdana"/>
                <a:cs typeface="Verdana"/>
              </a:rPr>
              <a:t>Project</a:t>
            </a:r>
            <a:endParaRPr sz="4200">
              <a:latin typeface="Verdana"/>
              <a:cs typeface="Verdana"/>
            </a:endParaRPr>
          </a:p>
          <a:p>
            <a:pPr algn="ctr">
              <a:lnSpc>
                <a:spcPct val="100000"/>
              </a:lnSpc>
              <a:spcBef>
                <a:spcPts val="25"/>
              </a:spcBef>
            </a:pPr>
            <a:r>
              <a:rPr lang="en-US" sz="2800" b="1" spc="-105" dirty="0" smtClean="0">
                <a:solidFill>
                  <a:srgbClr val="124F5C"/>
                </a:solidFill>
                <a:latin typeface="Verdana"/>
                <a:cs typeface="Verdana"/>
              </a:rPr>
              <a:t>Online Retail Customer Segmentation</a:t>
            </a:r>
            <a:endParaRPr sz="2800">
              <a:latin typeface="Verdana"/>
              <a:cs typeface="Verdana"/>
            </a:endParaRPr>
          </a:p>
        </p:txBody>
      </p:sp>
      <p:sp>
        <p:nvSpPr>
          <p:cNvPr id="3" name="object 3"/>
          <p:cNvSpPr txBox="1"/>
          <p:nvPr/>
        </p:nvSpPr>
        <p:spPr>
          <a:xfrm>
            <a:off x="2514600" y="3641725"/>
            <a:ext cx="3792474" cy="1375377"/>
          </a:xfrm>
          <a:prstGeom prst="rect">
            <a:avLst/>
          </a:prstGeom>
        </p:spPr>
        <p:txBody>
          <a:bodyPr vert="horz" wrap="square" lIns="0" tIns="66675" rIns="0" bIns="0" rtlCol="0">
            <a:spAutoFit/>
          </a:bodyPr>
          <a:lstStyle/>
          <a:p>
            <a:pPr marL="12700" algn="ctr">
              <a:lnSpc>
                <a:spcPct val="100000"/>
              </a:lnSpc>
              <a:spcBef>
                <a:spcPts val="525"/>
              </a:spcBef>
            </a:pPr>
            <a:r>
              <a:rPr sz="3200" b="1" spc="-130" dirty="0">
                <a:solidFill>
                  <a:srgbClr val="202020"/>
                </a:solidFill>
                <a:latin typeface="Verdana"/>
                <a:cs typeface="Verdana"/>
              </a:rPr>
              <a:t>Team</a:t>
            </a:r>
            <a:r>
              <a:rPr sz="3200" b="1" spc="-229" dirty="0">
                <a:solidFill>
                  <a:srgbClr val="202020"/>
                </a:solidFill>
                <a:latin typeface="Verdana"/>
                <a:cs typeface="Verdana"/>
              </a:rPr>
              <a:t> </a:t>
            </a:r>
            <a:r>
              <a:rPr sz="3200" b="1" spc="-100" dirty="0">
                <a:solidFill>
                  <a:srgbClr val="202020"/>
                </a:solidFill>
                <a:latin typeface="Verdana"/>
                <a:cs typeface="Verdana"/>
              </a:rPr>
              <a:t>Members</a:t>
            </a:r>
            <a:endParaRPr sz="3200">
              <a:latin typeface="Verdana"/>
              <a:cs typeface="Verdana"/>
            </a:endParaRPr>
          </a:p>
          <a:p>
            <a:pPr marL="241300" marR="176530" indent="-210820" algn="ctr">
              <a:lnSpc>
                <a:spcPct val="100000"/>
              </a:lnSpc>
              <a:spcBef>
                <a:spcPts val="320"/>
              </a:spcBef>
            </a:pPr>
            <a:r>
              <a:rPr lang="en-US" sz="2400" b="1" spc="-85" dirty="0" err="1" smtClean="0">
                <a:solidFill>
                  <a:srgbClr val="124F5C"/>
                </a:solidFill>
                <a:latin typeface="Verdana"/>
                <a:cs typeface="Verdana"/>
              </a:rPr>
              <a:t>Ankit</a:t>
            </a:r>
            <a:r>
              <a:rPr lang="en-US" sz="2400" b="1" spc="-85" dirty="0" smtClean="0">
                <a:solidFill>
                  <a:srgbClr val="124F5C"/>
                </a:solidFill>
                <a:latin typeface="Verdana"/>
                <a:cs typeface="Verdana"/>
              </a:rPr>
              <a:t> Patel</a:t>
            </a:r>
            <a:r>
              <a:rPr sz="2400" b="1" spc="-90" smtClean="0">
                <a:solidFill>
                  <a:srgbClr val="124F5C"/>
                </a:solidFill>
                <a:latin typeface="Verdana"/>
                <a:cs typeface="Verdana"/>
              </a:rPr>
              <a:t> </a:t>
            </a:r>
            <a:endParaRPr lang="en-US" sz="2400" b="1" spc="-90" dirty="0" smtClean="0">
              <a:solidFill>
                <a:srgbClr val="124F5C"/>
              </a:solidFill>
              <a:latin typeface="Verdana"/>
              <a:cs typeface="Verdana"/>
            </a:endParaRPr>
          </a:p>
          <a:p>
            <a:pPr marL="241300" marR="176530" indent="-210820" algn="ctr">
              <a:lnSpc>
                <a:spcPct val="100000"/>
              </a:lnSpc>
              <a:spcBef>
                <a:spcPts val="320"/>
              </a:spcBef>
            </a:pPr>
            <a:r>
              <a:rPr lang="en-US" sz="2400" b="1" spc="-90" dirty="0" err="1" smtClean="0">
                <a:solidFill>
                  <a:srgbClr val="124F5C"/>
                </a:solidFill>
                <a:latin typeface="Verdana"/>
                <a:cs typeface="Verdana"/>
              </a:rPr>
              <a:t>Sushmita</a:t>
            </a:r>
            <a:r>
              <a:rPr lang="en-US" sz="2400" b="1" spc="-90" dirty="0" smtClean="0">
                <a:solidFill>
                  <a:srgbClr val="124F5C"/>
                </a:solidFill>
                <a:latin typeface="Verdana"/>
                <a:cs typeface="Verdana"/>
              </a:rPr>
              <a:t> </a:t>
            </a:r>
            <a:r>
              <a:rPr lang="en-US" sz="2400" b="1" spc="-90" dirty="0" err="1" smtClean="0">
                <a:solidFill>
                  <a:srgbClr val="124F5C"/>
                </a:solidFill>
                <a:latin typeface="Verdana"/>
                <a:cs typeface="Verdana"/>
              </a:rPr>
              <a:t>Chaudhary</a:t>
            </a:r>
            <a:endParaRPr lang="en-US" sz="2400" b="1" spc="-90" dirty="0" smtClean="0">
              <a:solidFill>
                <a:srgbClr val="124F5C"/>
              </a:solidFill>
              <a:latin typeface="Verdana"/>
              <a:cs typeface="Verdana"/>
            </a:endParaRPr>
          </a:p>
        </p:txBody>
      </p:sp>
      <p:pic>
        <p:nvPicPr>
          <p:cNvPr id="32770" name="Picture 2" descr="https://www.fanview.tech/wp-content/uploads/2021/12/segmentation-300x180.png"/>
          <p:cNvPicPr>
            <a:picLocks noChangeAspect="1" noChangeArrowheads="1"/>
          </p:cNvPicPr>
          <p:nvPr/>
        </p:nvPicPr>
        <p:blipFill>
          <a:blip r:embed="rId2"/>
          <a:srcRect/>
          <a:stretch>
            <a:fillRect/>
          </a:stretch>
        </p:blipFill>
        <p:spPr bwMode="auto">
          <a:xfrm>
            <a:off x="2362200" y="1127125"/>
            <a:ext cx="4114800" cy="233172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
            <a:ext cx="6972934" cy="537327"/>
          </a:xfrm>
          <a:prstGeom prst="rect">
            <a:avLst/>
          </a:prstGeom>
        </p:spPr>
        <p:txBody>
          <a:bodyPr vert="horz" wrap="square" lIns="0" tIns="105410" rIns="0" bIns="0" rtlCol="0">
            <a:spAutoFit/>
          </a:bodyPr>
          <a:lstStyle/>
          <a:p>
            <a:pPr marL="12700">
              <a:lnSpc>
                <a:spcPct val="100000"/>
              </a:lnSpc>
              <a:spcBef>
                <a:spcPts val="830"/>
              </a:spcBef>
            </a:pPr>
            <a:r>
              <a:rPr b="1" spc="-5" dirty="0">
                <a:latin typeface="+mj-lt"/>
              </a:rPr>
              <a:t>EDA </a:t>
            </a:r>
            <a:r>
              <a:rPr b="1" dirty="0">
                <a:latin typeface="+mj-lt"/>
              </a:rPr>
              <a:t>(</a:t>
            </a:r>
            <a:r>
              <a:rPr b="1">
                <a:latin typeface="+mj-lt"/>
              </a:rPr>
              <a:t>continued</a:t>
            </a:r>
            <a:r>
              <a:rPr b="1" smtClean="0">
                <a:latin typeface="+mj-lt"/>
              </a:rPr>
              <a:t>)</a:t>
            </a:r>
            <a:endParaRPr b="1" dirty="0">
              <a:latin typeface="+mj-lt"/>
            </a:endParaRPr>
          </a:p>
        </p:txBody>
      </p:sp>
      <p:sp>
        <p:nvSpPr>
          <p:cNvPr id="8" name="TextBox 7"/>
          <p:cNvSpPr txBox="1"/>
          <p:nvPr/>
        </p:nvSpPr>
        <p:spPr>
          <a:xfrm>
            <a:off x="304800" y="3870325"/>
            <a:ext cx="8610600" cy="1200329"/>
          </a:xfrm>
          <a:prstGeom prst="rect">
            <a:avLst/>
          </a:prstGeom>
          <a:noFill/>
        </p:spPr>
        <p:txBody>
          <a:bodyPr wrap="square" rtlCol="0">
            <a:spAutoFit/>
          </a:bodyPr>
          <a:lstStyle/>
          <a:p>
            <a:r>
              <a:rPr lang="en-US" b="1" dirty="0" smtClean="0"/>
              <a:t>Conclusion</a:t>
            </a:r>
            <a:endParaRPr lang="en-US" dirty="0" smtClean="0"/>
          </a:p>
          <a:p>
            <a:r>
              <a:rPr lang="en-US" dirty="0" smtClean="0"/>
              <a:t>From the above graph we can conclude that the customer are relatively increasing from the </a:t>
            </a:r>
            <a:r>
              <a:rPr lang="en-US" dirty="0" err="1" smtClean="0"/>
              <a:t>july</a:t>
            </a:r>
            <a:r>
              <a:rPr lang="en-US" dirty="0" smtClean="0"/>
              <a:t> moth of the year.</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228600" y="517525"/>
            <a:ext cx="7239000" cy="327478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2491740"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EDA</a:t>
            </a:r>
            <a:r>
              <a:rPr b="1" spc="-60" dirty="0">
                <a:latin typeface="+mj-lt"/>
              </a:rPr>
              <a:t> </a:t>
            </a:r>
            <a:r>
              <a:rPr b="1" dirty="0">
                <a:latin typeface="+mj-lt"/>
              </a:rPr>
              <a:t>(continued)</a:t>
            </a:r>
          </a:p>
        </p:txBody>
      </p:sp>
      <p:sp>
        <p:nvSpPr>
          <p:cNvPr id="10" name="TextBox 9"/>
          <p:cNvSpPr txBox="1"/>
          <p:nvPr/>
        </p:nvSpPr>
        <p:spPr>
          <a:xfrm>
            <a:off x="228600" y="3870325"/>
            <a:ext cx="7924800" cy="1200329"/>
          </a:xfrm>
          <a:prstGeom prst="rect">
            <a:avLst/>
          </a:prstGeom>
          <a:noFill/>
        </p:spPr>
        <p:txBody>
          <a:bodyPr wrap="square" rtlCol="0">
            <a:spAutoFit/>
          </a:bodyPr>
          <a:lstStyle/>
          <a:p>
            <a:r>
              <a:rPr lang="en-US" b="1" dirty="0" smtClean="0"/>
              <a:t>Conclusion</a:t>
            </a:r>
            <a:endParaRPr lang="en-US" dirty="0" smtClean="0"/>
          </a:p>
          <a:p>
            <a:r>
              <a:rPr lang="en-US" dirty="0" smtClean="0"/>
              <a:t>From the Above Bar plot we can clearly see that the maximum number of order cancellation done from United Kingdom and the Germany .</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457200" y="517525"/>
            <a:ext cx="7162800" cy="320472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8739" y="0"/>
            <a:ext cx="4827270" cy="584134"/>
          </a:xfrm>
          <a:prstGeom prst="rect">
            <a:avLst/>
          </a:prstGeom>
        </p:spPr>
        <p:txBody>
          <a:bodyPr vert="horz" wrap="square" lIns="0" tIns="151765" rIns="0" bIns="0" rtlCol="0">
            <a:spAutoFit/>
          </a:bodyPr>
          <a:lstStyle/>
          <a:p>
            <a:pPr marL="12700">
              <a:lnSpc>
                <a:spcPct val="100000"/>
              </a:lnSpc>
              <a:spcBef>
                <a:spcPts val="1195"/>
              </a:spcBef>
            </a:pPr>
            <a:r>
              <a:rPr b="1" spc="-5" dirty="0">
                <a:latin typeface="+mj-lt"/>
              </a:rPr>
              <a:t>EDA </a:t>
            </a:r>
            <a:r>
              <a:rPr b="1" dirty="0">
                <a:latin typeface="+mj-lt"/>
              </a:rPr>
              <a:t>(</a:t>
            </a:r>
            <a:r>
              <a:rPr b="1">
                <a:latin typeface="+mj-lt"/>
              </a:rPr>
              <a:t>continued</a:t>
            </a:r>
            <a:r>
              <a:rPr b="1" smtClean="0">
                <a:latin typeface="+mj-lt"/>
              </a:rPr>
              <a:t>)</a:t>
            </a:r>
            <a:endParaRPr b="1" dirty="0">
              <a:latin typeface="+mj-lt"/>
            </a:endParaRPr>
          </a:p>
        </p:txBody>
      </p:sp>
      <p:sp>
        <p:nvSpPr>
          <p:cNvPr id="8" name="TextBox 7"/>
          <p:cNvSpPr txBox="1"/>
          <p:nvPr/>
        </p:nvSpPr>
        <p:spPr>
          <a:xfrm>
            <a:off x="152400" y="4022725"/>
            <a:ext cx="8686800" cy="1477328"/>
          </a:xfrm>
          <a:prstGeom prst="rect">
            <a:avLst/>
          </a:prstGeom>
          <a:noFill/>
        </p:spPr>
        <p:txBody>
          <a:bodyPr wrap="square" rtlCol="0">
            <a:spAutoFit/>
          </a:bodyPr>
          <a:lstStyle/>
          <a:p>
            <a:r>
              <a:rPr lang="en-US" b="1" dirty="0" smtClean="0"/>
              <a:t>Conclusion</a:t>
            </a:r>
            <a:endParaRPr lang="en-US" dirty="0" smtClean="0"/>
          </a:p>
          <a:p>
            <a:r>
              <a:rPr lang="en-US" dirty="0" smtClean="0"/>
              <a:t>From the above graph we can conclude that the most order come from United kingdom with 91.3% and The Germany has only 1.78%.</a:t>
            </a:r>
          </a:p>
          <a:p>
            <a:r>
              <a:rPr lang="en-US" dirty="0" smtClean="0"/>
              <a:t/>
            </a:r>
            <a:br>
              <a:rPr lang="en-US" dirty="0" smtClean="0"/>
            </a:br>
            <a:endParaRPr lang="en-US" dirty="0"/>
          </a:p>
        </p:txBody>
      </p:sp>
      <p:pic>
        <p:nvPicPr>
          <p:cNvPr id="6146" name="Picture 2"/>
          <p:cNvPicPr>
            <a:picLocks noChangeAspect="1" noChangeArrowheads="1"/>
          </p:cNvPicPr>
          <p:nvPr/>
        </p:nvPicPr>
        <p:blipFill>
          <a:blip r:embed="rId2"/>
          <a:srcRect/>
          <a:stretch>
            <a:fillRect/>
          </a:stretch>
        </p:blipFill>
        <p:spPr bwMode="auto">
          <a:xfrm>
            <a:off x="533400" y="593725"/>
            <a:ext cx="7239000" cy="3352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7517130" cy="430887"/>
          </a:xfrm>
        </p:spPr>
        <p:txBody>
          <a:bodyPr/>
          <a:lstStyle/>
          <a:p>
            <a:r>
              <a:rPr lang="en-US" b="1" dirty="0" smtClean="0">
                <a:latin typeface="+mj-lt"/>
              </a:rPr>
              <a:t>EDA</a:t>
            </a:r>
            <a:endParaRPr lang="en-US" b="1" dirty="0">
              <a:latin typeface="+mj-lt"/>
            </a:endParaRPr>
          </a:p>
        </p:txBody>
      </p:sp>
      <p:sp>
        <p:nvSpPr>
          <p:cNvPr id="5" name="Text Placeholder 4"/>
          <p:cNvSpPr>
            <a:spLocks noGrp="1"/>
          </p:cNvSpPr>
          <p:nvPr>
            <p:ph type="body" idx="1"/>
          </p:nvPr>
        </p:nvSpPr>
        <p:spPr>
          <a:xfrm>
            <a:off x="381000" y="3946525"/>
            <a:ext cx="8631936" cy="1107996"/>
          </a:xfrm>
        </p:spPr>
        <p:txBody>
          <a:bodyPr/>
          <a:lstStyle/>
          <a:p>
            <a:r>
              <a:rPr lang="en-US" b="1" dirty="0" smtClean="0"/>
              <a:t>Conclusion</a:t>
            </a:r>
            <a:endParaRPr lang="en-US" dirty="0" smtClean="0"/>
          </a:p>
          <a:p>
            <a:r>
              <a:rPr lang="en-US" dirty="0" smtClean="0"/>
              <a:t>From the above graph we can interpret that these are the top 20 </a:t>
            </a:r>
            <a:r>
              <a:rPr lang="en-US" dirty="0" err="1" smtClean="0"/>
              <a:t>CustomerIDs</a:t>
            </a:r>
            <a:r>
              <a:rPr lang="en-US" dirty="0" smtClean="0"/>
              <a:t>   that they have spent most of the </a:t>
            </a:r>
            <a:r>
              <a:rPr lang="en-US" dirty="0" err="1" smtClean="0"/>
              <a:t>amout</a:t>
            </a:r>
            <a:r>
              <a:rPr lang="en-US" dirty="0" smtClean="0"/>
              <a:t>.</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609600" y="593725"/>
            <a:ext cx="7467600" cy="325475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36525"/>
            <a:ext cx="2570479" cy="453390"/>
          </a:xfrm>
          <a:prstGeom prst="rect">
            <a:avLst/>
          </a:prstGeom>
        </p:spPr>
        <p:txBody>
          <a:bodyPr vert="horz" wrap="square" lIns="0" tIns="13335" rIns="0" bIns="0" rtlCol="0">
            <a:spAutoFit/>
          </a:bodyPr>
          <a:lstStyle/>
          <a:p>
            <a:pPr marL="12700">
              <a:lnSpc>
                <a:spcPct val="100000"/>
              </a:lnSpc>
              <a:spcBef>
                <a:spcPts val="105"/>
              </a:spcBef>
            </a:pPr>
            <a:r>
              <a:rPr sz="2800" b="1" spc="-5" dirty="0">
                <a:solidFill>
                  <a:srgbClr val="CC0000"/>
                </a:solidFill>
                <a:latin typeface="+mj-lt"/>
                <a:cs typeface="Times New Roman"/>
              </a:rPr>
              <a:t>EDA</a:t>
            </a:r>
            <a:r>
              <a:rPr sz="2800" b="1" spc="-60" dirty="0">
                <a:solidFill>
                  <a:srgbClr val="CC0000"/>
                </a:solidFill>
                <a:latin typeface="+mj-lt"/>
                <a:cs typeface="Times New Roman"/>
              </a:rPr>
              <a:t> </a:t>
            </a:r>
            <a:r>
              <a:rPr sz="2800" b="1" dirty="0">
                <a:solidFill>
                  <a:srgbClr val="CC0000"/>
                </a:solidFill>
                <a:latin typeface="+mj-lt"/>
                <a:cs typeface="Times New Roman"/>
              </a:rPr>
              <a:t>(continued)</a:t>
            </a:r>
            <a:endParaRPr sz="2800" b="1">
              <a:latin typeface="+mj-lt"/>
              <a:cs typeface="Times New Roman"/>
            </a:endParaRPr>
          </a:p>
        </p:txBody>
      </p:sp>
      <p:sp>
        <p:nvSpPr>
          <p:cNvPr id="7" name="TextBox 6"/>
          <p:cNvSpPr txBox="1"/>
          <p:nvPr/>
        </p:nvSpPr>
        <p:spPr>
          <a:xfrm>
            <a:off x="228600" y="3717925"/>
            <a:ext cx="8077200" cy="1200329"/>
          </a:xfrm>
          <a:prstGeom prst="rect">
            <a:avLst/>
          </a:prstGeom>
          <a:noFill/>
        </p:spPr>
        <p:txBody>
          <a:bodyPr wrap="square" rtlCol="0">
            <a:spAutoFit/>
          </a:bodyPr>
          <a:lstStyle/>
          <a:p>
            <a:r>
              <a:rPr lang="en-US" b="1" dirty="0" smtClean="0"/>
              <a:t>Conclusion</a:t>
            </a:r>
          </a:p>
          <a:p>
            <a:r>
              <a:rPr lang="en-US" dirty="0" smtClean="0"/>
              <a:t>From the above bar graph we can </a:t>
            </a:r>
            <a:r>
              <a:rPr lang="en-US" dirty="0" err="1" smtClean="0"/>
              <a:t>easly</a:t>
            </a:r>
            <a:r>
              <a:rPr lang="en-US" dirty="0" smtClean="0"/>
              <a:t> interpret the 10 products of the total sales.</a:t>
            </a:r>
          </a:p>
          <a:p>
            <a:r>
              <a:rPr lang="en-US" dirty="0" smtClean="0"/>
              <a:t>Few of them are like dotcom postage, regency cake stand 3 tier,  paper craft little birdie etc.</a:t>
            </a:r>
            <a:endParaRPr lang="en-US" dirty="0"/>
          </a:p>
        </p:txBody>
      </p:sp>
      <p:pic>
        <p:nvPicPr>
          <p:cNvPr id="8194" name="Picture 2"/>
          <p:cNvPicPr>
            <a:picLocks noChangeAspect="1" noChangeArrowheads="1"/>
          </p:cNvPicPr>
          <p:nvPr/>
        </p:nvPicPr>
        <p:blipFill>
          <a:blip r:embed="rId2"/>
          <a:srcRect/>
          <a:stretch>
            <a:fillRect/>
          </a:stretch>
        </p:blipFill>
        <p:spPr bwMode="auto">
          <a:xfrm>
            <a:off x="609600" y="669925"/>
            <a:ext cx="7062788" cy="31845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4772"/>
            <a:ext cx="4121785" cy="454025"/>
          </a:xfrm>
          <a:prstGeom prst="rect">
            <a:avLst/>
          </a:prstGeom>
        </p:spPr>
        <p:txBody>
          <a:bodyPr vert="horz" wrap="square" lIns="0" tIns="13970" rIns="0" bIns="0" rtlCol="0">
            <a:spAutoFit/>
          </a:bodyPr>
          <a:lstStyle/>
          <a:p>
            <a:pPr marL="12700">
              <a:lnSpc>
                <a:spcPct val="100000"/>
              </a:lnSpc>
              <a:spcBef>
                <a:spcPts val="110"/>
              </a:spcBef>
            </a:pPr>
            <a:r>
              <a:rPr b="1" spc="-5" dirty="0">
                <a:latin typeface="+mj-lt"/>
              </a:rPr>
              <a:t>FEATURE</a:t>
            </a:r>
            <a:r>
              <a:rPr b="1" spc="-40" dirty="0">
                <a:latin typeface="+mj-lt"/>
              </a:rPr>
              <a:t> </a:t>
            </a:r>
            <a:r>
              <a:rPr b="1" spc="-5" dirty="0">
                <a:latin typeface="+mj-lt"/>
              </a:rPr>
              <a:t>ENGINEERING</a:t>
            </a:r>
          </a:p>
        </p:txBody>
      </p:sp>
      <p:sp>
        <p:nvSpPr>
          <p:cNvPr id="3" name="object 3"/>
          <p:cNvSpPr txBox="1"/>
          <p:nvPr/>
        </p:nvSpPr>
        <p:spPr>
          <a:xfrm>
            <a:off x="194563" y="864210"/>
            <a:ext cx="7992745" cy="3495675"/>
          </a:xfrm>
          <a:prstGeom prst="rect">
            <a:avLst/>
          </a:prstGeom>
        </p:spPr>
        <p:txBody>
          <a:bodyPr vert="horz" wrap="square" lIns="0" tIns="52069" rIns="0" bIns="0" rtlCol="0">
            <a:spAutoFit/>
          </a:bodyPr>
          <a:lstStyle/>
          <a:p>
            <a:pPr marL="354330" indent="-342265">
              <a:lnSpc>
                <a:spcPct val="100000"/>
              </a:lnSpc>
              <a:spcBef>
                <a:spcPts val="409"/>
              </a:spcBef>
              <a:buFont typeface="Arial"/>
              <a:buChar char="●"/>
              <a:tabLst>
                <a:tab pos="353695" algn="l"/>
                <a:tab pos="354965" algn="l"/>
              </a:tabLst>
            </a:pPr>
            <a:r>
              <a:rPr sz="1800" spc="-5" dirty="0">
                <a:solidFill>
                  <a:srgbClr val="202020"/>
                </a:solidFill>
                <a:latin typeface="Times New Roman"/>
                <a:cs typeface="Times New Roman"/>
              </a:rPr>
              <a:t>Feature engineering is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process </a:t>
            </a:r>
            <a:r>
              <a:rPr sz="1800" spc="5" dirty="0">
                <a:solidFill>
                  <a:srgbClr val="202020"/>
                </a:solidFill>
                <a:latin typeface="Times New Roman"/>
                <a:cs typeface="Times New Roman"/>
              </a:rPr>
              <a:t>of </a:t>
            </a:r>
            <a:r>
              <a:rPr sz="1800" spc="-5" dirty="0">
                <a:solidFill>
                  <a:srgbClr val="202020"/>
                </a:solidFill>
                <a:latin typeface="Times New Roman"/>
                <a:cs typeface="Times New Roman"/>
              </a:rPr>
              <a:t>selecting, manipulating, </a:t>
            </a:r>
            <a:r>
              <a:rPr sz="1800" dirty="0">
                <a:solidFill>
                  <a:srgbClr val="202020"/>
                </a:solidFill>
                <a:latin typeface="Times New Roman"/>
                <a:cs typeface="Times New Roman"/>
              </a:rPr>
              <a:t>and </a:t>
            </a:r>
            <a:r>
              <a:rPr sz="1800" spc="-5" dirty="0">
                <a:solidFill>
                  <a:srgbClr val="202020"/>
                </a:solidFill>
                <a:latin typeface="Times New Roman"/>
                <a:cs typeface="Times New Roman"/>
              </a:rPr>
              <a:t>transforming</a:t>
            </a:r>
            <a:r>
              <a:rPr sz="1800" spc="75" dirty="0">
                <a:solidFill>
                  <a:srgbClr val="202020"/>
                </a:solidFill>
                <a:latin typeface="Times New Roman"/>
                <a:cs typeface="Times New Roman"/>
              </a:rPr>
              <a:t> </a:t>
            </a:r>
            <a:r>
              <a:rPr sz="1800" spc="-5" dirty="0">
                <a:solidFill>
                  <a:srgbClr val="202020"/>
                </a:solidFill>
                <a:latin typeface="Times New Roman"/>
                <a:cs typeface="Times New Roman"/>
              </a:rPr>
              <a:t>raw</a:t>
            </a:r>
            <a:endParaRPr sz="1800">
              <a:latin typeface="Times New Roman"/>
              <a:cs typeface="Times New Roman"/>
            </a:endParaRPr>
          </a:p>
          <a:p>
            <a:pPr marL="354330">
              <a:lnSpc>
                <a:spcPct val="100000"/>
              </a:lnSpc>
              <a:spcBef>
                <a:spcPts val="310"/>
              </a:spcBef>
            </a:pPr>
            <a:r>
              <a:rPr sz="1800" spc="-5" dirty="0">
                <a:solidFill>
                  <a:srgbClr val="202020"/>
                </a:solidFill>
                <a:latin typeface="Times New Roman"/>
                <a:cs typeface="Times New Roman"/>
              </a:rPr>
              <a:t>data </a:t>
            </a:r>
            <a:r>
              <a:rPr sz="1800" dirty="0">
                <a:solidFill>
                  <a:srgbClr val="202020"/>
                </a:solidFill>
                <a:latin typeface="Times New Roman"/>
                <a:cs typeface="Times New Roman"/>
              </a:rPr>
              <a:t>into </a:t>
            </a:r>
            <a:r>
              <a:rPr sz="1800" spc="-5" dirty="0">
                <a:solidFill>
                  <a:srgbClr val="202020"/>
                </a:solidFill>
                <a:latin typeface="Times New Roman"/>
                <a:cs typeface="Times New Roman"/>
              </a:rPr>
              <a:t>features </a:t>
            </a:r>
            <a:r>
              <a:rPr sz="1800" dirty="0">
                <a:solidFill>
                  <a:srgbClr val="202020"/>
                </a:solidFill>
                <a:latin typeface="Times New Roman"/>
                <a:cs typeface="Times New Roman"/>
              </a:rPr>
              <a:t>that </a:t>
            </a:r>
            <a:r>
              <a:rPr sz="1800" spc="-10" dirty="0">
                <a:solidFill>
                  <a:srgbClr val="202020"/>
                </a:solidFill>
                <a:latin typeface="Times New Roman"/>
                <a:cs typeface="Times New Roman"/>
              </a:rPr>
              <a:t>can </a:t>
            </a:r>
            <a:r>
              <a:rPr sz="1800" spc="5" dirty="0">
                <a:solidFill>
                  <a:srgbClr val="202020"/>
                </a:solidFill>
                <a:latin typeface="Times New Roman"/>
                <a:cs typeface="Times New Roman"/>
              </a:rPr>
              <a:t>be </a:t>
            </a:r>
            <a:r>
              <a:rPr sz="1800" spc="-5" dirty="0">
                <a:solidFill>
                  <a:srgbClr val="202020"/>
                </a:solidFill>
                <a:latin typeface="Times New Roman"/>
                <a:cs typeface="Times New Roman"/>
              </a:rPr>
              <a:t>used </a:t>
            </a:r>
            <a:r>
              <a:rPr sz="1800" dirty="0">
                <a:solidFill>
                  <a:srgbClr val="202020"/>
                </a:solidFill>
                <a:latin typeface="Times New Roman"/>
                <a:cs typeface="Times New Roman"/>
              </a:rPr>
              <a:t>in </a:t>
            </a:r>
            <a:r>
              <a:rPr sz="1800" spc="-5" dirty="0">
                <a:solidFill>
                  <a:srgbClr val="202020"/>
                </a:solidFill>
                <a:latin typeface="Times New Roman"/>
                <a:cs typeface="Times New Roman"/>
              </a:rPr>
              <a:t>supervised</a:t>
            </a:r>
            <a:r>
              <a:rPr sz="1800" spc="-15" dirty="0">
                <a:solidFill>
                  <a:srgbClr val="202020"/>
                </a:solidFill>
                <a:latin typeface="Times New Roman"/>
                <a:cs typeface="Times New Roman"/>
              </a:rPr>
              <a:t> </a:t>
            </a:r>
            <a:r>
              <a:rPr sz="1800" dirty="0">
                <a:solidFill>
                  <a:srgbClr val="202020"/>
                </a:solidFill>
                <a:latin typeface="Times New Roman"/>
                <a:cs typeface="Times New Roman"/>
              </a:rPr>
              <a:t>learning.</a:t>
            </a:r>
            <a:endParaRPr sz="1800">
              <a:latin typeface="Times New Roman"/>
              <a:cs typeface="Times New Roman"/>
            </a:endParaRPr>
          </a:p>
          <a:p>
            <a:pPr>
              <a:lnSpc>
                <a:spcPct val="100000"/>
              </a:lnSpc>
              <a:spcBef>
                <a:spcPts val="50"/>
              </a:spcBef>
            </a:pPr>
            <a:endParaRPr sz="2400">
              <a:latin typeface="Times New Roman"/>
              <a:cs typeface="Times New Roman"/>
            </a:endParaRPr>
          </a:p>
          <a:p>
            <a:pPr marL="354330" indent="-342265">
              <a:lnSpc>
                <a:spcPct val="100000"/>
              </a:lnSpc>
              <a:buFont typeface="Arial"/>
              <a:buChar char="●"/>
              <a:tabLst>
                <a:tab pos="353695" algn="l"/>
                <a:tab pos="354965" algn="l"/>
              </a:tabLst>
            </a:pPr>
            <a:r>
              <a:rPr sz="1800" spc="-5" dirty="0">
                <a:solidFill>
                  <a:srgbClr val="202020"/>
                </a:solidFill>
                <a:latin typeface="Times New Roman"/>
                <a:cs typeface="Times New Roman"/>
              </a:rPr>
              <a:t>Feature </a:t>
            </a:r>
            <a:r>
              <a:rPr sz="1800" dirty="0">
                <a:solidFill>
                  <a:srgbClr val="202020"/>
                </a:solidFill>
                <a:latin typeface="Times New Roman"/>
                <a:cs typeface="Times New Roman"/>
              </a:rPr>
              <a:t>Engineering </a:t>
            </a:r>
            <a:r>
              <a:rPr sz="1800" spc="-5" dirty="0">
                <a:solidFill>
                  <a:srgbClr val="202020"/>
                </a:solidFill>
                <a:latin typeface="Times New Roman"/>
                <a:cs typeface="Times New Roman"/>
              </a:rPr>
              <a:t>consists </a:t>
            </a:r>
            <a:r>
              <a:rPr sz="1800" dirty="0">
                <a:solidFill>
                  <a:srgbClr val="202020"/>
                </a:solidFill>
                <a:latin typeface="Times New Roman"/>
                <a:cs typeface="Times New Roman"/>
              </a:rPr>
              <a:t>of </a:t>
            </a:r>
            <a:r>
              <a:rPr sz="1800" spc="-5" dirty="0">
                <a:solidFill>
                  <a:srgbClr val="202020"/>
                </a:solidFill>
                <a:latin typeface="Times New Roman"/>
                <a:cs typeface="Times New Roman"/>
              </a:rPr>
              <a:t>various process</a:t>
            </a:r>
            <a:r>
              <a:rPr sz="1800" spc="-90" dirty="0">
                <a:solidFill>
                  <a:srgbClr val="202020"/>
                </a:solidFill>
                <a:latin typeface="Times New Roman"/>
                <a:cs typeface="Times New Roman"/>
              </a:rPr>
              <a:t> </a:t>
            </a:r>
            <a:r>
              <a:rPr sz="1800" dirty="0">
                <a:solidFill>
                  <a:srgbClr val="202020"/>
                </a:solidFill>
                <a:latin typeface="Times New Roman"/>
                <a:cs typeface="Times New Roman"/>
              </a:rPr>
              <a:t>:</a:t>
            </a:r>
            <a:endParaRPr sz="1800">
              <a:latin typeface="Times New Roman"/>
              <a:cs typeface="Times New Roman"/>
            </a:endParaRPr>
          </a:p>
          <a:p>
            <a:pPr marL="676910" lvl="1" indent="-323215">
              <a:lnSpc>
                <a:spcPct val="100000"/>
              </a:lnSpc>
              <a:spcBef>
                <a:spcPts val="340"/>
              </a:spcBef>
              <a:buAutoNum type="arabicParenBoth"/>
              <a:tabLst>
                <a:tab pos="677545" algn="l"/>
              </a:tabLst>
            </a:pPr>
            <a:r>
              <a:rPr sz="1800" spc="-5" dirty="0">
                <a:solidFill>
                  <a:srgbClr val="202020"/>
                </a:solidFill>
                <a:latin typeface="Times New Roman"/>
                <a:cs typeface="Times New Roman"/>
              </a:rPr>
              <a:t>Feature Creation </a:t>
            </a:r>
            <a:r>
              <a:rPr sz="1800" dirty="0">
                <a:solidFill>
                  <a:srgbClr val="202020"/>
                </a:solidFill>
                <a:latin typeface="Times New Roman"/>
                <a:cs typeface="Times New Roman"/>
              </a:rPr>
              <a:t>(2) </a:t>
            </a:r>
            <a:r>
              <a:rPr sz="1800" spc="-5" dirty="0">
                <a:solidFill>
                  <a:srgbClr val="202020"/>
                </a:solidFill>
                <a:latin typeface="Times New Roman"/>
                <a:cs typeface="Times New Roman"/>
              </a:rPr>
              <a:t>Transformation </a:t>
            </a:r>
            <a:r>
              <a:rPr sz="1800" dirty="0">
                <a:solidFill>
                  <a:srgbClr val="202020"/>
                </a:solidFill>
                <a:latin typeface="Times New Roman"/>
                <a:cs typeface="Times New Roman"/>
              </a:rPr>
              <a:t>(3) </a:t>
            </a:r>
            <a:r>
              <a:rPr sz="1800" spc="-5" dirty="0">
                <a:solidFill>
                  <a:srgbClr val="202020"/>
                </a:solidFill>
                <a:latin typeface="Times New Roman"/>
                <a:cs typeface="Times New Roman"/>
              </a:rPr>
              <a:t>Feature</a:t>
            </a:r>
            <a:r>
              <a:rPr sz="1800" spc="65" dirty="0">
                <a:solidFill>
                  <a:srgbClr val="202020"/>
                </a:solidFill>
                <a:latin typeface="Times New Roman"/>
                <a:cs typeface="Times New Roman"/>
              </a:rPr>
              <a:t> </a:t>
            </a:r>
            <a:r>
              <a:rPr sz="1800" spc="-5" dirty="0">
                <a:solidFill>
                  <a:srgbClr val="202020"/>
                </a:solidFill>
                <a:latin typeface="Times New Roman"/>
                <a:cs typeface="Times New Roman"/>
              </a:rPr>
              <a:t>Extraction</a:t>
            </a:r>
            <a:endParaRPr sz="1800">
              <a:latin typeface="Times New Roman"/>
              <a:cs typeface="Times New Roman"/>
            </a:endParaRPr>
          </a:p>
          <a:p>
            <a:pPr marL="354330" indent="-342265">
              <a:lnSpc>
                <a:spcPct val="100000"/>
              </a:lnSpc>
              <a:spcBef>
                <a:spcPts val="315"/>
              </a:spcBef>
              <a:buAutoNum type="arabicParenBoth"/>
              <a:tabLst>
                <a:tab pos="354965" algn="l"/>
              </a:tabLst>
            </a:pPr>
            <a:r>
              <a:rPr sz="1800" b="1" spc="-10" dirty="0">
                <a:solidFill>
                  <a:srgbClr val="202020"/>
                </a:solidFill>
                <a:latin typeface="Times New Roman"/>
                <a:cs typeface="Times New Roman"/>
              </a:rPr>
              <a:t>Feature </a:t>
            </a:r>
            <a:r>
              <a:rPr sz="1800" b="1" spc="-5" dirty="0">
                <a:solidFill>
                  <a:srgbClr val="202020"/>
                </a:solidFill>
                <a:latin typeface="Times New Roman"/>
                <a:cs typeface="Times New Roman"/>
              </a:rPr>
              <a:t>Extraction</a:t>
            </a:r>
            <a:r>
              <a:rPr sz="1800" spc="-5" dirty="0">
                <a:solidFill>
                  <a:srgbClr val="202020"/>
                </a:solidFill>
                <a:latin typeface="Times New Roman"/>
                <a:cs typeface="Times New Roman"/>
              </a:rPr>
              <a:t>: Feature extraction is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process </a:t>
            </a:r>
            <a:r>
              <a:rPr sz="1800" spc="5" dirty="0">
                <a:solidFill>
                  <a:srgbClr val="202020"/>
                </a:solidFill>
                <a:latin typeface="Times New Roman"/>
                <a:cs typeface="Times New Roman"/>
              </a:rPr>
              <a:t>of </a:t>
            </a:r>
            <a:r>
              <a:rPr sz="1800" spc="-5" dirty="0">
                <a:solidFill>
                  <a:srgbClr val="202020"/>
                </a:solidFill>
                <a:latin typeface="Times New Roman"/>
                <a:cs typeface="Times New Roman"/>
              </a:rPr>
              <a:t>extracting </a:t>
            </a:r>
            <a:r>
              <a:rPr sz="1800" spc="-10" dirty="0">
                <a:solidFill>
                  <a:srgbClr val="202020"/>
                </a:solidFill>
                <a:latin typeface="Times New Roman"/>
                <a:cs typeface="Times New Roman"/>
              </a:rPr>
              <a:t>features </a:t>
            </a:r>
            <a:r>
              <a:rPr sz="1800" spc="-5" dirty="0">
                <a:solidFill>
                  <a:srgbClr val="202020"/>
                </a:solidFill>
                <a:latin typeface="Times New Roman"/>
                <a:cs typeface="Times New Roman"/>
              </a:rPr>
              <a:t>from</a:t>
            </a:r>
            <a:r>
              <a:rPr sz="1800" spc="195" dirty="0">
                <a:solidFill>
                  <a:srgbClr val="202020"/>
                </a:solidFill>
                <a:latin typeface="Times New Roman"/>
                <a:cs typeface="Times New Roman"/>
              </a:rPr>
              <a:t> </a:t>
            </a:r>
            <a:r>
              <a:rPr sz="1800" dirty="0">
                <a:solidFill>
                  <a:srgbClr val="202020"/>
                </a:solidFill>
                <a:latin typeface="Times New Roman"/>
                <a:cs typeface="Times New Roman"/>
              </a:rPr>
              <a:t>a</a:t>
            </a:r>
            <a:endParaRPr sz="1800">
              <a:latin typeface="Times New Roman"/>
              <a:cs typeface="Times New Roman"/>
            </a:endParaRPr>
          </a:p>
          <a:p>
            <a:pPr marL="354330">
              <a:lnSpc>
                <a:spcPct val="100000"/>
              </a:lnSpc>
              <a:spcBef>
                <a:spcPts val="335"/>
              </a:spcBef>
            </a:pPr>
            <a:r>
              <a:rPr sz="1800" spc="-5" dirty="0">
                <a:solidFill>
                  <a:srgbClr val="202020"/>
                </a:solidFill>
                <a:latin typeface="Times New Roman"/>
                <a:cs typeface="Times New Roman"/>
              </a:rPr>
              <a:t>data set </a:t>
            </a:r>
            <a:r>
              <a:rPr sz="1800" dirty="0">
                <a:solidFill>
                  <a:srgbClr val="202020"/>
                </a:solidFill>
                <a:latin typeface="Times New Roman"/>
                <a:cs typeface="Times New Roman"/>
              </a:rPr>
              <a:t>to </a:t>
            </a:r>
            <a:r>
              <a:rPr sz="1800" spc="-5" dirty="0">
                <a:solidFill>
                  <a:srgbClr val="202020"/>
                </a:solidFill>
                <a:latin typeface="Times New Roman"/>
                <a:cs typeface="Times New Roman"/>
              </a:rPr>
              <a:t>identify useful</a:t>
            </a:r>
            <a:r>
              <a:rPr sz="1800" dirty="0">
                <a:solidFill>
                  <a:srgbClr val="202020"/>
                </a:solidFill>
                <a:latin typeface="Times New Roman"/>
                <a:cs typeface="Times New Roman"/>
              </a:rPr>
              <a:t> </a:t>
            </a:r>
            <a:r>
              <a:rPr sz="1800" spc="-5" dirty="0">
                <a:solidFill>
                  <a:srgbClr val="202020"/>
                </a:solidFill>
                <a:latin typeface="Times New Roman"/>
                <a:cs typeface="Times New Roman"/>
              </a:rPr>
              <a:t>information.</a:t>
            </a:r>
            <a:endParaRPr sz="1800">
              <a:latin typeface="Times New Roman"/>
              <a:cs typeface="Times New Roman"/>
            </a:endParaRPr>
          </a:p>
          <a:p>
            <a:pPr marL="354330" indent="-342265">
              <a:lnSpc>
                <a:spcPct val="100000"/>
              </a:lnSpc>
              <a:spcBef>
                <a:spcPts val="315"/>
              </a:spcBef>
              <a:buAutoNum type="arabicParenBoth" startAt="2"/>
              <a:tabLst>
                <a:tab pos="354965" algn="l"/>
              </a:tabLst>
            </a:pPr>
            <a:r>
              <a:rPr sz="1800" b="1" spc="-10" dirty="0">
                <a:solidFill>
                  <a:srgbClr val="202020"/>
                </a:solidFill>
                <a:latin typeface="Times New Roman"/>
                <a:cs typeface="Times New Roman"/>
              </a:rPr>
              <a:t>Feature Creation</a:t>
            </a:r>
            <a:r>
              <a:rPr sz="1800" spc="-10" dirty="0">
                <a:solidFill>
                  <a:srgbClr val="202020"/>
                </a:solidFill>
                <a:latin typeface="Times New Roman"/>
                <a:cs typeface="Times New Roman"/>
              </a:rPr>
              <a:t>: </a:t>
            </a:r>
            <a:r>
              <a:rPr sz="1800" spc="-5" dirty="0">
                <a:solidFill>
                  <a:srgbClr val="202020"/>
                </a:solidFill>
                <a:latin typeface="Times New Roman"/>
                <a:cs typeface="Times New Roman"/>
              </a:rPr>
              <a:t>Creating </a:t>
            </a:r>
            <a:r>
              <a:rPr sz="1800" spc="-10" dirty="0">
                <a:solidFill>
                  <a:srgbClr val="202020"/>
                </a:solidFill>
                <a:latin typeface="Times New Roman"/>
                <a:cs typeface="Times New Roman"/>
              </a:rPr>
              <a:t>features </a:t>
            </a:r>
            <a:r>
              <a:rPr sz="1800" spc="-5" dirty="0">
                <a:solidFill>
                  <a:srgbClr val="202020"/>
                </a:solidFill>
                <a:latin typeface="Times New Roman"/>
                <a:cs typeface="Times New Roman"/>
              </a:rPr>
              <a:t>involves creating new variables which </a:t>
            </a:r>
            <a:r>
              <a:rPr sz="1800" spc="-10" dirty="0">
                <a:solidFill>
                  <a:srgbClr val="202020"/>
                </a:solidFill>
                <a:latin typeface="Times New Roman"/>
                <a:cs typeface="Times New Roman"/>
              </a:rPr>
              <a:t>will</a:t>
            </a:r>
            <a:r>
              <a:rPr sz="1800" spc="320" dirty="0">
                <a:solidFill>
                  <a:srgbClr val="202020"/>
                </a:solidFill>
                <a:latin typeface="Times New Roman"/>
                <a:cs typeface="Times New Roman"/>
              </a:rPr>
              <a:t> </a:t>
            </a:r>
            <a:r>
              <a:rPr sz="1800" spc="5" dirty="0">
                <a:solidFill>
                  <a:srgbClr val="202020"/>
                </a:solidFill>
                <a:latin typeface="Times New Roman"/>
                <a:cs typeface="Times New Roman"/>
              </a:rPr>
              <a:t>be</a:t>
            </a:r>
            <a:endParaRPr sz="1800">
              <a:latin typeface="Times New Roman"/>
              <a:cs typeface="Times New Roman"/>
            </a:endParaRPr>
          </a:p>
          <a:p>
            <a:pPr marL="354330">
              <a:lnSpc>
                <a:spcPct val="100000"/>
              </a:lnSpc>
              <a:spcBef>
                <a:spcPts val="335"/>
              </a:spcBef>
            </a:pPr>
            <a:r>
              <a:rPr sz="1800" spc="-10" dirty="0">
                <a:solidFill>
                  <a:srgbClr val="202020"/>
                </a:solidFill>
                <a:latin typeface="Times New Roman"/>
                <a:cs typeface="Times New Roman"/>
              </a:rPr>
              <a:t>most </a:t>
            </a:r>
            <a:r>
              <a:rPr sz="1800" spc="-5" dirty="0">
                <a:solidFill>
                  <a:srgbClr val="202020"/>
                </a:solidFill>
                <a:latin typeface="Times New Roman"/>
                <a:cs typeface="Times New Roman"/>
              </a:rPr>
              <a:t>helpful </a:t>
            </a:r>
            <a:r>
              <a:rPr sz="1800" spc="-10" dirty="0">
                <a:solidFill>
                  <a:srgbClr val="202020"/>
                </a:solidFill>
                <a:latin typeface="Times New Roman"/>
                <a:cs typeface="Times New Roman"/>
              </a:rPr>
              <a:t>for </a:t>
            </a:r>
            <a:r>
              <a:rPr sz="1800" spc="5" dirty="0">
                <a:solidFill>
                  <a:srgbClr val="202020"/>
                </a:solidFill>
                <a:latin typeface="Times New Roman"/>
                <a:cs typeface="Times New Roman"/>
              </a:rPr>
              <a:t>our </a:t>
            </a:r>
            <a:r>
              <a:rPr sz="1800" spc="-5" dirty="0">
                <a:solidFill>
                  <a:srgbClr val="202020"/>
                </a:solidFill>
                <a:latin typeface="Times New Roman"/>
                <a:cs typeface="Times New Roman"/>
              </a:rPr>
              <a:t>model.</a:t>
            </a:r>
            <a:endParaRPr sz="1800">
              <a:latin typeface="Times New Roman"/>
              <a:cs typeface="Times New Roman"/>
            </a:endParaRPr>
          </a:p>
          <a:p>
            <a:pPr marL="354330" marR="462280" indent="-342265">
              <a:lnSpc>
                <a:spcPts val="2500"/>
              </a:lnSpc>
              <a:spcBef>
                <a:spcPts val="114"/>
              </a:spcBef>
              <a:buAutoNum type="arabicParenBoth" startAt="3"/>
              <a:tabLst>
                <a:tab pos="354965" algn="l"/>
              </a:tabLst>
            </a:pPr>
            <a:r>
              <a:rPr sz="1800" b="1" spc="-10" dirty="0">
                <a:solidFill>
                  <a:srgbClr val="202020"/>
                </a:solidFill>
                <a:latin typeface="Times New Roman"/>
                <a:cs typeface="Times New Roman"/>
              </a:rPr>
              <a:t>Transformations</a:t>
            </a:r>
            <a:r>
              <a:rPr sz="1800" spc="-10" dirty="0">
                <a:solidFill>
                  <a:srgbClr val="202020"/>
                </a:solidFill>
                <a:latin typeface="Times New Roman"/>
                <a:cs typeface="Times New Roman"/>
              </a:rPr>
              <a:t>: </a:t>
            </a:r>
            <a:r>
              <a:rPr sz="1800" dirty="0">
                <a:solidFill>
                  <a:srgbClr val="202020"/>
                </a:solidFill>
                <a:latin typeface="Times New Roman"/>
                <a:cs typeface="Times New Roman"/>
              </a:rPr>
              <a:t>Feature </a:t>
            </a:r>
            <a:r>
              <a:rPr sz="1800" spc="-5" dirty="0">
                <a:solidFill>
                  <a:srgbClr val="202020"/>
                </a:solidFill>
                <a:latin typeface="Times New Roman"/>
                <a:cs typeface="Times New Roman"/>
              </a:rPr>
              <a:t>transformation is simply </a:t>
            </a:r>
            <a:r>
              <a:rPr sz="1800" dirty="0">
                <a:solidFill>
                  <a:srgbClr val="202020"/>
                </a:solidFill>
                <a:latin typeface="Times New Roman"/>
                <a:cs typeface="Times New Roman"/>
              </a:rPr>
              <a:t>a function that </a:t>
            </a:r>
            <a:r>
              <a:rPr sz="1800" spc="-5" dirty="0">
                <a:solidFill>
                  <a:srgbClr val="202020"/>
                </a:solidFill>
                <a:latin typeface="Times New Roman"/>
                <a:cs typeface="Times New Roman"/>
              </a:rPr>
              <a:t>transforms  </a:t>
            </a:r>
            <a:r>
              <a:rPr sz="1800" spc="-10" dirty="0">
                <a:solidFill>
                  <a:srgbClr val="202020"/>
                </a:solidFill>
                <a:latin typeface="Times New Roman"/>
                <a:cs typeface="Times New Roman"/>
              </a:rPr>
              <a:t>features </a:t>
            </a:r>
            <a:r>
              <a:rPr sz="1800" spc="-5" dirty="0">
                <a:solidFill>
                  <a:srgbClr val="202020"/>
                </a:solidFill>
                <a:latin typeface="Times New Roman"/>
                <a:cs typeface="Times New Roman"/>
              </a:rPr>
              <a:t>from </a:t>
            </a:r>
            <a:r>
              <a:rPr sz="1800" spc="5" dirty="0">
                <a:solidFill>
                  <a:srgbClr val="202020"/>
                </a:solidFill>
                <a:latin typeface="Times New Roman"/>
                <a:cs typeface="Times New Roman"/>
              </a:rPr>
              <a:t>one </a:t>
            </a:r>
            <a:r>
              <a:rPr sz="1800" spc="-5" dirty="0">
                <a:solidFill>
                  <a:srgbClr val="202020"/>
                </a:solidFill>
                <a:latin typeface="Times New Roman"/>
                <a:cs typeface="Times New Roman"/>
              </a:rPr>
              <a:t>representation </a:t>
            </a:r>
            <a:r>
              <a:rPr sz="1800" dirty="0">
                <a:solidFill>
                  <a:srgbClr val="202020"/>
                </a:solidFill>
                <a:latin typeface="Times New Roman"/>
                <a:cs typeface="Times New Roman"/>
              </a:rPr>
              <a:t>to</a:t>
            </a:r>
            <a:r>
              <a:rPr sz="1800" spc="10" dirty="0">
                <a:solidFill>
                  <a:srgbClr val="202020"/>
                </a:solidFill>
                <a:latin typeface="Times New Roman"/>
                <a:cs typeface="Times New Roman"/>
              </a:rPr>
              <a:t> </a:t>
            </a:r>
            <a:r>
              <a:rPr sz="1800" spc="5" dirty="0">
                <a:solidFill>
                  <a:srgbClr val="202020"/>
                </a:solidFill>
                <a:latin typeface="Times New Roman"/>
                <a:cs typeface="Times New Roman"/>
              </a:rPr>
              <a:t>another.</a:t>
            </a:r>
            <a:endParaRPr sz="1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8" y="66801"/>
            <a:ext cx="6703061" cy="444352"/>
          </a:xfrm>
          <a:prstGeom prst="rect">
            <a:avLst/>
          </a:prstGeom>
        </p:spPr>
        <p:txBody>
          <a:bodyPr vert="horz" wrap="square" lIns="0" tIns="13335" rIns="0" bIns="0" rtlCol="0">
            <a:spAutoFit/>
          </a:bodyPr>
          <a:lstStyle/>
          <a:p>
            <a:pPr marL="12700">
              <a:lnSpc>
                <a:spcPct val="100000"/>
              </a:lnSpc>
              <a:spcBef>
                <a:spcPts val="105"/>
              </a:spcBef>
            </a:pPr>
            <a:r>
              <a:rPr lang="en-US" b="1" spc="-5" dirty="0" smtClean="0">
                <a:latin typeface="+mj-lt"/>
              </a:rPr>
              <a:t>FEATURE  SCALING</a:t>
            </a:r>
            <a:endParaRPr b="1" dirty="0">
              <a:latin typeface="+mj-lt"/>
            </a:endParaRPr>
          </a:p>
        </p:txBody>
      </p:sp>
      <p:pic>
        <p:nvPicPr>
          <p:cNvPr id="9218" name="Picture 2"/>
          <p:cNvPicPr>
            <a:picLocks noChangeAspect="1" noChangeArrowheads="1"/>
          </p:cNvPicPr>
          <p:nvPr/>
        </p:nvPicPr>
        <p:blipFill>
          <a:blip r:embed="rId2"/>
          <a:srcRect/>
          <a:stretch>
            <a:fillRect/>
          </a:stretch>
        </p:blipFill>
        <p:spPr bwMode="auto">
          <a:xfrm>
            <a:off x="228600" y="898525"/>
            <a:ext cx="6191250" cy="20193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52400" y="593725"/>
            <a:ext cx="8591550" cy="219075"/>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228600" y="3035300"/>
            <a:ext cx="6191250" cy="2114550"/>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a:srcRect/>
          <a:stretch>
            <a:fillRect/>
          </a:stretch>
        </p:blipFill>
        <p:spPr bwMode="auto">
          <a:xfrm>
            <a:off x="457200" y="2879725"/>
            <a:ext cx="7038975" cy="1809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8227061" cy="444352"/>
          </a:xfrm>
          <a:prstGeom prst="rect">
            <a:avLst/>
          </a:prstGeom>
        </p:spPr>
        <p:txBody>
          <a:bodyPr vert="horz" wrap="square" lIns="0" tIns="13335" rIns="0" bIns="0" rtlCol="0">
            <a:spAutoFit/>
          </a:bodyPr>
          <a:lstStyle/>
          <a:p>
            <a:pPr marL="12700">
              <a:lnSpc>
                <a:spcPct val="100000"/>
              </a:lnSpc>
              <a:spcBef>
                <a:spcPts val="105"/>
              </a:spcBef>
            </a:pPr>
            <a:r>
              <a:rPr lang="en-US" b="1" spc="-5" dirty="0" smtClean="0">
                <a:latin typeface="+mj-lt"/>
              </a:rPr>
              <a:t>FEATURE  SCALING</a:t>
            </a:r>
            <a:r>
              <a:rPr b="1" smtClean="0">
                <a:latin typeface="+mj-lt"/>
              </a:rPr>
              <a:t>(continued</a:t>
            </a:r>
            <a:r>
              <a:rPr b="1" dirty="0">
                <a:latin typeface="+mj-lt"/>
              </a:rPr>
              <a:t>)</a:t>
            </a:r>
          </a:p>
        </p:txBody>
      </p:sp>
      <p:sp>
        <p:nvSpPr>
          <p:cNvPr id="12" name="TextBox 11"/>
          <p:cNvSpPr txBox="1"/>
          <p:nvPr/>
        </p:nvSpPr>
        <p:spPr>
          <a:xfrm>
            <a:off x="228600" y="3336925"/>
            <a:ext cx="8458200" cy="2031325"/>
          </a:xfrm>
          <a:prstGeom prst="rect">
            <a:avLst/>
          </a:prstGeom>
          <a:noFill/>
        </p:spPr>
        <p:txBody>
          <a:bodyPr wrap="square" rtlCol="0">
            <a:spAutoFit/>
          </a:bodyPr>
          <a:lstStyle/>
          <a:p>
            <a:r>
              <a:rPr lang="en-US" b="1" dirty="0" smtClean="0"/>
              <a:t>Conclusion</a:t>
            </a:r>
          </a:p>
          <a:p>
            <a:pPr marL="342900" indent="-342900">
              <a:buFont typeface="+mj-lt"/>
              <a:buAutoNum type="arabicPeriod"/>
            </a:pPr>
            <a:r>
              <a:rPr lang="en-US" dirty="0" smtClean="0"/>
              <a:t>Since, all the features like </a:t>
            </a:r>
            <a:r>
              <a:rPr lang="en-US" dirty="0" err="1" smtClean="0"/>
              <a:t>Recency</a:t>
            </a:r>
            <a:r>
              <a:rPr lang="en-US" dirty="0" smtClean="0"/>
              <a:t>, Frequency and Monetary value are within varying ranges of values, we need to standardize them.</a:t>
            </a:r>
          </a:p>
          <a:p>
            <a:pPr marL="342900" indent="-342900">
              <a:buFont typeface="+mj-lt"/>
              <a:buAutoNum type="arabicPeriod"/>
            </a:pPr>
            <a:r>
              <a:rPr lang="en-US" dirty="0" smtClean="0"/>
              <a:t>In addition, the feature like "Monetary value" can take a very large range of values.</a:t>
            </a:r>
          </a:p>
          <a:p>
            <a:pPr marL="342900" indent="-342900">
              <a:buFont typeface="+mj-lt"/>
              <a:buAutoNum type="arabicPeriod"/>
            </a:pPr>
            <a:r>
              <a:rPr lang="en-US" dirty="0" smtClean="0"/>
              <a:t>So, to standardize all the inputs features, we apply log transform, so that the input to our clustering algorithm is a set of well scaled and transformed features.</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457200" y="1203325"/>
            <a:ext cx="5934075" cy="20574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28600" y="822325"/>
            <a:ext cx="7038975" cy="2857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66801"/>
            <a:ext cx="7517130" cy="430887"/>
          </a:xfrm>
        </p:spPr>
        <p:txBody>
          <a:bodyPr/>
          <a:lstStyle/>
          <a:p>
            <a:r>
              <a:rPr lang="en-US" b="1" dirty="0" smtClean="0">
                <a:latin typeface="+mn-lt"/>
              </a:rPr>
              <a:t>EDA (Cont…)</a:t>
            </a:r>
            <a:endParaRPr lang="en-US" b="1" dirty="0">
              <a:latin typeface="+mn-lt"/>
            </a:endParaRPr>
          </a:p>
        </p:txBody>
      </p:sp>
      <p:sp>
        <p:nvSpPr>
          <p:cNvPr id="5" name="Rectangle 4"/>
          <p:cNvSpPr/>
          <p:nvPr/>
        </p:nvSpPr>
        <p:spPr>
          <a:xfrm>
            <a:off x="2362200" y="365125"/>
            <a:ext cx="5334000" cy="369332"/>
          </a:xfrm>
          <a:prstGeom prst="rect">
            <a:avLst/>
          </a:prstGeom>
        </p:spPr>
        <p:txBody>
          <a:bodyPr wrap="square">
            <a:spAutoFit/>
          </a:bodyPr>
          <a:lstStyle/>
          <a:p>
            <a:r>
              <a:rPr lang="en-US" b="1" dirty="0" smtClean="0"/>
              <a:t>Visualizing the relationship between R, F and M:</a:t>
            </a:r>
            <a:endParaRPr lang="en-US" dirty="0"/>
          </a:p>
        </p:txBody>
      </p:sp>
      <p:pic>
        <p:nvPicPr>
          <p:cNvPr id="11266" name="Picture 2"/>
          <p:cNvPicPr>
            <a:picLocks noChangeAspect="1" noChangeArrowheads="1"/>
          </p:cNvPicPr>
          <p:nvPr/>
        </p:nvPicPr>
        <p:blipFill>
          <a:blip r:embed="rId2"/>
          <a:srcRect/>
          <a:stretch>
            <a:fillRect/>
          </a:stretch>
        </p:blipFill>
        <p:spPr bwMode="auto">
          <a:xfrm>
            <a:off x="2590800" y="669925"/>
            <a:ext cx="4138611" cy="3266939"/>
          </a:xfrm>
          <a:prstGeom prst="rect">
            <a:avLst/>
          </a:prstGeom>
          <a:noFill/>
          <a:ln w="9525">
            <a:noFill/>
            <a:miter lim="800000"/>
            <a:headEnd/>
            <a:tailEnd/>
          </a:ln>
          <a:effectLst/>
        </p:spPr>
      </p:pic>
      <p:sp>
        <p:nvSpPr>
          <p:cNvPr id="7" name="Rectangle 6"/>
          <p:cNvSpPr/>
          <p:nvPr/>
        </p:nvSpPr>
        <p:spPr>
          <a:xfrm>
            <a:off x="152400" y="3672522"/>
            <a:ext cx="8610600" cy="1477328"/>
          </a:xfrm>
          <a:prstGeom prst="rect">
            <a:avLst/>
          </a:prstGeom>
        </p:spPr>
        <p:txBody>
          <a:bodyPr wrap="square">
            <a:spAutoFit/>
          </a:bodyPr>
          <a:lstStyle/>
          <a:p>
            <a:r>
              <a:rPr lang="en-US" b="1" dirty="0" smtClean="0"/>
              <a:t>Conclusion</a:t>
            </a:r>
            <a:endParaRPr lang="en-US" dirty="0" smtClean="0"/>
          </a:p>
          <a:p>
            <a:pPr marL="342900" indent="-342900">
              <a:buFont typeface="+mj-lt"/>
              <a:buAutoNum type="arabicPeriod"/>
            </a:pPr>
            <a:r>
              <a:rPr lang="en-US" dirty="0" smtClean="0"/>
              <a:t>Customers who recently bought items, are also the ones who buy more </a:t>
            </a:r>
            <a:r>
              <a:rPr lang="en-US" dirty="0" err="1" smtClean="0"/>
              <a:t>freqently</a:t>
            </a:r>
            <a:r>
              <a:rPr lang="en-US" dirty="0" smtClean="0"/>
              <a:t> and place high value orders</a:t>
            </a:r>
          </a:p>
          <a:p>
            <a:pPr marL="342900" indent="-342900">
              <a:buFont typeface="+mj-lt"/>
              <a:buAutoNum type="arabicPeriod"/>
            </a:pPr>
            <a:r>
              <a:rPr lang="en-US" dirty="0" smtClean="0"/>
              <a:t>Customers who transacted long time ago, also place lower valued orders</a:t>
            </a:r>
          </a:p>
          <a:p>
            <a:pPr marL="342900" indent="-342900">
              <a:buFont typeface="+mj-lt"/>
              <a:buAutoNum type="arabicPeriod"/>
            </a:pPr>
            <a:r>
              <a:rPr lang="en-US" dirty="0" smtClean="0"/>
              <a:t>Customers who buy occasionally, do not tend to buy expensive items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0" y="0"/>
            <a:ext cx="8586470" cy="442429"/>
          </a:xfrm>
          <a:prstGeom prst="rect">
            <a:avLst/>
          </a:prstGeom>
        </p:spPr>
        <p:txBody>
          <a:bodyPr vert="horz" wrap="square" lIns="0" tIns="11430" rIns="0" bIns="0" rtlCol="0">
            <a:spAutoFit/>
          </a:bodyPr>
          <a:lstStyle/>
          <a:p>
            <a:pPr marL="75565">
              <a:lnSpc>
                <a:spcPct val="100000"/>
              </a:lnSpc>
              <a:spcBef>
                <a:spcPts val="5"/>
              </a:spcBef>
            </a:pPr>
            <a:r>
              <a:rPr sz="2800" b="1" spc="-5" smtClean="0">
                <a:solidFill>
                  <a:srgbClr val="CC0000"/>
                </a:solidFill>
                <a:latin typeface="+mj-lt"/>
                <a:cs typeface="Times New Roman"/>
              </a:rPr>
              <a:t>DATA</a:t>
            </a:r>
            <a:r>
              <a:rPr sz="2800" b="1" spc="20" smtClean="0">
                <a:solidFill>
                  <a:srgbClr val="CC0000"/>
                </a:solidFill>
                <a:latin typeface="+mj-lt"/>
                <a:cs typeface="Times New Roman"/>
              </a:rPr>
              <a:t> </a:t>
            </a:r>
            <a:r>
              <a:rPr sz="2800" b="1" spc="-5" smtClean="0">
                <a:solidFill>
                  <a:srgbClr val="CC0000"/>
                </a:solidFill>
                <a:latin typeface="+mj-lt"/>
                <a:cs typeface="Times New Roman"/>
              </a:rPr>
              <a:t>MODELING</a:t>
            </a:r>
            <a:endParaRPr lang="en-US" sz="2800" b="1" spc="-5" dirty="0" smtClean="0">
              <a:solidFill>
                <a:srgbClr val="CC0000"/>
              </a:solidFill>
              <a:latin typeface="+mj-lt"/>
              <a:cs typeface="Times New Roman"/>
            </a:endParaRPr>
          </a:p>
        </p:txBody>
      </p:sp>
      <p:sp>
        <p:nvSpPr>
          <p:cNvPr id="4" name="Rectangle 3"/>
          <p:cNvSpPr/>
          <p:nvPr/>
        </p:nvSpPr>
        <p:spPr>
          <a:xfrm>
            <a:off x="228600" y="517525"/>
            <a:ext cx="8915400" cy="4555093"/>
          </a:xfrm>
          <a:prstGeom prst="rect">
            <a:avLst/>
          </a:prstGeom>
        </p:spPr>
        <p:txBody>
          <a:bodyPr wrap="square">
            <a:spAutoFit/>
          </a:bodyPr>
          <a:lstStyle/>
          <a:p>
            <a:r>
              <a:rPr lang="en-US" b="1" dirty="0" smtClean="0"/>
              <a:t>Silhouette analysis on K-Means Clustering</a:t>
            </a:r>
            <a:endParaRPr lang="en-US" dirty="0" smtClean="0"/>
          </a:p>
          <a:p>
            <a:endParaRPr lang="en-US" sz="1600" b="1" dirty="0" smtClean="0"/>
          </a:p>
          <a:p>
            <a:r>
              <a:rPr lang="en-US" sz="1600" b="1" dirty="0" smtClean="0"/>
              <a:t>Silhouette analysis</a:t>
            </a:r>
            <a:r>
              <a:rPr lang="en-US" sz="1600" dirty="0" smtClean="0"/>
              <a:t> can be used to study the separation distance between the resulting clusters, as a strategy to quantifying the quality of clustering via graphical tool to plot a measure of how tightly grouped the samples in the clusters are. The silhouette plot displays a measure of how close each point in one cluster is to points in the neighboring clusters and thus provides a way to assess parameters like number of clusters visually.</a:t>
            </a:r>
          </a:p>
          <a:p>
            <a:r>
              <a:rPr lang="en-US" sz="1600" dirty="0" smtClean="0"/>
              <a:t>Let's see below how our data perform for each K clusters groups (3, 5 and 7) in the silhouette score of each cluster, along with the center of each of the cluster discovered in the scatter plots, by amount </a:t>
            </a:r>
            <a:r>
              <a:rPr lang="en-US" sz="1600" dirty="0" err="1" smtClean="0"/>
              <a:t>recency</a:t>
            </a:r>
            <a:r>
              <a:rPr lang="en-US" sz="1600" dirty="0" smtClean="0"/>
              <a:t> and frequency.</a:t>
            </a:r>
          </a:p>
          <a:p>
            <a:endParaRPr lang="en-US" sz="1600" b="1" dirty="0" smtClean="0"/>
          </a:p>
          <a:p>
            <a:r>
              <a:rPr lang="en-US" sz="1600" b="1" dirty="0" smtClean="0"/>
              <a:t>Silhouette Analysis</a:t>
            </a:r>
          </a:p>
          <a:p>
            <a:r>
              <a:rPr lang="en-US" sz="1600" dirty="0" smtClean="0"/>
              <a:t>p is the mean distance to the points in the nearest cluster that the data point is not a part of</a:t>
            </a:r>
          </a:p>
          <a:p>
            <a:r>
              <a:rPr lang="en-US" sz="1600" dirty="0" smtClean="0"/>
              <a:t>q is the mean intra-cluster distance to all the points in its own cluster.</a:t>
            </a:r>
          </a:p>
          <a:p>
            <a:endParaRPr lang="en-US" sz="1600" b="1" dirty="0" smtClean="0"/>
          </a:p>
          <a:p>
            <a:r>
              <a:rPr lang="en-US" sz="1600" b="1" dirty="0" smtClean="0"/>
              <a:t>The value of the silhouette score range lies between -1 to 1.</a:t>
            </a:r>
            <a:endParaRPr lang="en-US" sz="1600" dirty="0" smtClean="0"/>
          </a:p>
          <a:p>
            <a:r>
              <a:rPr lang="en-US" sz="1600" dirty="0" smtClean="0"/>
              <a:t>A score closer to 1 indicates that the data point is very similar to other data points in the cluster,</a:t>
            </a:r>
          </a:p>
          <a:p>
            <a:r>
              <a:rPr lang="en-US" sz="1600" dirty="0" smtClean="0"/>
              <a:t>A score closer to -1 indicates that the data point is not similar to the data points in its cluster.</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17525"/>
            <a:ext cx="2438400" cy="444994"/>
          </a:xfrm>
          <a:prstGeom prst="rect">
            <a:avLst/>
          </a:prstGeom>
        </p:spPr>
        <p:txBody>
          <a:bodyPr vert="horz" wrap="square" lIns="0" tIns="13970" rIns="0" bIns="0" rtlCol="0">
            <a:spAutoFit/>
          </a:bodyPr>
          <a:lstStyle/>
          <a:p>
            <a:pPr marL="12700">
              <a:lnSpc>
                <a:spcPct val="100000"/>
              </a:lnSpc>
              <a:spcBef>
                <a:spcPts val="110"/>
              </a:spcBef>
            </a:pPr>
            <a:r>
              <a:rPr b="1" spc="-10" dirty="0">
                <a:latin typeface="Arial" pitchFamily="34" charset="0"/>
                <a:cs typeface="Arial" pitchFamily="34" charset="0"/>
              </a:rPr>
              <a:t>CONTENTS</a:t>
            </a:r>
          </a:p>
        </p:txBody>
      </p:sp>
      <p:sp>
        <p:nvSpPr>
          <p:cNvPr id="3" name="object 3"/>
          <p:cNvSpPr txBox="1"/>
          <p:nvPr/>
        </p:nvSpPr>
        <p:spPr>
          <a:xfrm>
            <a:off x="485343" y="1033755"/>
            <a:ext cx="4464685" cy="2853344"/>
          </a:xfrm>
          <a:prstGeom prst="rect">
            <a:avLst/>
          </a:prstGeom>
        </p:spPr>
        <p:txBody>
          <a:bodyPr vert="horz" wrap="square" lIns="0" tIns="52069" rIns="0" bIns="0" rtlCol="0">
            <a:spAutoFit/>
          </a:bodyPr>
          <a:lstStyle/>
          <a:p>
            <a:pPr marL="354330" indent="-342265">
              <a:lnSpc>
                <a:spcPct val="100000"/>
              </a:lnSpc>
              <a:spcBef>
                <a:spcPts val="409"/>
              </a:spcBef>
              <a:buFont typeface="Arial"/>
              <a:buChar char="●"/>
              <a:tabLst>
                <a:tab pos="353695" algn="l"/>
                <a:tab pos="354965" algn="l"/>
              </a:tabLst>
            </a:pPr>
            <a:r>
              <a:rPr sz="1800" dirty="0">
                <a:solidFill>
                  <a:srgbClr val="202020"/>
                </a:solidFill>
                <a:latin typeface="Calibri" pitchFamily="34" charset="0"/>
                <a:cs typeface="Calibri" pitchFamily="34" charset="0"/>
              </a:rPr>
              <a:t>Introduction</a:t>
            </a:r>
            <a:endParaRPr sz="1800">
              <a:latin typeface="Calibri" pitchFamily="34" charset="0"/>
              <a:cs typeface="Calibri" pitchFamily="34" charset="0"/>
            </a:endParaRPr>
          </a:p>
          <a:p>
            <a:pPr marL="354330" indent="-342265">
              <a:lnSpc>
                <a:spcPct val="100000"/>
              </a:lnSpc>
              <a:spcBef>
                <a:spcPts val="310"/>
              </a:spcBef>
              <a:buFont typeface="Arial"/>
              <a:buChar char="●"/>
              <a:tabLst>
                <a:tab pos="353695" algn="l"/>
                <a:tab pos="354965" algn="l"/>
              </a:tabLst>
            </a:pPr>
            <a:r>
              <a:rPr sz="1800" spc="5" dirty="0">
                <a:solidFill>
                  <a:srgbClr val="202020"/>
                </a:solidFill>
                <a:latin typeface="Calibri" pitchFamily="34" charset="0"/>
                <a:cs typeface="Calibri" pitchFamily="34" charset="0"/>
              </a:rPr>
              <a:t>Problem</a:t>
            </a:r>
            <a:r>
              <a:rPr sz="1800" spc="-65" dirty="0">
                <a:solidFill>
                  <a:srgbClr val="202020"/>
                </a:solidFill>
                <a:latin typeface="Calibri" pitchFamily="34" charset="0"/>
                <a:cs typeface="Calibri" pitchFamily="34" charset="0"/>
              </a:rPr>
              <a:t> </a:t>
            </a:r>
            <a:r>
              <a:rPr sz="1800" spc="-10" dirty="0">
                <a:solidFill>
                  <a:srgbClr val="202020"/>
                </a:solidFill>
                <a:latin typeface="Calibri" pitchFamily="34" charset="0"/>
                <a:cs typeface="Calibri" pitchFamily="34" charset="0"/>
              </a:rPr>
              <a:t>Statement</a:t>
            </a:r>
            <a:endParaRPr sz="1800">
              <a:latin typeface="Calibri" pitchFamily="34" charset="0"/>
              <a:cs typeface="Calibri" pitchFamily="34" charset="0"/>
            </a:endParaRPr>
          </a:p>
          <a:p>
            <a:pPr marL="354330" indent="-342265">
              <a:lnSpc>
                <a:spcPct val="100000"/>
              </a:lnSpc>
              <a:spcBef>
                <a:spcPts val="340"/>
              </a:spcBef>
              <a:buFont typeface="Arial"/>
              <a:buChar char="●"/>
              <a:tabLst>
                <a:tab pos="353695" algn="l"/>
                <a:tab pos="354965" algn="l"/>
              </a:tabLst>
            </a:pPr>
            <a:r>
              <a:rPr sz="1800" dirty="0">
                <a:solidFill>
                  <a:srgbClr val="202020"/>
                </a:solidFill>
                <a:latin typeface="Calibri" pitchFamily="34" charset="0"/>
                <a:cs typeface="Calibri" pitchFamily="34" charset="0"/>
              </a:rPr>
              <a:t>Methodology</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dirty="0">
                <a:solidFill>
                  <a:srgbClr val="202020"/>
                </a:solidFill>
                <a:latin typeface="Calibri" pitchFamily="34" charset="0"/>
                <a:cs typeface="Calibri" pitchFamily="34" charset="0"/>
              </a:rPr>
              <a:t>Loading the</a:t>
            </a:r>
            <a:r>
              <a:rPr sz="1800" spc="-50"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data</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dirty="0">
                <a:solidFill>
                  <a:srgbClr val="202020"/>
                </a:solidFill>
                <a:latin typeface="Calibri" pitchFamily="34" charset="0"/>
                <a:cs typeface="Calibri" pitchFamily="34" charset="0"/>
              </a:rPr>
              <a:t>Exploratory </a:t>
            </a:r>
            <a:r>
              <a:rPr sz="1800" spc="-5" dirty="0">
                <a:solidFill>
                  <a:srgbClr val="202020"/>
                </a:solidFill>
                <a:latin typeface="Calibri" pitchFamily="34" charset="0"/>
                <a:cs typeface="Calibri" pitchFamily="34" charset="0"/>
              </a:rPr>
              <a:t>Data</a:t>
            </a:r>
            <a:r>
              <a:rPr sz="1800" spc="-30" dirty="0">
                <a:solidFill>
                  <a:srgbClr val="202020"/>
                </a:solidFill>
                <a:latin typeface="Calibri" pitchFamily="34" charset="0"/>
                <a:cs typeface="Calibri" pitchFamily="34" charset="0"/>
              </a:rPr>
              <a:t> </a:t>
            </a:r>
            <a:r>
              <a:rPr sz="1800" spc="-10" dirty="0">
                <a:solidFill>
                  <a:srgbClr val="202020"/>
                </a:solidFill>
                <a:latin typeface="Calibri" pitchFamily="34" charset="0"/>
                <a:cs typeface="Calibri" pitchFamily="34" charset="0"/>
              </a:rPr>
              <a:t>Analysis</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spc="-5" dirty="0">
                <a:solidFill>
                  <a:srgbClr val="202020"/>
                </a:solidFill>
                <a:latin typeface="Calibri" pitchFamily="34" charset="0"/>
                <a:cs typeface="Calibri" pitchFamily="34" charset="0"/>
              </a:rPr>
              <a:t>Treating missing values </a:t>
            </a:r>
            <a:r>
              <a:rPr sz="1800" dirty="0">
                <a:solidFill>
                  <a:srgbClr val="202020"/>
                </a:solidFill>
                <a:latin typeface="Calibri" pitchFamily="34" charset="0"/>
                <a:cs typeface="Calibri" pitchFamily="34" charset="0"/>
              </a:rPr>
              <a:t>and</a:t>
            </a:r>
            <a:r>
              <a:rPr sz="1800" spc="5"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outliers</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spc="-5" dirty="0">
                <a:solidFill>
                  <a:srgbClr val="202020"/>
                </a:solidFill>
                <a:latin typeface="Calibri" pitchFamily="34" charset="0"/>
                <a:cs typeface="Calibri" pitchFamily="34" charset="0"/>
              </a:rPr>
              <a:t>Feature</a:t>
            </a:r>
            <a:r>
              <a:rPr sz="1800" spc="-15"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engineering</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spc="-5" smtClean="0">
                <a:solidFill>
                  <a:srgbClr val="202020"/>
                </a:solidFill>
                <a:latin typeface="Calibri" pitchFamily="34" charset="0"/>
                <a:cs typeface="Calibri" pitchFamily="34" charset="0"/>
              </a:rPr>
              <a:t>Data</a:t>
            </a:r>
            <a:r>
              <a:rPr sz="1800" spc="20" smtClean="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Modeling</a:t>
            </a:r>
            <a:endParaRPr sz="1800">
              <a:latin typeface="Calibri" pitchFamily="34" charset="0"/>
              <a:cs typeface="Calibri" pitchFamily="34" charset="0"/>
            </a:endParaRPr>
          </a:p>
          <a:p>
            <a:pPr marL="354330" indent="-342265">
              <a:lnSpc>
                <a:spcPct val="100000"/>
              </a:lnSpc>
              <a:spcBef>
                <a:spcPts val="315"/>
              </a:spcBef>
              <a:buFont typeface="Arial"/>
              <a:buChar char="●"/>
              <a:tabLst>
                <a:tab pos="353695" algn="l"/>
                <a:tab pos="354965" algn="l"/>
              </a:tabLst>
            </a:pPr>
            <a:r>
              <a:rPr sz="1800" smtClean="0">
                <a:solidFill>
                  <a:srgbClr val="202020"/>
                </a:solidFill>
                <a:latin typeface="Calibri" pitchFamily="34" charset="0"/>
                <a:cs typeface="Calibri" pitchFamily="34" charset="0"/>
              </a:rPr>
              <a:t>Conclusion</a:t>
            </a:r>
            <a:endParaRPr sz="1800">
              <a:latin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0" y="0"/>
            <a:ext cx="8586470" cy="442429"/>
          </a:xfrm>
          <a:prstGeom prst="rect">
            <a:avLst/>
          </a:prstGeom>
        </p:spPr>
        <p:txBody>
          <a:bodyPr vert="horz" wrap="square" lIns="0" tIns="11430" rIns="0" bIns="0" rtlCol="0">
            <a:spAutoFit/>
          </a:bodyPr>
          <a:lstStyle/>
          <a:p>
            <a:pPr marL="75565">
              <a:lnSpc>
                <a:spcPct val="100000"/>
              </a:lnSpc>
              <a:spcBef>
                <a:spcPts val="5"/>
              </a:spcBef>
            </a:pPr>
            <a:r>
              <a:rPr sz="2800" b="1" spc="-5" smtClean="0">
                <a:solidFill>
                  <a:srgbClr val="CC0000"/>
                </a:solidFill>
                <a:latin typeface="+mj-lt"/>
                <a:cs typeface="Times New Roman"/>
              </a:rPr>
              <a:t>DATA</a:t>
            </a:r>
            <a:r>
              <a:rPr sz="2800" b="1" spc="20" smtClean="0">
                <a:solidFill>
                  <a:srgbClr val="CC0000"/>
                </a:solidFill>
                <a:latin typeface="+mj-lt"/>
                <a:cs typeface="Times New Roman"/>
              </a:rPr>
              <a:t> </a:t>
            </a:r>
            <a:r>
              <a:rPr sz="2800" b="1" spc="-5" smtClean="0">
                <a:solidFill>
                  <a:srgbClr val="CC0000"/>
                </a:solidFill>
                <a:latin typeface="+mj-lt"/>
                <a:cs typeface="Times New Roman"/>
              </a:rPr>
              <a:t>MODELING</a:t>
            </a:r>
            <a:endParaRPr lang="en-US" sz="2800" b="1" spc="-5" dirty="0" smtClean="0">
              <a:solidFill>
                <a:srgbClr val="CC0000"/>
              </a:solidFill>
              <a:latin typeface="+mj-lt"/>
              <a:cs typeface="Times New Roman"/>
            </a:endParaRPr>
          </a:p>
        </p:txBody>
      </p:sp>
      <p:sp>
        <p:nvSpPr>
          <p:cNvPr id="5" name="Rectangle 4"/>
          <p:cNvSpPr/>
          <p:nvPr/>
        </p:nvSpPr>
        <p:spPr>
          <a:xfrm>
            <a:off x="228600" y="669925"/>
            <a:ext cx="8458200" cy="1754326"/>
          </a:xfrm>
          <a:prstGeom prst="rect">
            <a:avLst/>
          </a:prstGeom>
        </p:spPr>
        <p:txBody>
          <a:bodyPr wrap="square">
            <a:spAutoFit/>
          </a:bodyPr>
          <a:lstStyle/>
          <a:p>
            <a:r>
              <a:rPr lang="en-US" b="1" dirty="0" smtClean="0"/>
              <a:t>Hierarchical Clustering</a:t>
            </a:r>
            <a:endParaRPr lang="en-US" dirty="0" smtClean="0"/>
          </a:p>
          <a:p>
            <a:r>
              <a:rPr lang="en-US" dirty="0" smtClean="0"/>
              <a:t>Hierarchical clustering involves creating clusters that have a predetermined ordering from top to bottom. For example, all files and folders on the hard disk are organized in a hierarchy. There are two types of hierarchical clustering,</a:t>
            </a:r>
          </a:p>
          <a:p>
            <a:pPr marL="342900" indent="-342900">
              <a:buFont typeface="+mj-lt"/>
              <a:buAutoNum type="arabicPeriod"/>
            </a:pPr>
            <a:r>
              <a:rPr lang="en-US" dirty="0" smtClean="0"/>
              <a:t>Divisive</a:t>
            </a:r>
          </a:p>
          <a:p>
            <a:pPr marL="342900" indent="-342900">
              <a:buFont typeface="+mj-lt"/>
              <a:buAutoNum type="arabicPeriod"/>
            </a:pPr>
            <a:r>
              <a:rPr lang="en-US" dirty="0" smtClean="0"/>
              <a:t>Agglomerative</a:t>
            </a:r>
            <a:endParaRPr lang="en-US" dirty="0"/>
          </a:p>
        </p:txBody>
      </p:sp>
      <p:sp>
        <p:nvSpPr>
          <p:cNvPr id="6" name="Rectangle 5"/>
          <p:cNvSpPr/>
          <p:nvPr/>
        </p:nvSpPr>
        <p:spPr>
          <a:xfrm>
            <a:off x="228600" y="2955925"/>
            <a:ext cx="8763000" cy="1477328"/>
          </a:xfrm>
          <a:prstGeom prst="rect">
            <a:avLst/>
          </a:prstGeom>
        </p:spPr>
        <p:txBody>
          <a:bodyPr wrap="square">
            <a:spAutoFit/>
          </a:bodyPr>
          <a:lstStyle/>
          <a:p>
            <a:r>
              <a:rPr lang="en-US" b="1" dirty="0" smtClean="0"/>
              <a:t>Single Linkage:</a:t>
            </a:r>
            <a:endParaRPr lang="en-US" dirty="0" smtClean="0"/>
          </a:p>
          <a:p>
            <a:r>
              <a:rPr lang="en-US" dirty="0" smtClean="0"/>
              <a:t>In single linkage hierarchical clustering, the distance between two clusters is defined as the shortest distance between two points in each cluster. For example, the distance between clusters “r” and “s” to the left is equal to the length of the arrow between their two closest points.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7517130" cy="430887"/>
          </a:xfrm>
        </p:spPr>
        <p:txBody>
          <a:bodyPr/>
          <a:lstStyle/>
          <a:p>
            <a:r>
              <a:rPr lang="en-US" b="1" spc="-5" dirty="0" smtClean="0">
                <a:latin typeface="+mj-lt"/>
              </a:rPr>
              <a:t>DATA MODELING </a:t>
            </a:r>
            <a:r>
              <a:rPr lang="en-US" b="1" dirty="0" smtClean="0">
                <a:latin typeface="+mj-lt"/>
              </a:rPr>
              <a:t>(continued)</a:t>
            </a:r>
            <a:endParaRPr lang="en-US" b="1" dirty="0">
              <a:latin typeface="+mj-lt"/>
            </a:endParaRPr>
          </a:p>
        </p:txBody>
      </p:sp>
      <p:pic>
        <p:nvPicPr>
          <p:cNvPr id="12290" name="Picture 2"/>
          <p:cNvPicPr>
            <a:picLocks noChangeAspect="1" noChangeArrowheads="1"/>
          </p:cNvPicPr>
          <p:nvPr/>
        </p:nvPicPr>
        <p:blipFill>
          <a:blip r:embed="rId2"/>
          <a:srcRect/>
          <a:stretch>
            <a:fillRect/>
          </a:stretch>
        </p:blipFill>
        <p:spPr bwMode="auto">
          <a:xfrm>
            <a:off x="228600" y="898525"/>
            <a:ext cx="4364043" cy="3505199"/>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4419600" y="898525"/>
            <a:ext cx="4425640" cy="3429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36525"/>
            <a:ext cx="4734560" cy="444994"/>
          </a:xfrm>
          <a:prstGeom prst="rect">
            <a:avLst/>
          </a:prstGeom>
        </p:spPr>
        <p:txBody>
          <a:bodyPr vert="horz" wrap="square" lIns="0" tIns="13970" rIns="0" bIns="0" rtlCol="0">
            <a:spAutoFit/>
          </a:bodyPr>
          <a:lstStyle/>
          <a:p>
            <a:pPr marL="12700">
              <a:lnSpc>
                <a:spcPct val="100000"/>
              </a:lnSpc>
              <a:spcBef>
                <a:spcPts val="110"/>
              </a:spcBef>
            </a:pPr>
            <a:r>
              <a:rPr b="1" spc="-5" dirty="0">
                <a:latin typeface="+mj-lt"/>
              </a:rPr>
              <a:t>DATA MODELING </a:t>
            </a:r>
            <a:r>
              <a:rPr b="1" dirty="0">
                <a:latin typeface="+mj-lt"/>
              </a:rPr>
              <a:t>(continued)</a:t>
            </a:r>
          </a:p>
        </p:txBody>
      </p:sp>
      <p:pic>
        <p:nvPicPr>
          <p:cNvPr id="13314" name="Picture 2"/>
          <p:cNvPicPr>
            <a:picLocks noChangeAspect="1" noChangeArrowheads="1"/>
          </p:cNvPicPr>
          <p:nvPr/>
        </p:nvPicPr>
        <p:blipFill>
          <a:blip r:embed="rId2"/>
          <a:srcRect/>
          <a:stretch>
            <a:fillRect/>
          </a:stretch>
        </p:blipFill>
        <p:spPr bwMode="auto">
          <a:xfrm>
            <a:off x="228600" y="593725"/>
            <a:ext cx="3581400" cy="4038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6525"/>
            <a:ext cx="4737100"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DATA </a:t>
            </a:r>
            <a:r>
              <a:rPr b="1" spc="-5" dirty="0">
                <a:latin typeface="+mj-lt"/>
              </a:rPr>
              <a:t>MODELING</a:t>
            </a:r>
            <a:r>
              <a:rPr b="1" spc="20" dirty="0">
                <a:latin typeface="+mj-lt"/>
              </a:rPr>
              <a:t> </a:t>
            </a:r>
            <a:r>
              <a:rPr b="1" dirty="0">
                <a:latin typeface="+mj-lt"/>
              </a:rPr>
              <a:t>(continued)</a:t>
            </a:r>
          </a:p>
        </p:txBody>
      </p:sp>
      <p:sp>
        <p:nvSpPr>
          <p:cNvPr id="6" name="Rectangle 5"/>
          <p:cNvSpPr/>
          <p:nvPr/>
        </p:nvSpPr>
        <p:spPr>
          <a:xfrm>
            <a:off x="609600" y="669925"/>
            <a:ext cx="5010906" cy="369332"/>
          </a:xfrm>
          <a:prstGeom prst="rect">
            <a:avLst/>
          </a:prstGeom>
        </p:spPr>
        <p:txBody>
          <a:bodyPr wrap="square">
            <a:spAutoFit/>
          </a:bodyPr>
          <a:lstStyle/>
          <a:p>
            <a:r>
              <a:rPr lang="en-US" b="1" dirty="0" smtClean="0"/>
              <a:t>Finding best value for k(The Elbow Method)</a:t>
            </a:r>
            <a:endParaRPr lang="en-US" dirty="0"/>
          </a:p>
        </p:txBody>
      </p:sp>
      <p:pic>
        <p:nvPicPr>
          <p:cNvPr id="14338" name="Picture 2"/>
          <p:cNvPicPr>
            <a:picLocks noChangeAspect="1" noChangeArrowheads="1"/>
          </p:cNvPicPr>
          <p:nvPr/>
        </p:nvPicPr>
        <p:blipFill>
          <a:blip r:embed="rId2"/>
          <a:srcRect/>
          <a:stretch>
            <a:fillRect/>
          </a:stretch>
        </p:blipFill>
        <p:spPr bwMode="auto">
          <a:xfrm>
            <a:off x="304800" y="1279525"/>
            <a:ext cx="4133850" cy="324223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4543425" y="1355725"/>
            <a:ext cx="4600575" cy="2514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6525"/>
            <a:ext cx="4737100"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DATA </a:t>
            </a:r>
            <a:r>
              <a:rPr b="1" spc="-5" dirty="0">
                <a:latin typeface="+mj-lt"/>
              </a:rPr>
              <a:t>MODELING</a:t>
            </a:r>
            <a:r>
              <a:rPr b="1" spc="20" dirty="0">
                <a:latin typeface="+mj-lt"/>
              </a:rPr>
              <a:t> </a:t>
            </a:r>
            <a:r>
              <a:rPr b="1" dirty="0">
                <a:latin typeface="+mj-lt"/>
              </a:rPr>
              <a:t>(continued)</a:t>
            </a:r>
          </a:p>
        </p:txBody>
      </p:sp>
      <p:pic>
        <p:nvPicPr>
          <p:cNvPr id="15362" name="Picture 2"/>
          <p:cNvPicPr>
            <a:picLocks noChangeAspect="1" noChangeArrowheads="1"/>
          </p:cNvPicPr>
          <p:nvPr/>
        </p:nvPicPr>
        <p:blipFill>
          <a:blip r:embed="rId2"/>
          <a:srcRect/>
          <a:stretch>
            <a:fillRect/>
          </a:stretch>
        </p:blipFill>
        <p:spPr bwMode="auto">
          <a:xfrm>
            <a:off x="228601" y="669925"/>
            <a:ext cx="2667000" cy="39624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2971800" y="669925"/>
            <a:ext cx="2743200" cy="388620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5867400" y="669925"/>
            <a:ext cx="2667000" cy="3962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6525"/>
            <a:ext cx="4737100"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DATA </a:t>
            </a:r>
            <a:r>
              <a:rPr b="1" spc="-5" dirty="0">
                <a:latin typeface="+mj-lt"/>
              </a:rPr>
              <a:t>MODELING</a:t>
            </a:r>
            <a:r>
              <a:rPr b="1" spc="20" dirty="0">
                <a:latin typeface="+mj-lt"/>
              </a:rPr>
              <a:t> </a:t>
            </a:r>
            <a:r>
              <a:rPr b="1" dirty="0">
                <a:latin typeface="+mj-lt"/>
              </a:rPr>
              <a:t>(continued)</a:t>
            </a:r>
          </a:p>
        </p:txBody>
      </p:sp>
      <p:sp>
        <p:nvSpPr>
          <p:cNvPr id="6" name="Rectangle 5"/>
          <p:cNvSpPr/>
          <p:nvPr/>
        </p:nvSpPr>
        <p:spPr>
          <a:xfrm>
            <a:off x="533400" y="669925"/>
            <a:ext cx="2317622" cy="369332"/>
          </a:xfrm>
          <a:prstGeom prst="rect">
            <a:avLst/>
          </a:prstGeom>
        </p:spPr>
        <p:txBody>
          <a:bodyPr wrap="none">
            <a:spAutoFit/>
          </a:bodyPr>
          <a:lstStyle/>
          <a:p>
            <a:r>
              <a:rPr lang="en-US" b="1" dirty="0" smtClean="0"/>
              <a:t>Hierarchical Clustering</a:t>
            </a:r>
            <a:endParaRPr lang="en-US" dirty="0"/>
          </a:p>
        </p:txBody>
      </p:sp>
      <p:sp>
        <p:nvSpPr>
          <p:cNvPr id="7" name="Rectangle 6"/>
          <p:cNvSpPr/>
          <p:nvPr/>
        </p:nvSpPr>
        <p:spPr>
          <a:xfrm>
            <a:off x="685800" y="1127125"/>
            <a:ext cx="1591590" cy="369332"/>
          </a:xfrm>
          <a:prstGeom prst="rect">
            <a:avLst/>
          </a:prstGeom>
        </p:spPr>
        <p:txBody>
          <a:bodyPr wrap="none">
            <a:spAutoFit/>
          </a:bodyPr>
          <a:lstStyle/>
          <a:p>
            <a:r>
              <a:rPr lang="en-US" b="1" dirty="0" smtClean="0"/>
              <a:t>Single Linkage:</a:t>
            </a:r>
            <a:endParaRPr lang="en-US" dirty="0"/>
          </a:p>
        </p:txBody>
      </p:sp>
      <p:pic>
        <p:nvPicPr>
          <p:cNvPr id="16386" name="Picture 2"/>
          <p:cNvPicPr>
            <a:picLocks noChangeAspect="1" noChangeArrowheads="1"/>
          </p:cNvPicPr>
          <p:nvPr/>
        </p:nvPicPr>
        <p:blipFill>
          <a:blip r:embed="rId2"/>
          <a:srcRect/>
          <a:stretch>
            <a:fillRect/>
          </a:stretch>
        </p:blipFill>
        <p:spPr bwMode="auto">
          <a:xfrm>
            <a:off x="381000" y="1637766"/>
            <a:ext cx="8229600" cy="3512084"/>
          </a:xfrm>
          <a:prstGeom prst="rect">
            <a:avLst/>
          </a:prstGeom>
          <a:noFill/>
          <a:ln w="9525">
            <a:noFill/>
            <a:miter lim="800000"/>
            <a:headEnd/>
            <a:tailEnd/>
          </a:ln>
          <a:effectLst/>
        </p:spPr>
      </p:pic>
      <p:sp>
        <p:nvSpPr>
          <p:cNvPr id="9" name="Rectangle 8"/>
          <p:cNvSpPr/>
          <p:nvPr/>
        </p:nvSpPr>
        <p:spPr>
          <a:xfrm>
            <a:off x="3581400" y="1203325"/>
            <a:ext cx="4572000" cy="2031325"/>
          </a:xfrm>
          <a:prstGeom prst="rect">
            <a:avLst/>
          </a:prstGeom>
        </p:spPr>
        <p:txBody>
          <a:bodyPr>
            <a:spAutoFit/>
          </a:bodyPr>
          <a:lstStyle/>
          <a:p>
            <a:r>
              <a:rPr lang="en-US" dirty="0" smtClean="0"/>
              <a:t>In single linkage hierarchical clustering, the distance between two clusters is defined as the shortest distance between two points in each cluster. For example, the distance between clusters “r” and “s” to the left is equal to the length of the arrow between their two closest points.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4737100"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DATA </a:t>
            </a:r>
            <a:r>
              <a:rPr b="1" spc="-5" dirty="0">
                <a:latin typeface="+mj-lt"/>
              </a:rPr>
              <a:t>MODELING</a:t>
            </a:r>
            <a:r>
              <a:rPr b="1" spc="20" dirty="0">
                <a:latin typeface="+mj-lt"/>
              </a:rPr>
              <a:t> </a:t>
            </a:r>
            <a:r>
              <a:rPr b="1" dirty="0">
                <a:latin typeface="+mj-lt"/>
              </a:rPr>
              <a:t>(continued)</a:t>
            </a:r>
          </a:p>
        </p:txBody>
      </p:sp>
      <p:sp>
        <p:nvSpPr>
          <p:cNvPr id="6" name="Rectangle 5"/>
          <p:cNvSpPr/>
          <p:nvPr/>
        </p:nvSpPr>
        <p:spPr>
          <a:xfrm>
            <a:off x="0" y="365125"/>
            <a:ext cx="2317622" cy="369332"/>
          </a:xfrm>
          <a:prstGeom prst="rect">
            <a:avLst/>
          </a:prstGeom>
        </p:spPr>
        <p:txBody>
          <a:bodyPr wrap="none">
            <a:spAutoFit/>
          </a:bodyPr>
          <a:lstStyle/>
          <a:p>
            <a:r>
              <a:rPr lang="en-US" b="1" dirty="0" smtClean="0"/>
              <a:t>Hierarchical Clustering</a:t>
            </a:r>
            <a:endParaRPr lang="en-US" dirty="0"/>
          </a:p>
        </p:txBody>
      </p:sp>
      <p:sp>
        <p:nvSpPr>
          <p:cNvPr id="8" name="Rectangle 7"/>
          <p:cNvSpPr/>
          <p:nvPr/>
        </p:nvSpPr>
        <p:spPr>
          <a:xfrm>
            <a:off x="152400" y="669925"/>
            <a:ext cx="1791068" cy="369332"/>
          </a:xfrm>
          <a:prstGeom prst="rect">
            <a:avLst/>
          </a:prstGeom>
        </p:spPr>
        <p:txBody>
          <a:bodyPr wrap="none">
            <a:spAutoFit/>
          </a:bodyPr>
          <a:lstStyle/>
          <a:p>
            <a:r>
              <a:rPr lang="en-US" b="1" dirty="0" smtClean="0"/>
              <a:t>Average Linkage:</a:t>
            </a:r>
            <a:endParaRPr lang="en-US" dirty="0"/>
          </a:p>
        </p:txBody>
      </p:sp>
      <p:pic>
        <p:nvPicPr>
          <p:cNvPr id="17410" name="Picture 2"/>
          <p:cNvPicPr>
            <a:picLocks noChangeAspect="1" noChangeArrowheads="1"/>
          </p:cNvPicPr>
          <p:nvPr/>
        </p:nvPicPr>
        <p:blipFill>
          <a:blip r:embed="rId2"/>
          <a:srcRect/>
          <a:stretch>
            <a:fillRect/>
          </a:stretch>
        </p:blipFill>
        <p:spPr bwMode="auto">
          <a:xfrm>
            <a:off x="457200" y="1736725"/>
            <a:ext cx="7934325" cy="3225800"/>
          </a:xfrm>
          <a:prstGeom prst="rect">
            <a:avLst/>
          </a:prstGeom>
          <a:noFill/>
          <a:ln w="9525">
            <a:noFill/>
            <a:miter lim="800000"/>
            <a:headEnd/>
            <a:tailEnd/>
          </a:ln>
          <a:effectLst/>
        </p:spPr>
      </p:pic>
      <p:sp>
        <p:nvSpPr>
          <p:cNvPr id="17" name="Rectangle 16"/>
          <p:cNvSpPr/>
          <p:nvPr/>
        </p:nvSpPr>
        <p:spPr>
          <a:xfrm>
            <a:off x="2362200" y="441325"/>
            <a:ext cx="6553200" cy="1323439"/>
          </a:xfrm>
          <a:prstGeom prst="rect">
            <a:avLst/>
          </a:prstGeom>
        </p:spPr>
        <p:txBody>
          <a:bodyPr wrap="square">
            <a:spAutoFit/>
          </a:bodyPr>
          <a:lstStyle/>
          <a:p>
            <a:r>
              <a:rPr lang="en-US" sz="1600" dirty="0" smtClean="0"/>
              <a:t>In average linkage hierarchical clustering, the distance between two clusters is defined as the average distance between each point in one cluster to every point in the other cluster. For example, the distance between clusters “r” and “s” to the left is equal to the average length each arrow between connecting the points of one cluster to the other.</a:t>
            </a: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4737100"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DATA </a:t>
            </a:r>
            <a:r>
              <a:rPr b="1" spc="-5" dirty="0">
                <a:latin typeface="+mj-lt"/>
              </a:rPr>
              <a:t>MODELING</a:t>
            </a:r>
            <a:r>
              <a:rPr b="1" spc="20" dirty="0">
                <a:latin typeface="+mj-lt"/>
              </a:rPr>
              <a:t> </a:t>
            </a:r>
            <a:r>
              <a:rPr b="1" dirty="0">
                <a:latin typeface="+mj-lt"/>
              </a:rPr>
              <a:t>(continued)</a:t>
            </a:r>
          </a:p>
        </p:txBody>
      </p:sp>
      <p:sp>
        <p:nvSpPr>
          <p:cNvPr id="6" name="Rectangle 5"/>
          <p:cNvSpPr/>
          <p:nvPr/>
        </p:nvSpPr>
        <p:spPr>
          <a:xfrm>
            <a:off x="0" y="365125"/>
            <a:ext cx="2317622" cy="369332"/>
          </a:xfrm>
          <a:prstGeom prst="rect">
            <a:avLst/>
          </a:prstGeom>
        </p:spPr>
        <p:txBody>
          <a:bodyPr wrap="none">
            <a:spAutoFit/>
          </a:bodyPr>
          <a:lstStyle/>
          <a:p>
            <a:r>
              <a:rPr lang="en-US" b="1" dirty="0" smtClean="0"/>
              <a:t>Hierarchical Clustering</a:t>
            </a:r>
            <a:endParaRPr lang="en-US" dirty="0"/>
          </a:p>
        </p:txBody>
      </p:sp>
      <p:sp>
        <p:nvSpPr>
          <p:cNvPr id="7" name="Rectangle 6"/>
          <p:cNvSpPr/>
          <p:nvPr/>
        </p:nvSpPr>
        <p:spPr>
          <a:xfrm>
            <a:off x="0" y="669925"/>
            <a:ext cx="2897845" cy="369332"/>
          </a:xfrm>
          <a:prstGeom prst="rect">
            <a:avLst/>
          </a:prstGeom>
        </p:spPr>
        <p:txBody>
          <a:bodyPr wrap="none">
            <a:spAutoFit/>
          </a:bodyPr>
          <a:lstStyle/>
          <a:p>
            <a:r>
              <a:rPr lang="en-US" b="1" dirty="0" smtClean="0"/>
              <a:t>Complete-linkage clustering:</a:t>
            </a:r>
            <a:endParaRPr lang="en-US" dirty="0"/>
          </a:p>
        </p:txBody>
      </p:sp>
      <p:pic>
        <p:nvPicPr>
          <p:cNvPr id="39938" name="Picture 2"/>
          <p:cNvPicPr>
            <a:picLocks noChangeAspect="1" noChangeArrowheads="1"/>
          </p:cNvPicPr>
          <p:nvPr/>
        </p:nvPicPr>
        <p:blipFill>
          <a:blip r:embed="rId2"/>
          <a:srcRect/>
          <a:stretch>
            <a:fillRect/>
          </a:stretch>
        </p:blipFill>
        <p:spPr bwMode="auto">
          <a:xfrm>
            <a:off x="0" y="1464230"/>
            <a:ext cx="8839200" cy="3685620"/>
          </a:xfrm>
          <a:prstGeom prst="rect">
            <a:avLst/>
          </a:prstGeom>
          <a:noFill/>
          <a:ln w="9525">
            <a:noFill/>
            <a:miter lim="800000"/>
            <a:headEnd/>
            <a:tailEnd/>
          </a:ln>
          <a:effectLst/>
        </p:spPr>
      </p:pic>
      <p:sp>
        <p:nvSpPr>
          <p:cNvPr id="9" name="Rectangle 8"/>
          <p:cNvSpPr/>
          <p:nvPr/>
        </p:nvSpPr>
        <p:spPr>
          <a:xfrm>
            <a:off x="3276600" y="288925"/>
            <a:ext cx="5867400" cy="1323439"/>
          </a:xfrm>
          <a:prstGeom prst="rect">
            <a:avLst/>
          </a:prstGeom>
        </p:spPr>
        <p:txBody>
          <a:bodyPr wrap="square">
            <a:spAutoFit/>
          </a:bodyPr>
          <a:lstStyle/>
          <a:p>
            <a:r>
              <a:rPr lang="en-US" sz="1600" dirty="0" smtClean="0"/>
              <a:t>Complete-linkage clustering is one of several methods of agglomerative hierarchical clustering. At the beginning of the process, each element is in a cluster of its own. The clusters are then sequentially combined into larger clusters until all elements end up being in the same cluster</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7322820" cy="509755"/>
          </a:xfrm>
          <a:prstGeom prst="rect">
            <a:avLst/>
          </a:prstGeom>
        </p:spPr>
        <p:txBody>
          <a:bodyPr vert="horz" wrap="square" lIns="0" tIns="78105" rIns="0" bIns="0" rtlCol="0">
            <a:spAutoFit/>
          </a:bodyPr>
          <a:lstStyle/>
          <a:p>
            <a:pPr marL="12700">
              <a:lnSpc>
                <a:spcPct val="100000"/>
              </a:lnSpc>
              <a:spcBef>
                <a:spcPts val="615"/>
              </a:spcBef>
            </a:pPr>
            <a:r>
              <a:rPr lang="en-US" b="1" spc="5" dirty="0" smtClean="0">
                <a:latin typeface="+mj-lt"/>
              </a:rPr>
              <a:t>FINAL 3D VISUALIZATION</a:t>
            </a:r>
            <a:endParaRPr b="1" spc="-5" dirty="0">
              <a:latin typeface="+mj-lt"/>
            </a:endParaRPr>
          </a:p>
        </p:txBody>
      </p:sp>
      <p:pic>
        <p:nvPicPr>
          <p:cNvPr id="23553" name="Picture 1"/>
          <p:cNvPicPr>
            <a:picLocks noChangeAspect="1" noChangeArrowheads="1"/>
          </p:cNvPicPr>
          <p:nvPr/>
        </p:nvPicPr>
        <p:blipFill>
          <a:blip r:embed="rId2"/>
          <a:srcRect/>
          <a:stretch>
            <a:fillRect/>
          </a:stretch>
        </p:blipFill>
        <p:spPr bwMode="auto">
          <a:xfrm>
            <a:off x="952600" y="596454"/>
            <a:ext cx="6896000" cy="434067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5486400" cy="444352"/>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CONCLUSION</a:t>
            </a:r>
          </a:p>
        </p:txBody>
      </p:sp>
      <p:sp>
        <p:nvSpPr>
          <p:cNvPr id="4" name="Rectangle 3"/>
          <p:cNvSpPr/>
          <p:nvPr/>
        </p:nvSpPr>
        <p:spPr>
          <a:xfrm>
            <a:off x="381000" y="517525"/>
            <a:ext cx="8458200" cy="3416320"/>
          </a:xfrm>
          <a:prstGeom prst="rect">
            <a:avLst/>
          </a:prstGeom>
        </p:spPr>
        <p:txBody>
          <a:bodyPr wrap="square">
            <a:spAutoFit/>
          </a:bodyPr>
          <a:lstStyle/>
          <a:p>
            <a:pPr marL="342900" indent="-342900">
              <a:buFont typeface="Arial" pitchFamily="34" charset="0"/>
              <a:buChar char="•"/>
            </a:pPr>
            <a:r>
              <a:rPr lang="en-US" dirty="0" smtClean="0"/>
              <a:t>RFM analysis can segment customers into homogenous group quickly with set of minimum variables.</a:t>
            </a:r>
          </a:p>
          <a:p>
            <a:pPr marL="342900" indent="-342900">
              <a:buFont typeface="Arial" pitchFamily="34" charset="0"/>
              <a:buChar char="•"/>
            </a:pPr>
            <a:r>
              <a:rPr lang="en-US" dirty="0" smtClean="0"/>
              <a:t>Scoring system can be defined and ranged differently. We get a better result for clustering steps by applying scoring rather than using the raw calculated RFM values.</a:t>
            </a:r>
          </a:p>
          <a:p>
            <a:pPr marL="342900" indent="-342900">
              <a:buFont typeface="Arial" pitchFamily="34" charset="0"/>
              <a:buChar char="•"/>
            </a:pPr>
            <a:r>
              <a:rPr lang="en-US" dirty="0" smtClean="0"/>
              <a:t>Therefore, segmenting should be done by RFM scoring and further analysis on the spending behavior should be done on the raw values for the targeted cluster to expose more insight and characteristics.</a:t>
            </a:r>
          </a:p>
          <a:p>
            <a:pPr marL="342900" indent="-342900">
              <a:buFont typeface="Arial" pitchFamily="34" charset="0"/>
              <a:buChar char="•"/>
            </a:pPr>
            <a:r>
              <a:rPr lang="en-US" dirty="0" smtClean="0"/>
              <a:t>RFM analysis solely depends on purchasing behavior and histories, analysis can be further improved by exploring weighted composite scoring or including customer demographic information and product information.</a:t>
            </a:r>
          </a:p>
          <a:p>
            <a:pPr marL="342900" indent="-342900">
              <a:buFont typeface="Arial" pitchFamily="34" charset="0"/>
              <a:buChar char="•"/>
            </a:pPr>
            <a:r>
              <a:rPr lang="en-US" dirty="0" smtClean="0"/>
              <a:t>A good analysis can increase effectiveness and efficiency of marketing plans, hence increase profitability at minimum cost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6525"/>
            <a:ext cx="3190850" cy="444352"/>
          </a:xfrm>
          <a:prstGeom prst="rect">
            <a:avLst/>
          </a:prstGeom>
        </p:spPr>
        <p:txBody>
          <a:bodyPr vert="horz" wrap="square" lIns="0" tIns="13335" rIns="0" bIns="0" rtlCol="0">
            <a:spAutoFit/>
          </a:bodyPr>
          <a:lstStyle/>
          <a:p>
            <a:pPr marL="12700">
              <a:lnSpc>
                <a:spcPct val="100000"/>
              </a:lnSpc>
              <a:spcBef>
                <a:spcPts val="105"/>
              </a:spcBef>
            </a:pPr>
            <a:r>
              <a:rPr b="1" dirty="0">
                <a:latin typeface="Arial" pitchFamily="34" charset="0"/>
                <a:cs typeface="Arial" pitchFamily="34" charset="0"/>
              </a:rPr>
              <a:t>I</a:t>
            </a:r>
            <a:r>
              <a:rPr b="1" spc="-10" dirty="0">
                <a:latin typeface="Arial" pitchFamily="34" charset="0"/>
                <a:cs typeface="Arial" pitchFamily="34" charset="0"/>
              </a:rPr>
              <a:t>N</a:t>
            </a:r>
            <a:r>
              <a:rPr b="1" spc="-15" dirty="0">
                <a:latin typeface="Arial" pitchFamily="34" charset="0"/>
                <a:cs typeface="Arial" pitchFamily="34" charset="0"/>
              </a:rPr>
              <a:t>T</a:t>
            </a:r>
            <a:r>
              <a:rPr b="1" spc="5" dirty="0">
                <a:latin typeface="Arial" pitchFamily="34" charset="0"/>
                <a:cs typeface="Arial" pitchFamily="34" charset="0"/>
              </a:rPr>
              <a:t>R</a:t>
            </a:r>
            <a:r>
              <a:rPr b="1" spc="-10" dirty="0">
                <a:latin typeface="Arial" pitchFamily="34" charset="0"/>
                <a:cs typeface="Arial" pitchFamily="34" charset="0"/>
              </a:rPr>
              <a:t>ODU</a:t>
            </a:r>
            <a:r>
              <a:rPr b="1" spc="5" dirty="0">
                <a:latin typeface="Arial" pitchFamily="34" charset="0"/>
                <a:cs typeface="Arial" pitchFamily="34" charset="0"/>
              </a:rPr>
              <a:t>C</a:t>
            </a:r>
            <a:r>
              <a:rPr b="1" spc="-15" dirty="0">
                <a:latin typeface="Arial" pitchFamily="34" charset="0"/>
                <a:cs typeface="Arial" pitchFamily="34" charset="0"/>
              </a:rPr>
              <a:t>T</a:t>
            </a:r>
            <a:r>
              <a:rPr b="1" dirty="0">
                <a:latin typeface="Arial" pitchFamily="34" charset="0"/>
                <a:cs typeface="Arial" pitchFamily="34" charset="0"/>
              </a:rPr>
              <a:t>I</a:t>
            </a:r>
            <a:r>
              <a:rPr b="1" spc="-10" dirty="0">
                <a:latin typeface="Arial" pitchFamily="34" charset="0"/>
                <a:cs typeface="Arial" pitchFamily="34" charset="0"/>
              </a:rPr>
              <a:t>O</a:t>
            </a:r>
            <a:r>
              <a:rPr b="1" spc="5" dirty="0">
                <a:latin typeface="Arial" pitchFamily="34" charset="0"/>
                <a:cs typeface="Arial" pitchFamily="34" charset="0"/>
              </a:rPr>
              <a:t>N</a:t>
            </a:r>
          </a:p>
        </p:txBody>
      </p:sp>
      <p:sp>
        <p:nvSpPr>
          <p:cNvPr id="3" name="object 3"/>
          <p:cNvSpPr txBox="1"/>
          <p:nvPr/>
        </p:nvSpPr>
        <p:spPr>
          <a:xfrm>
            <a:off x="533400" y="746125"/>
            <a:ext cx="7951826" cy="4719882"/>
          </a:xfrm>
          <a:prstGeom prst="rect">
            <a:avLst/>
          </a:prstGeom>
        </p:spPr>
        <p:txBody>
          <a:bodyPr vert="horz" wrap="square" lIns="0" tIns="10795" rIns="0" bIns="0" rtlCol="0">
            <a:spAutoFit/>
          </a:bodyPr>
          <a:lstStyle/>
          <a:p>
            <a:pPr marL="342900" indent="-342900">
              <a:buFont typeface="Arial" pitchFamily="34" charset="0"/>
              <a:buChar char="•"/>
            </a:pPr>
            <a:r>
              <a:rPr lang="en-US" dirty="0" smtClean="0"/>
              <a:t>Customer segmentation is the process by which you divide your customers up based on common characteristics – such as demographics or </a:t>
            </a:r>
            <a:r>
              <a:rPr lang="en-US" dirty="0" err="1" smtClean="0"/>
              <a:t>behaviours</a:t>
            </a:r>
            <a:r>
              <a:rPr lang="en-US" dirty="0" smtClean="0"/>
              <a:t>, so you can market to those customers more effectively.</a:t>
            </a:r>
          </a:p>
          <a:p>
            <a:pPr marL="342900" indent="-342900">
              <a:buFont typeface="Arial" pitchFamily="34" charset="0"/>
              <a:buChar char="•"/>
            </a:pPr>
            <a:r>
              <a:rPr lang="en-US" dirty="0" smtClean="0"/>
              <a:t>These customer segmentation groups can also be used to begin discussions of building a marketing persona. This is because customer segmentation is typically used to inform a brand’s messaging, positioning and to improve how a business sells – so marketing personas need to be closely aligned to those customer segments in order to be effective.</a:t>
            </a:r>
          </a:p>
          <a:p>
            <a:pPr marL="342900" indent="-342900">
              <a:buFont typeface="Arial" pitchFamily="34" charset="0"/>
              <a:buChar char="•"/>
            </a:pPr>
            <a:r>
              <a:rPr lang="en-US" dirty="0" smtClean="0"/>
              <a:t>The marketing “persona” is by definition a personification of a customer segment, and it is not uncommon for businesses to create several personas to match their different customer segments.</a:t>
            </a:r>
          </a:p>
          <a:p>
            <a:pPr marL="342900" indent="-342900">
              <a:buFont typeface="Arial" pitchFamily="34" charset="0"/>
              <a:buChar char="•"/>
            </a:pPr>
            <a:r>
              <a:rPr lang="en-US" dirty="0" smtClean="0"/>
              <a:t>But for that to happen, a business needs a robust set of customer segments off of which to base it. Which leads us to the next section, distinguishing the difference between customer segmentation and market segmentation, so that your segmentation is as accurate as possible.</a:t>
            </a:r>
          </a:p>
          <a:p>
            <a:endParaRPr lang="en-US" b="1" dirty="0" smtClean="0"/>
          </a:p>
          <a:p>
            <a:endParaRPr lang="en-US" b="1"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5486400" cy="444352"/>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CONCLUSION</a:t>
            </a:r>
          </a:p>
        </p:txBody>
      </p:sp>
      <p:sp>
        <p:nvSpPr>
          <p:cNvPr id="5" name="Rectangle 4"/>
          <p:cNvSpPr/>
          <p:nvPr/>
        </p:nvSpPr>
        <p:spPr>
          <a:xfrm>
            <a:off x="152400" y="365125"/>
            <a:ext cx="9144000" cy="4801314"/>
          </a:xfrm>
          <a:prstGeom prst="rect">
            <a:avLst/>
          </a:prstGeom>
        </p:spPr>
        <p:txBody>
          <a:bodyPr wrap="square">
            <a:spAutoFit/>
          </a:bodyPr>
          <a:lstStyle/>
          <a:p>
            <a:r>
              <a:rPr lang="en-US" b="1" dirty="0" smtClean="0"/>
              <a:t>Three Clusters (Customer Segments):</a:t>
            </a:r>
            <a:endParaRPr lang="en-US" dirty="0" smtClean="0"/>
          </a:p>
          <a:p>
            <a:r>
              <a:rPr lang="en-US" dirty="0" smtClean="0"/>
              <a:t>Carefully examining the three cluster classification, we observe following groups of customers:</a:t>
            </a:r>
          </a:p>
          <a:p>
            <a:r>
              <a:rPr lang="en-US" b="1" dirty="0" smtClean="0"/>
              <a:t>High value customer:</a:t>
            </a:r>
            <a:endParaRPr lang="en-US" dirty="0" smtClean="0"/>
          </a:p>
          <a:p>
            <a:r>
              <a:rPr lang="en-US" dirty="0" smtClean="0"/>
              <a:t>'Cluster 2' is the high value customer segment for the online retails store as the customers in this group place the highest value orders with a very high relative frequency than other members. They are also the ones who have transacted the most recently.</a:t>
            </a:r>
          </a:p>
          <a:p>
            <a:r>
              <a:rPr lang="en-US" b="1" dirty="0" smtClean="0"/>
              <a:t>Medium value customer:</a:t>
            </a:r>
            <a:endParaRPr lang="en-US" dirty="0" smtClean="0"/>
          </a:p>
          <a:p>
            <a:r>
              <a:rPr lang="en-US" dirty="0" smtClean="0"/>
              <a:t>'Cluster 0' appears to be the medium valued customer segment. These customers place an order of a considerable amount, though not as much as high valued customers, but still quite higher than low valued customers. Also, their orders are relatively more frequent than the lowest value segment.</a:t>
            </a:r>
          </a:p>
          <a:p>
            <a:r>
              <a:rPr lang="en-US" b="1" dirty="0" smtClean="0"/>
              <a:t>Low value customer:</a:t>
            </a:r>
            <a:endParaRPr lang="en-US" dirty="0" smtClean="0"/>
          </a:p>
          <a:p>
            <a:r>
              <a:rPr lang="en-US" dirty="0" smtClean="0"/>
              <a:t>It is quite evident that 'Cluster 1' has customers who rarely shop and when they order, their orders are pretty low valued. Apart from the numbers, the visualization of clusters in </a:t>
            </a:r>
            <a:r>
              <a:rPr lang="en-US" dirty="0" err="1" smtClean="0"/>
              <a:t>Silhoutte</a:t>
            </a:r>
            <a:r>
              <a:rPr lang="en-US" dirty="0" smtClean="0"/>
              <a:t> Analysis show that all three customer segments are quite distinct with very less </a:t>
            </a:r>
            <a:r>
              <a:rPr lang="en-US" dirty="0" err="1" smtClean="0"/>
              <a:t>overlapp</a:t>
            </a:r>
            <a:r>
              <a:rPr lang="en-US" dirty="0" smtClean="0"/>
              <a:t> between them. The general trend resonated in these 3 clusters is that high monetary value is correlated with high frequency of orders and more recent ones.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117725"/>
            <a:ext cx="5791200" cy="1029769"/>
          </a:xfrm>
          <a:prstGeom prst="rect">
            <a:avLst/>
          </a:prstGeom>
        </p:spPr>
        <p:txBody>
          <a:bodyPr vert="horz" wrap="square" lIns="0" tIns="13970" rIns="0" bIns="0" rtlCol="0">
            <a:spAutoFit/>
          </a:bodyPr>
          <a:lstStyle/>
          <a:p>
            <a:pPr marL="12700">
              <a:lnSpc>
                <a:spcPct val="100000"/>
              </a:lnSpc>
              <a:spcBef>
                <a:spcPts val="110"/>
              </a:spcBef>
            </a:pPr>
            <a:r>
              <a:rPr sz="6600" b="1" dirty="0">
                <a:latin typeface="+mj-lt"/>
                <a:cs typeface="Arial"/>
              </a:rPr>
              <a:t>Thank</a:t>
            </a:r>
            <a:r>
              <a:rPr sz="6600" b="1" spc="-85" dirty="0">
                <a:latin typeface="+mj-lt"/>
                <a:cs typeface="Arial"/>
              </a:rPr>
              <a:t> </a:t>
            </a:r>
            <a:r>
              <a:rPr sz="6600" b="1" spc="-5" dirty="0">
                <a:latin typeface="+mj-lt"/>
                <a:cs typeface="Arial"/>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2191"/>
            <a:ext cx="3904615" cy="453390"/>
          </a:xfrm>
          <a:prstGeom prst="rect">
            <a:avLst/>
          </a:prstGeom>
        </p:spPr>
        <p:txBody>
          <a:bodyPr vert="horz" wrap="square" lIns="0" tIns="13335" rIns="0" bIns="0" rtlCol="0">
            <a:spAutoFit/>
          </a:bodyPr>
          <a:lstStyle/>
          <a:p>
            <a:pPr marL="12700">
              <a:lnSpc>
                <a:spcPct val="100000"/>
              </a:lnSpc>
              <a:spcBef>
                <a:spcPts val="105"/>
              </a:spcBef>
            </a:pPr>
            <a:r>
              <a:rPr b="1" spc="-5">
                <a:latin typeface="+mj-lt"/>
              </a:rPr>
              <a:t>PROBLEM</a:t>
            </a:r>
            <a:r>
              <a:rPr b="1" spc="-30">
                <a:latin typeface="+mj-lt"/>
              </a:rPr>
              <a:t> </a:t>
            </a:r>
            <a:r>
              <a:rPr lang="en-US" b="1" spc="-30" dirty="0" smtClean="0">
                <a:latin typeface="+mj-lt"/>
              </a:rPr>
              <a:t> </a:t>
            </a:r>
            <a:r>
              <a:rPr b="1" spc="-10" smtClean="0">
                <a:latin typeface="+mj-lt"/>
              </a:rPr>
              <a:t>STATEMENT</a:t>
            </a:r>
            <a:endParaRPr b="1" spc="-10" dirty="0">
              <a:latin typeface="+mj-lt"/>
            </a:endParaRPr>
          </a:p>
        </p:txBody>
      </p:sp>
      <p:sp>
        <p:nvSpPr>
          <p:cNvPr id="3" name="object 3"/>
          <p:cNvSpPr txBox="1"/>
          <p:nvPr/>
        </p:nvSpPr>
        <p:spPr>
          <a:xfrm>
            <a:off x="506374" y="1202030"/>
            <a:ext cx="7166609" cy="1437572"/>
          </a:xfrm>
          <a:prstGeom prst="rect">
            <a:avLst/>
          </a:prstGeom>
        </p:spPr>
        <p:txBody>
          <a:bodyPr vert="horz" wrap="square" lIns="0" tIns="52069" rIns="0" bIns="0" rtlCol="0">
            <a:spAutoFit/>
          </a:bodyPr>
          <a:lstStyle/>
          <a:p>
            <a:r>
              <a:rPr lang="en-US" dirty="0" smtClean="0"/>
              <a:t>In this project, your task is to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17525"/>
            <a:ext cx="2785745"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METHODOLOGY</a:t>
            </a:r>
          </a:p>
        </p:txBody>
      </p:sp>
      <p:sp>
        <p:nvSpPr>
          <p:cNvPr id="3" name="object 3"/>
          <p:cNvSpPr/>
          <p:nvPr/>
        </p:nvSpPr>
        <p:spPr>
          <a:xfrm>
            <a:off x="381000" y="1691306"/>
            <a:ext cx="8534400" cy="1848149"/>
          </a:xfrm>
          <a:prstGeom prst="rect">
            <a:avLst/>
          </a:prstGeom>
          <a:blipFill>
            <a:blip r:embed="rId2" cstate="print"/>
            <a:stretch>
              <a:fillRect/>
            </a:stretch>
          </a:blipFill>
        </p:spPr>
        <p:txBody>
          <a:bodyPr wrap="square" lIns="0" tIns="0" rIns="0" bIns="0" rtlCol="0"/>
          <a:lstStyle/>
          <a:p>
            <a:endParaRPr/>
          </a:p>
        </p:txBody>
      </p:sp>
      <p:pic>
        <p:nvPicPr>
          <p:cNvPr id="26626" name="Picture 2" descr="https://miro.medium.com/max/1400/1*Z867BCSse4VdoHrbOrREUA.png"/>
          <p:cNvPicPr>
            <a:picLocks noChangeAspect="1" noChangeArrowheads="1"/>
          </p:cNvPicPr>
          <p:nvPr/>
        </p:nvPicPr>
        <p:blipFill>
          <a:blip r:embed="rId3"/>
          <a:srcRect/>
          <a:stretch>
            <a:fillRect/>
          </a:stretch>
        </p:blipFill>
        <p:spPr bwMode="auto">
          <a:xfrm>
            <a:off x="304800" y="1251840"/>
            <a:ext cx="8610600" cy="372667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166" y="66801"/>
            <a:ext cx="8092034" cy="444352"/>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LOADING </a:t>
            </a:r>
            <a:r>
              <a:rPr b="1" spc="-5" dirty="0">
                <a:latin typeface="+mj-lt"/>
              </a:rPr>
              <a:t>THE </a:t>
            </a:r>
            <a:r>
              <a:rPr b="1" spc="-10" dirty="0">
                <a:latin typeface="+mj-lt"/>
              </a:rPr>
              <a:t>DATA </a:t>
            </a:r>
            <a:r>
              <a:rPr b="1" spc="-5" dirty="0">
                <a:latin typeface="+mj-lt"/>
              </a:rPr>
              <a:t>AND </a:t>
            </a:r>
            <a:r>
              <a:rPr b="1" spc="-10" dirty="0">
                <a:latin typeface="+mj-lt"/>
              </a:rPr>
              <a:t>DATA</a:t>
            </a:r>
            <a:r>
              <a:rPr b="1" spc="85" dirty="0">
                <a:latin typeface="+mj-lt"/>
              </a:rPr>
              <a:t> </a:t>
            </a:r>
            <a:r>
              <a:rPr b="1" spc="-5" dirty="0">
                <a:latin typeface="+mj-lt"/>
              </a:rPr>
              <a:t>CLEANING</a:t>
            </a:r>
          </a:p>
        </p:txBody>
      </p:sp>
      <p:sp>
        <p:nvSpPr>
          <p:cNvPr id="3" name="object 3"/>
          <p:cNvSpPr txBox="1"/>
          <p:nvPr/>
        </p:nvSpPr>
        <p:spPr>
          <a:xfrm>
            <a:off x="445414" y="567666"/>
            <a:ext cx="7752715" cy="922046"/>
          </a:xfrm>
          <a:prstGeom prst="rect">
            <a:avLst/>
          </a:prstGeom>
        </p:spPr>
        <p:txBody>
          <a:bodyPr vert="horz" wrap="square" lIns="0" tIns="52069" rIns="0" bIns="0" rtlCol="0">
            <a:spAutoFit/>
          </a:bodyPr>
          <a:lstStyle/>
          <a:p>
            <a:pPr marL="12700">
              <a:lnSpc>
                <a:spcPct val="100000"/>
              </a:lnSpc>
              <a:spcBef>
                <a:spcPts val="409"/>
              </a:spcBef>
            </a:pPr>
            <a:r>
              <a:rPr sz="1800" spc="-15" dirty="0">
                <a:solidFill>
                  <a:srgbClr val="202020"/>
                </a:solidFill>
                <a:latin typeface="Times New Roman"/>
                <a:cs typeface="Times New Roman"/>
              </a:rPr>
              <a:t>After </a:t>
            </a:r>
            <a:r>
              <a:rPr sz="1800" dirty="0">
                <a:solidFill>
                  <a:srgbClr val="202020"/>
                </a:solidFill>
                <a:latin typeface="Times New Roman"/>
                <a:cs typeface="Times New Roman"/>
              </a:rPr>
              <a:t>loading the data, </a:t>
            </a:r>
            <a:r>
              <a:rPr sz="1800" spc="-20" dirty="0">
                <a:solidFill>
                  <a:srgbClr val="202020"/>
                </a:solidFill>
                <a:latin typeface="Times New Roman"/>
                <a:cs typeface="Times New Roman"/>
              </a:rPr>
              <a:t>we </a:t>
            </a:r>
            <a:r>
              <a:rPr sz="1800" spc="-10" dirty="0">
                <a:solidFill>
                  <a:srgbClr val="202020"/>
                </a:solidFill>
                <a:latin typeface="Times New Roman"/>
                <a:cs typeface="Times New Roman"/>
              </a:rPr>
              <a:t>can </a:t>
            </a:r>
            <a:r>
              <a:rPr sz="1800" spc="-5" dirty="0">
                <a:solidFill>
                  <a:srgbClr val="202020"/>
                </a:solidFill>
                <a:latin typeface="Times New Roman"/>
                <a:cs typeface="Times New Roman"/>
              </a:rPr>
              <a:t>observe </a:t>
            </a:r>
            <a:r>
              <a:rPr sz="1800" dirty="0">
                <a:solidFill>
                  <a:srgbClr val="202020"/>
                </a:solidFill>
                <a:latin typeface="Times New Roman"/>
                <a:cs typeface="Times New Roman"/>
              </a:rPr>
              <a:t>that the data </a:t>
            </a:r>
            <a:r>
              <a:rPr sz="1800" spc="-15" dirty="0">
                <a:solidFill>
                  <a:srgbClr val="202020"/>
                </a:solidFill>
                <a:latin typeface="Times New Roman"/>
                <a:cs typeface="Times New Roman"/>
              </a:rPr>
              <a:t>frame</a:t>
            </a:r>
            <a:r>
              <a:rPr sz="1800" spc="85" dirty="0">
                <a:solidFill>
                  <a:srgbClr val="202020"/>
                </a:solidFill>
                <a:latin typeface="Times New Roman"/>
                <a:cs typeface="Times New Roman"/>
              </a:rPr>
              <a:t> </a:t>
            </a:r>
            <a:r>
              <a:rPr sz="1800" dirty="0">
                <a:solidFill>
                  <a:srgbClr val="202020"/>
                </a:solidFill>
                <a:latin typeface="Times New Roman"/>
                <a:cs typeface="Times New Roman"/>
              </a:rPr>
              <a:t>contains</a:t>
            </a:r>
            <a:endParaRPr sz="1800">
              <a:latin typeface="Times New Roman"/>
              <a:cs typeface="Times New Roman"/>
            </a:endParaRPr>
          </a:p>
          <a:p>
            <a:pPr marL="12700">
              <a:lnSpc>
                <a:spcPct val="100000"/>
              </a:lnSpc>
              <a:spcBef>
                <a:spcPts val="310"/>
              </a:spcBef>
            </a:pPr>
            <a:r>
              <a:rPr lang="en-US" sz="1800" dirty="0" smtClean="0">
                <a:solidFill>
                  <a:srgbClr val="202020"/>
                </a:solidFill>
                <a:latin typeface="Times New Roman"/>
                <a:cs typeface="Times New Roman"/>
              </a:rPr>
              <a:t>541908</a:t>
            </a:r>
            <a:r>
              <a:rPr sz="1800" smtClean="0">
                <a:solidFill>
                  <a:srgbClr val="202020"/>
                </a:solidFill>
                <a:latin typeface="Times New Roman"/>
                <a:cs typeface="Times New Roman"/>
              </a:rPr>
              <a:t> </a:t>
            </a:r>
            <a:r>
              <a:rPr sz="1800" spc="-10" dirty="0">
                <a:solidFill>
                  <a:srgbClr val="202020"/>
                </a:solidFill>
                <a:latin typeface="Times New Roman"/>
                <a:cs typeface="Times New Roman"/>
              </a:rPr>
              <a:t>rows </a:t>
            </a:r>
            <a:r>
              <a:rPr sz="1800" spc="-10">
                <a:solidFill>
                  <a:srgbClr val="202020"/>
                </a:solidFill>
                <a:latin typeface="Times New Roman"/>
                <a:cs typeface="Times New Roman"/>
              </a:rPr>
              <a:t>with </a:t>
            </a:r>
            <a:r>
              <a:rPr lang="en-US" sz="1800" spc="5" dirty="0" smtClean="0">
                <a:solidFill>
                  <a:srgbClr val="202020"/>
                </a:solidFill>
                <a:latin typeface="Times New Roman"/>
                <a:cs typeface="Times New Roman"/>
              </a:rPr>
              <a:t>8</a:t>
            </a:r>
            <a:r>
              <a:rPr sz="1800" spc="5" smtClean="0">
                <a:solidFill>
                  <a:srgbClr val="202020"/>
                </a:solidFill>
                <a:latin typeface="Times New Roman"/>
                <a:cs typeface="Times New Roman"/>
              </a:rPr>
              <a:t> </a:t>
            </a:r>
            <a:r>
              <a:rPr sz="1800" spc="-5" dirty="0">
                <a:solidFill>
                  <a:srgbClr val="202020"/>
                </a:solidFill>
                <a:latin typeface="Times New Roman"/>
                <a:cs typeface="Times New Roman"/>
              </a:rPr>
              <a:t>variables. </a:t>
            </a:r>
            <a:r>
              <a:rPr sz="1800" spc="-10" dirty="0">
                <a:solidFill>
                  <a:srgbClr val="202020"/>
                </a:solidFill>
                <a:latin typeface="Times New Roman"/>
                <a:cs typeface="Times New Roman"/>
              </a:rPr>
              <a:t>And </a:t>
            </a:r>
            <a:r>
              <a:rPr sz="1800" spc="-15" dirty="0">
                <a:solidFill>
                  <a:srgbClr val="202020"/>
                </a:solidFill>
                <a:latin typeface="Times New Roman"/>
                <a:cs typeface="Times New Roman"/>
              </a:rPr>
              <a:t>we </a:t>
            </a:r>
            <a:r>
              <a:rPr sz="1800" spc="-5" dirty="0">
                <a:solidFill>
                  <a:srgbClr val="202020"/>
                </a:solidFill>
                <a:latin typeface="Times New Roman"/>
                <a:cs typeface="Times New Roman"/>
              </a:rPr>
              <a:t>are trying </a:t>
            </a:r>
            <a:r>
              <a:rPr sz="1800" dirty="0">
                <a:solidFill>
                  <a:srgbClr val="202020"/>
                </a:solidFill>
                <a:latin typeface="Times New Roman"/>
                <a:cs typeface="Times New Roman"/>
              </a:rPr>
              <a:t>to </a:t>
            </a:r>
            <a:r>
              <a:rPr sz="1800" spc="-5" dirty="0">
                <a:solidFill>
                  <a:srgbClr val="202020"/>
                </a:solidFill>
                <a:latin typeface="Times New Roman"/>
                <a:cs typeface="Times New Roman"/>
              </a:rPr>
              <a:t>have an </a:t>
            </a:r>
            <a:r>
              <a:rPr sz="1800" dirty="0">
                <a:solidFill>
                  <a:srgbClr val="202020"/>
                </a:solidFill>
                <a:latin typeface="Times New Roman"/>
                <a:cs typeface="Times New Roman"/>
              </a:rPr>
              <a:t>insight on </a:t>
            </a:r>
            <a:r>
              <a:rPr sz="1800" spc="-5">
                <a:solidFill>
                  <a:srgbClr val="202020"/>
                </a:solidFill>
                <a:latin typeface="Times New Roman"/>
                <a:cs typeface="Times New Roman"/>
              </a:rPr>
              <a:t>missing</a:t>
            </a:r>
            <a:r>
              <a:rPr sz="1800" spc="105">
                <a:solidFill>
                  <a:srgbClr val="202020"/>
                </a:solidFill>
                <a:latin typeface="Times New Roman"/>
                <a:cs typeface="Times New Roman"/>
              </a:rPr>
              <a:t> </a:t>
            </a:r>
            <a:r>
              <a:rPr sz="1800" spc="-5" smtClean="0">
                <a:solidFill>
                  <a:srgbClr val="202020"/>
                </a:solidFill>
                <a:latin typeface="Times New Roman"/>
                <a:cs typeface="Times New Roman"/>
              </a:rPr>
              <a:t>values</a:t>
            </a:r>
            <a:r>
              <a:rPr lang="en-US" sz="1800" spc="-5" dirty="0" smtClean="0">
                <a:solidFill>
                  <a:srgbClr val="202020"/>
                </a:solidFill>
                <a:latin typeface="Times New Roman"/>
                <a:cs typeface="Times New Roman"/>
              </a:rPr>
              <a:t>.</a:t>
            </a:r>
            <a:endParaRPr sz="1800">
              <a:latin typeface="Times New Roman"/>
              <a:cs typeface="Times New Roman"/>
            </a:endParaRPr>
          </a:p>
        </p:txBody>
      </p:sp>
      <p:pic>
        <p:nvPicPr>
          <p:cNvPr id="1026" name="Picture 2"/>
          <p:cNvPicPr>
            <a:picLocks noChangeAspect="1" noChangeArrowheads="1"/>
          </p:cNvPicPr>
          <p:nvPr/>
        </p:nvPicPr>
        <p:blipFill>
          <a:blip r:embed="rId2"/>
          <a:srcRect/>
          <a:stretch>
            <a:fillRect/>
          </a:stretch>
        </p:blipFill>
        <p:spPr bwMode="auto">
          <a:xfrm>
            <a:off x="1447800" y="1279525"/>
            <a:ext cx="3733800" cy="3657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187" y="259842"/>
            <a:ext cx="4977765"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SPREAD OF </a:t>
            </a:r>
            <a:r>
              <a:rPr b="1" dirty="0">
                <a:latin typeface="+mj-lt"/>
              </a:rPr>
              <a:t>MISSING</a:t>
            </a:r>
            <a:r>
              <a:rPr b="1" spc="-10" dirty="0">
                <a:latin typeface="+mj-lt"/>
              </a:rPr>
              <a:t> VALUES</a:t>
            </a:r>
          </a:p>
        </p:txBody>
      </p:sp>
      <p:sp>
        <p:nvSpPr>
          <p:cNvPr id="6" name="TextBox 5"/>
          <p:cNvSpPr txBox="1"/>
          <p:nvPr/>
        </p:nvSpPr>
        <p:spPr>
          <a:xfrm>
            <a:off x="2971800" y="1050925"/>
            <a:ext cx="6394863" cy="2308324"/>
          </a:xfrm>
          <a:prstGeom prst="rect">
            <a:avLst/>
          </a:prstGeom>
          <a:noFill/>
        </p:spPr>
        <p:txBody>
          <a:bodyPr wrap="square" rtlCol="0">
            <a:spAutoFit/>
          </a:bodyPr>
          <a:lstStyle/>
          <a:p>
            <a:r>
              <a:rPr lang="en-US" sz="1600" b="1" dirty="0" smtClean="0"/>
              <a:t>Missing 25% of </a:t>
            </a:r>
            <a:r>
              <a:rPr lang="en-US" sz="1600" b="1" dirty="0" err="1" smtClean="0"/>
              <a:t>CustomerID</a:t>
            </a:r>
            <a:r>
              <a:rPr lang="en-US" sz="1600" b="1" dirty="0" smtClean="0"/>
              <a:t>.</a:t>
            </a:r>
            <a:endParaRPr lang="en-US" sz="1600" dirty="0" smtClean="0"/>
          </a:p>
          <a:p>
            <a:r>
              <a:rPr lang="en-US" sz="1600" dirty="0" smtClean="0"/>
              <a:t>The missing unique identified of customers could post a</a:t>
            </a:r>
          </a:p>
          <a:p>
            <a:r>
              <a:rPr lang="en-US" sz="1600" dirty="0" smtClean="0"/>
              <a:t> problem as market/customer segmentation requires grouping </a:t>
            </a:r>
          </a:p>
          <a:p>
            <a:r>
              <a:rPr lang="en-US" sz="1600" dirty="0" smtClean="0"/>
              <a:t>each unique customer into a group.</a:t>
            </a:r>
          </a:p>
          <a:p>
            <a:r>
              <a:rPr lang="en-US" sz="1600" dirty="0" smtClean="0"/>
              <a:t>25% of critical information missing from dataset There is a total of </a:t>
            </a:r>
          </a:p>
          <a:p>
            <a:r>
              <a:rPr lang="en-US" sz="1600" dirty="0" smtClean="0"/>
              <a:t>135,080 rows (~25% of total data) with missing information on </a:t>
            </a:r>
          </a:p>
          <a:p>
            <a:r>
              <a:rPr lang="en-US" sz="1600" dirty="0" err="1" smtClean="0"/>
              <a:t>CustomerID</a:t>
            </a:r>
            <a:r>
              <a:rPr lang="en-US" sz="1600" dirty="0" smtClean="0"/>
              <a:t>. </a:t>
            </a:r>
          </a:p>
          <a:p>
            <a:r>
              <a:rPr lang="en-US" sz="1600" dirty="0" err="1" smtClean="0"/>
              <a:t>CustomerID</a:t>
            </a:r>
            <a:r>
              <a:rPr lang="en-US" sz="1600" dirty="0" smtClean="0"/>
              <a:t> holds the identity of the customer and without </a:t>
            </a:r>
          </a:p>
          <a:p>
            <a:r>
              <a:rPr lang="en-US" sz="1600" dirty="0" smtClean="0"/>
              <a:t>which, it will be impossible to perform customer segmentation.</a:t>
            </a:r>
            <a:endParaRPr lang="en-US" sz="1600" dirty="0"/>
          </a:p>
        </p:txBody>
      </p:sp>
      <p:pic>
        <p:nvPicPr>
          <p:cNvPr id="2050" name="Picture 2"/>
          <p:cNvPicPr>
            <a:picLocks noChangeAspect="1" noChangeArrowheads="1"/>
          </p:cNvPicPr>
          <p:nvPr/>
        </p:nvPicPr>
        <p:blipFill>
          <a:blip r:embed="rId2"/>
          <a:srcRect/>
          <a:stretch>
            <a:fillRect/>
          </a:stretch>
        </p:blipFill>
        <p:spPr bwMode="auto">
          <a:xfrm>
            <a:off x="533400" y="1050925"/>
            <a:ext cx="2209800" cy="2971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6525"/>
            <a:ext cx="7517130" cy="430887"/>
          </a:xfrm>
        </p:spPr>
        <p:txBody>
          <a:bodyPr/>
          <a:lstStyle/>
          <a:p>
            <a:r>
              <a:rPr lang="en-US" b="1" dirty="0" smtClean="0">
                <a:latin typeface="+mj-lt"/>
              </a:rPr>
              <a:t>Outlier</a:t>
            </a:r>
            <a:endParaRPr lang="en-US" b="1" dirty="0">
              <a:latin typeface="+mj-lt"/>
            </a:endParaRPr>
          </a:p>
        </p:txBody>
      </p:sp>
      <p:sp>
        <p:nvSpPr>
          <p:cNvPr id="1026" name="AutoShape 2"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9" name="Picture 15"/>
          <p:cNvPicPr>
            <a:picLocks noChangeAspect="1" noChangeArrowheads="1"/>
          </p:cNvPicPr>
          <p:nvPr/>
        </p:nvPicPr>
        <p:blipFill>
          <a:blip r:embed="rId2"/>
          <a:srcRect/>
          <a:stretch>
            <a:fillRect/>
          </a:stretch>
        </p:blipFill>
        <p:spPr bwMode="auto">
          <a:xfrm>
            <a:off x="152400" y="1050925"/>
            <a:ext cx="2990850" cy="2743200"/>
          </a:xfrm>
          <a:prstGeom prst="rect">
            <a:avLst/>
          </a:prstGeom>
          <a:noFill/>
          <a:ln w="9525">
            <a:noFill/>
            <a:miter lim="800000"/>
            <a:headEnd/>
            <a:tailEnd/>
          </a:ln>
          <a:effectLst/>
        </p:spPr>
      </p:pic>
      <p:pic>
        <p:nvPicPr>
          <p:cNvPr id="1040" name="Picture 16"/>
          <p:cNvPicPr>
            <a:picLocks noChangeAspect="1" noChangeArrowheads="1"/>
          </p:cNvPicPr>
          <p:nvPr/>
        </p:nvPicPr>
        <p:blipFill>
          <a:blip r:embed="rId3"/>
          <a:srcRect/>
          <a:stretch>
            <a:fillRect/>
          </a:stretch>
        </p:blipFill>
        <p:spPr bwMode="auto">
          <a:xfrm>
            <a:off x="3124200" y="974725"/>
            <a:ext cx="3124200" cy="2819400"/>
          </a:xfrm>
          <a:prstGeom prst="rect">
            <a:avLst/>
          </a:prstGeom>
          <a:noFill/>
          <a:ln w="9525">
            <a:noFill/>
            <a:miter lim="800000"/>
            <a:headEnd/>
            <a:tailEnd/>
          </a:ln>
          <a:effectLst/>
        </p:spPr>
      </p:pic>
      <p:pic>
        <p:nvPicPr>
          <p:cNvPr id="1041" name="Picture 17"/>
          <p:cNvPicPr>
            <a:picLocks noChangeAspect="1" noChangeArrowheads="1"/>
          </p:cNvPicPr>
          <p:nvPr/>
        </p:nvPicPr>
        <p:blipFill>
          <a:blip r:embed="rId4"/>
          <a:srcRect/>
          <a:stretch>
            <a:fillRect/>
          </a:stretch>
        </p:blipFill>
        <p:spPr bwMode="auto">
          <a:xfrm>
            <a:off x="6248400" y="1050925"/>
            <a:ext cx="2895600" cy="2667000"/>
          </a:xfrm>
          <a:prstGeom prst="rect">
            <a:avLst/>
          </a:prstGeom>
          <a:noFill/>
          <a:ln w="9525">
            <a:noFill/>
            <a:miter lim="800000"/>
            <a:headEnd/>
            <a:tailEnd/>
          </a:ln>
          <a:effectLst/>
        </p:spPr>
      </p:pic>
      <p:sp>
        <p:nvSpPr>
          <p:cNvPr id="13" name="TextBox 12"/>
          <p:cNvSpPr txBox="1"/>
          <p:nvPr/>
        </p:nvSpPr>
        <p:spPr>
          <a:xfrm>
            <a:off x="457200" y="3946525"/>
            <a:ext cx="7620000" cy="923330"/>
          </a:xfrm>
          <a:prstGeom prst="rect">
            <a:avLst/>
          </a:prstGeom>
          <a:noFill/>
        </p:spPr>
        <p:txBody>
          <a:bodyPr wrap="square" rtlCol="0">
            <a:spAutoFit/>
          </a:bodyPr>
          <a:lstStyle/>
          <a:p>
            <a:r>
              <a:rPr lang="en-US" b="1" dirty="0" smtClean="0"/>
              <a:t>Conclusion</a:t>
            </a:r>
          </a:p>
          <a:p>
            <a:r>
              <a:rPr lang="en-US" dirty="0" smtClean="0"/>
              <a:t>So basically we need to treat the outliers which are present in the </a:t>
            </a:r>
            <a:r>
              <a:rPr lang="en-US" dirty="0" err="1" smtClean="0"/>
              <a:t>Recency</a:t>
            </a:r>
            <a:r>
              <a:rPr lang="en-US" dirty="0" smtClean="0"/>
              <a:t>, Monetary, Frequency etc.</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166" y="66801"/>
            <a:ext cx="754380" cy="453390"/>
          </a:xfrm>
          <a:prstGeom prst="rect">
            <a:avLst/>
          </a:prstGeom>
        </p:spPr>
        <p:txBody>
          <a:bodyPr vert="horz" wrap="square" lIns="0" tIns="13335" rIns="0" bIns="0" rtlCol="0">
            <a:spAutoFit/>
          </a:bodyPr>
          <a:lstStyle/>
          <a:p>
            <a:pPr marL="12700">
              <a:lnSpc>
                <a:spcPct val="100000"/>
              </a:lnSpc>
              <a:spcBef>
                <a:spcPts val="105"/>
              </a:spcBef>
            </a:pPr>
            <a:r>
              <a:rPr sz="2800" b="1" spc="-10" dirty="0">
                <a:solidFill>
                  <a:srgbClr val="CC0000"/>
                </a:solidFill>
                <a:latin typeface="+mj-lt"/>
                <a:cs typeface="Times New Roman"/>
              </a:rPr>
              <a:t>EDA</a:t>
            </a:r>
            <a:endParaRPr sz="2800" b="1">
              <a:latin typeface="+mj-lt"/>
              <a:cs typeface="Times New Roman"/>
            </a:endParaRPr>
          </a:p>
        </p:txBody>
      </p:sp>
      <p:sp>
        <p:nvSpPr>
          <p:cNvPr id="11" name="TextBox 10"/>
          <p:cNvSpPr txBox="1"/>
          <p:nvPr/>
        </p:nvSpPr>
        <p:spPr>
          <a:xfrm>
            <a:off x="304800" y="3949521"/>
            <a:ext cx="8534400" cy="923330"/>
          </a:xfrm>
          <a:prstGeom prst="rect">
            <a:avLst/>
          </a:prstGeom>
          <a:noFill/>
        </p:spPr>
        <p:txBody>
          <a:bodyPr wrap="square" rtlCol="0">
            <a:spAutoFit/>
          </a:bodyPr>
          <a:lstStyle/>
          <a:p>
            <a:r>
              <a:rPr lang="en-US" b="1" dirty="0" smtClean="0"/>
              <a:t>Conclusion:</a:t>
            </a:r>
            <a:r>
              <a:rPr lang="en-US" dirty="0" smtClean="0"/>
              <a:t> We can easily interpret from the above graph that most of the unique value section is Invoice number followed by Invoice date.</a:t>
            </a:r>
          </a:p>
          <a:p>
            <a:endParaRPr lang="en-US" dirty="0"/>
          </a:p>
        </p:txBody>
      </p:sp>
      <p:pic>
        <p:nvPicPr>
          <p:cNvPr id="3074" name="Picture 2"/>
          <p:cNvPicPr>
            <a:picLocks noChangeAspect="1" noChangeArrowheads="1"/>
          </p:cNvPicPr>
          <p:nvPr/>
        </p:nvPicPr>
        <p:blipFill>
          <a:blip r:embed="rId3"/>
          <a:srcRect/>
          <a:stretch>
            <a:fillRect/>
          </a:stretch>
        </p:blipFill>
        <p:spPr bwMode="auto">
          <a:xfrm>
            <a:off x="381000" y="669925"/>
            <a:ext cx="7010400" cy="322868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996</TotalTime>
  <Words>1329</Words>
  <Application>Microsoft Office PowerPoint</Application>
  <PresentationFormat>Custom</PresentationFormat>
  <Paragraphs>136</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CONTENTS</vt:lpstr>
      <vt:lpstr>INTRODUCTION</vt:lpstr>
      <vt:lpstr>PROBLEM  STATEMENT</vt:lpstr>
      <vt:lpstr>METHODOLOGY</vt:lpstr>
      <vt:lpstr>LOADING THE DATA AND DATA CLEANING</vt:lpstr>
      <vt:lpstr>SPREAD OF MISSING VALUES</vt:lpstr>
      <vt:lpstr>Outlier</vt:lpstr>
      <vt:lpstr>Slide 9</vt:lpstr>
      <vt:lpstr>EDA (continued)</vt:lpstr>
      <vt:lpstr>EDA (continued)</vt:lpstr>
      <vt:lpstr>EDA (continued)</vt:lpstr>
      <vt:lpstr>EDA</vt:lpstr>
      <vt:lpstr>Slide 14</vt:lpstr>
      <vt:lpstr>FEATURE ENGINEERING</vt:lpstr>
      <vt:lpstr>FEATURE  SCALING</vt:lpstr>
      <vt:lpstr>FEATURE  SCALING(continued)</vt:lpstr>
      <vt:lpstr>EDA (Cont…)</vt:lpstr>
      <vt:lpstr>Slide 19</vt:lpstr>
      <vt:lpstr>Slide 20</vt:lpstr>
      <vt:lpstr>DATA MODELING (continued)</vt:lpstr>
      <vt:lpstr>DATA MODELING (continued)</vt:lpstr>
      <vt:lpstr>DATA MODELING (continued)</vt:lpstr>
      <vt:lpstr>DATA MODELING (continued)</vt:lpstr>
      <vt:lpstr>DATA MODELING (continued)</vt:lpstr>
      <vt:lpstr>DATA MODELING (continued)</vt:lpstr>
      <vt:lpstr>DATA MODELING (continued)</vt:lpstr>
      <vt:lpstr>FINAL 3D VISUALIZATION</vt:lpstr>
      <vt:lpstr>CONCLUSION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54</cp:revision>
  <dcterms:created xsi:type="dcterms:W3CDTF">2022-04-20T03:23:08Z</dcterms:created>
  <dcterms:modified xsi:type="dcterms:W3CDTF">2022-06-19T07:22:09Z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2022-02-08T00:00:00Z</vt:filetime>
  </property>
  <property fmtid="{D5CDD505-2E9C-101B-9397-08002B2CF9AE}" pid="3" name="Creator">
    <vt:lpwstr>Microsoft® PowerPoint® 2016</vt:lpwstr>
  </property>
  <property fmtid="{D5CDD505-2E9C-101B-9397-08002B2CF9AE}" pid="4" name="LastSaved">
    <vt:filetime>2022-04-20T00:00:00Z</vt:filetime>
  </property>
</Properties>
</file>