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4" r:id="rId6"/>
    <p:sldId id="262" r:id="rId7"/>
    <p:sldId id="260" r:id="rId8"/>
    <p:sldId id="261" r:id="rId9"/>
    <p:sldId id="265" r:id="rId10"/>
    <p:sldId id="291"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Lst>
  <p:sldSz cx="9144000" cy="5143500" type="screen16x9"/>
  <p:notesSz cx="6858000" cy="9144000"/>
  <p:embeddedFontLst>
    <p:embeddedFont>
      <p:font typeface="Montserrat" charset="0"/>
      <p:regular r:id="rId39"/>
      <p:bold r:id="rId40"/>
      <p:italic r:id="rId41"/>
      <p:boldItalic r:id="rId42"/>
    </p:embeddedFont>
    <p:embeddedFont>
      <p:font typeface="Verdana"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254" autoAdjust="0"/>
  </p:normalViewPr>
  <p:slideViewPr>
    <p:cSldViewPr snapToGrid="0">
      <p:cViewPr varScale="1">
        <p:scale>
          <a:sx n="86" d="100"/>
          <a:sy n="86" d="100"/>
        </p:scale>
        <p:origin x="-822"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72044"/>
            <a:ext cx="8512500" cy="265824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800" b="1" dirty="0">
                <a:solidFill>
                  <a:srgbClr val="CC0000"/>
                </a:solidFill>
                <a:latin typeface="Montserrat"/>
                <a:ea typeface="Montserrat"/>
                <a:cs typeface="Montserrat"/>
                <a:sym typeface="Montserrat"/>
              </a:rPr>
              <a:t>Capstone Project</a:t>
            </a:r>
            <a:endParaRPr sz="48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    Retail Sail Prediction</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object 3"/>
          <p:cNvSpPr/>
          <p:nvPr/>
        </p:nvSpPr>
        <p:spPr>
          <a:xfrm>
            <a:off x="859754" y="1896291"/>
            <a:ext cx="7685532" cy="2098767"/>
          </a:xfrm>
          <a:custGeom>
            <a:avLst/>
            <a:gdLst/>
            <a:ahLst/>
            <a:cxnLst/>
            <a:rect l="l" t="t" r="r" b="b"/>
            <a:pathLst>
              <a:path w="9144000" h="2573020">
                <a:moveTo>
                  <a:pt x="9143999" y="2572511"/>
                </a:moveTo>
                <a:lnTo>
                  <a:pt x="0" y="2572511"/>
                </a:lnTo>
                <a:lnTo>
                  <a:pt x="0" y="0"/>
                </a:lnTo>
                <a:lnTo>
                  <a:pt x="9143999" y="0"/>
                </a:lnTo>
                <a:lnTo>
                  <a:pt x="9143999" y="2572511"/>
                </a:lnTo>
                <a:close/>
              </a:path>
            </a:pathLst>
          </a:custGeom>
          <a:solidFill>
            <a:srgbClr val="FFFFFF"/>
          </a:solidFill>
        </p:spPr>
        <p:txBody>
          <a:bodyPr wrap="square" lIns="0" tIns="0" rIns="0" bIns="0" rtlCol="0"/>
          <a:lstStyle/>
          <a:p>
            <a:pPr algn="ctr"/>
            <a:r>
              <a:rPr lang="en-IN" sz="3200" b="1" dirty="0" smtClean="0">
                <a:latin typeface="Verdana" panose="020B0604030504040204" pitchFamily="34" charset="0"/>
                <a:ea typeface="Verdana" panose="020B0604030504040204" pitchFamily="34" charset="0"/>
              </a:rPr>
              <a:t>Team Members</a:t>
            </a:r>
          </a:p>
          <a:p>
            <a:pPr algn="ctr"/>
            <a:endParaRPr lang="en-IN" sz="3600" b="1" u="sng" dirty="0" smtClean="0">
              <a:solidFill>
                <a:schemeClr val="accent5">
                  <a:lumMod val="50000"/>
                </a:schemeClr>
              </a:solidFill>
              <a:latin typeface="Verdana" panose="020B0604030504040204" pitchFamily="34" charset="0"/>
              <a:ea typeface="Verdana" panose="020B0604030504040204" pitchFamily="34" charset="0"/>
            </a:endParaRPr>
          </a:p>
          <a:p>
            <a:pPr algn="ctr"/>
            <a:r>
              <a:rPr lang="en-IN" sz="2400" b="1" dirty="0" err="1" smtClean="0">
                <a:solidFill>
                  <a:schemeClr val="accent5">
                    <a:lumMod val="50000"/>
                  </a:schemeClr>
                </a:solidFill>
                <a:latin typeface="Verdana" panose="020B0604030504040204" pitchFamily="34" charset="0"/>
                <a:ea typeface="Verdana" panose="020B0604030504040204" pitchFamily="34" charset="0"/>
              </a:rPr>
              <a:t>Ankit</a:t>
            </a:r>
            <a:r>
              <a:rPr lang="en-IN" sz="2400" b="1" dirty="0" smtClean="0">
                <a:solidFill>
                  <a:schemeClr val="accent5">
                    <a:lumMod val="50000"/>
                  </a:schemeClr>
                </a:solidFill>
                <a:latin typeface="Verdana" panose="020B0604030504040204" pitchFamily="34" charset="0"/>
                <a:ea typeface="Verdana" panose="020B0604030504040204" pitchFamily="34" charset="0"/>
              </a:rPr>
              <a:t> Patel</a:t>
            </a:r>
          </a:p>
          <a:p>
            <a:pPr algn="ctr"/>
            <a:r>
              <a:rPr lang="en-IN" sz="2400" b="1" dirty="0" err="1" smtClean="0">
                <a:solidFill>
                  <a:schemeClr val="accent5">
                    <a:lumMod val="50000"/>
                  </a:schemeClr>
                </a:solidFill>
                <a:latin typeface="Verdana" panose="020B0604030504040204" pitchFamily="34" charset="0"/>
                <a:ea typeface="Verdana" panose="020B0604030504040204" pitchFamily="34" charset="0"/>
              </a:rPr>
              <a:t>Abhishek</a:t>
            </a:r>
            <a:r>
              <a:rPr lang="en-IN" sz="2400" b="1" dirty="0" smtClean="0">
                <a:solidFill>
                  <a:schemeClr val="accent5">
                    <a:lumMod val="50000"/>
                  </a:schemeClr>
                </a:solidFill>
                <a:latin typeface="Verdana" panose="020B0604030504040204" pitchFamily="34" charset="0"/>
                <a:ea typeface="Verdana" panose="020B0604030504040204" pitchFamily="34" charset="0"/>
              </a:rPr>
              <a:t> Singh</a:t>
            </a:r>
          </a:p>
          <a:p>
            <a:pPr algn="ctr"/>
            <a:r>
              <a:rPr lang="en-IN" sz="2400" b="1" dirty="0" err="1" smtClean="0">
                <a:solidFill>
                  <a:schemeClr val="accent5">
                    <a:lumMod val="50000"/>
                  </a:schemeClr>
                </a:solidFill>
                <a:latin typeface="Verdana" panose="020B0604030504040204" pitchFamily="34" charset="0"/>
                <a:ea typeface="Verdana" panose="020B0604030504040204" pitchFamily="34" charset="0"/>
              </a:rPr>
              <a:t>Shweta</a:t>
            </a:r>
            <a:r>
              <a:rPr lang="en-IN" sz="2400" b="1" dirty="0" smtClean="0">
                <a:solidFill>
                  <a:schemeClr val="accent5">
                    <a:lumMod val="50000"/>
                  </a:schemeClr>
                </a:solidFill>
                <a:latin typeface="Verdana" panose="020B0604030504040204" pitchFamily="34" charset="0"/>
                <a:ea typeface="Verdana" panose="020B0604030504040204" pitchFamily="34" charset="0"/>
              </a:rPr>
              <a:t> </a:t>
            </a:r>
            <a:r>
              <a:rPr lang="en-IN" sz="2400" b="1" dirty="0" err="1" smtClean="0">
                <a:solidFill>
                  <a:schemeClr val="accent5">
                    <a:lumMod val="50000"/>
                  </a:schemeClr>
                </a:solidFill>
                <a:latin typeface="Verdana" panose="020B0604030504040204" pitchFamily="34" charset="0"/>
                <a:ea typeface="Verdana" panose="020B0604030504040204" pitchFamily="34" charset="0"/>
              </a:rPr>
              <a:t>Shivhare</a:t>
            </a:r>
            <a:endParaRPr lang="en-IN" sz="2400" b="1" dirty="0" smtClean="0">
              <a:solidFill>
                <a:schemeClr val="accent5">
                  <a:lumMod val="50000"/>
                </a:schemeClr>
              </a:solidFill>
              <a:latin typeface="Verdana" panose="020B0604030504040204" pitchFamily="34" charset="0"/>
              <a:ea typeface="Verdana" panose="020B0604030504040204" pitchFamily="34" charset="0"/>
            </a:endParaRPr>
          </a:p>
          <a:p>
            <a:pPr algn="ctr"/>
            <a:r>
              <a:rPr lang="en-IN" sz="2400" b="1" dirty="0" err="1" smtClean="0">
                <a:solidFill>
                  <a:schemeClr val="accent5">
                    <a:lumMod val="50000"/>
                  </a:schemeClr>
                </a:solidFill>
                <a:latin typeface="Verdana" panose="020B0604030504040204" pitchFamily="34" charset="0"/>
                <a:ea typeface="Verdana" panose="020B0604030504040204" pitchFamily="34" charset="0"/>
              </a:rPr>
              <a:t>Shubham</a:t>
            </a:r>
            <a:r>
              <a:rPr lang="en-IN" sz="2400" b="1" dirty="0" smtClean="0">
                <a:solidFill>
                  <a:schemeClr val="accent5">
                    <a:lumMod val="50000"/>
                  </a:schemeClr>
                </a:solidFill>
                <a:latin typeface="Verdana" panose="020B0604030504040204" pitchFamily="34" charset="0"/>
                <a:ea typeface="Verdana" panose="020B0604030504040204" pitchFamily="34" charset="0"/>
              </a:rPr>
              <a:t> Chavhan</a:t>
            </a:r>
          </a:p>
          <a:p>
            <a:pPr algn="ctr"/>
            <a:r>
              <a:rPr lang="en-IN" sz="2400" b="1" dirty="0" err="1" smtClean="0">
                <a:solidFill>
                  <a:schemeClr val="accent5">
                    <a:lumMod val="50000"/>
                  </a:schemeClr>
                </a:solidFill>
                <a:latin typeface="Verdana" panose="020B0604030504040204" pitchFamily="34" charset="0"/>
                <a:ea typeface="Verdana" panose="020B0604030504040204" pitchFamily="34" charset="0"/>
              </a:rPr>
              <a:t>Sushmita</a:t>
            </a:r>
            <a:r>
              <a:rPr lang="en-IN" sz="2400" b="1" dirty="0" smtClean="0">
                <a:solidFill>
                  <a:schemeClr val="accent5">
                    <a:lumMod val="50000"/>
                  </a:schemeClr>
                </a:solidFill>
                <a:latin typeface="Verdana" panose="020B0604030504040204" pitchFamily="34" charset="0"/>
                <a:ea typeface="Verdana" panose="020B0604030504040204" pitchFamily="34" charset="0"/>
              </a:rPr>
              <a:t> Choudhary</a:t>
            </a:r>
            <a:endParaRPr sz="2400" b="1" dirty="0">
              <a:solidFill>
                <a:schemeClr val="accent5">
                  <a:lumMod val="50000"/>
                </a:schemeClr>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0"/>
            <a:ext cx="8520600" cy="572700"/>
          </a:xfrm>
        </p:spPr>
        <p:txBody>
          <a:bodyPr/>
          <a:lstStyle/>
          <a:p>
            <a:r>
              <a:rPr lang="en-US" b="1" dirty="0" smtClean="0"/>
              <a:t>Hypothesis Mind Map</a:t>
            </a:r>
            <a:r>
              <a:rPr lang="en-US" dirty="0" smtClean="0"/>
              <a:t/>
            </a:r>
            <a:br>
              <a:rPr lang="en-US" dirty="0" smtClean="0"/>
            </a:br>
            <a:endParaRPr lang="en-US" dirty="0"/>
          </a:p>
        </p:txBody>
      </p:sp>
      <p:sp>
        <p:nvSpPr>
          <p:cNvPr id="3" name="Text Placeholder 2"/>
          <p:cNvSpPr>
            <a:spLocks noGrp="1"/>
          </p:cNvSpPr>
          <p:nvPr>
            <p:ph type="body" idx="1"/>
          </p:nvPr>
        </p:nvSpPr>
        <p:spPr>
          <a:xfrm>
            <a:off x="278650" y="491463"/>
            <a:ext cx="8520600" cy="2130551"/>
          </a:xfrm>
        </p:spPr>
        <p:txBody>
          <a:bodyPr/>
          <a:lstStyle/>
          <a:p>
            <a:pPr marL="0" indent="0">
              <a:buClr>
                <a:schemeClr val="bg1"/>
              </a:buClr>
            </a:pPr>
            <a:r>
              <a:rPr lang="en-US" dirty="0" smtClean="0">
                <a:solidFill>
                  <a:schemeClr val="bg1"/>
                </a:solidFill>
              </a:rPr>
              <a:t> To better understand the relationship between the target variable (sales) and the features, I'll create some hypothesis based on the business problem to guide the feature engineering and then the exploratory data analysis.</a:t>
            </a:r>
          </a:p>
          <a:p>
            <a:pPr marL="0" indent="0">
              <a:buClr>
                <a:schemeClr val="bg1"/>
              </a:buClr>
            </a:pPr>
            <a:r>
              <a:rPr lang="en-US" dirty="0" smtClean="0">
                <a:solidFill>
                  <a:schemeClr val="bg1"/>
                </a:solidFill>
              </a:rPr>
              <a:t> In the EDA section, I'll validate these hypothesis and it'll let me have a good notion about the relation between the features and the target and it will help me to choose more accurately what feature to use when modeling.</a:t>
            </a:r>
          </a:p>
          <a:p>
            <a:endParaRPr lang="en-US" dirty="0"/>
          </a:p>
        </p:txBody>
      </p:sp>
      <p:sp>
        <p:nvSpPr>
          <p:cNvPr id="4" name="Rectangle 3"/>
          <p:cNvSpPr/>
          <p:nvPr/>
        </p:nvSpPr>
        <p:spPr>
          <a:xfrm>
            <a:off x="236863" y="2538068"/>
            <a:ext cx="4335137" cy="2462213"/>
          </a:xfrm>
          <a:prstGeom prst="rect">
            <a:avLst/>
          </a:prstGeom>
        </p:spPr>
        <p:txBody>
          <a:bodyPr wrap="square">
            <a:spAutoFit/>
          </a:bodyPr>
          <a:lstStyle/>
          <a:p>
            <a:pPr>
              <a:buClr>
                <a:schemeClr val="bg1"/>
              </a:buClr>
            </a:pPr>
            <a:r>
              <a:rPr lang="en-US" dirty="0" smtClean="0">
                <a:solidFill>
                  <a:schemeClr val="bg1"/>
                </a:solidFill>
              </a:rPr>
              <a:t>This, the following hypothesis final list is created.</a:t>
            </a:r>
          </a:p>
          <a:p>
            <a:pPr marL="342900" indent="-342900">
              <a:buClr>
                <a:schemeClr val="bg1"/>
              </a:buClr>
              <a:buFont typeface="Arial" pitchFamily="34" charset="0"/>
              <a:buChar char="•"/>
            </a:pPr>
            <a:r>
              <a:rPr lang="en-US" dirty="0" smtClean="0">
                <a:solidFill>
                  <a:schemeClr val="bg1"/>
                </a:solidFill>
              </a:rPr>
              <a:t>Stores with a larger assortment should sell more.</a:t>
            </a:r>
          </a:p>
          <a:p>
            <a:pPr marL="342900" indent="-342900">
              <a:buClr>
                <a:schemeClr val="bg1"/>
              </a:buClr>
              <a:buFont typeface="Arial" pitchFamily="34" charset="0"/>
              <a:buChar char="•"/>
            </a:pPr>
            <a:r>
              <a:rPr lang="en-US" dirty="0" smtClean="0">
                <a:solidFill>
                  <a:schemeClr val="bg1"/>
                </a:solidFill>
              </a:rPr>
              <a:t>Stores with closer competitors should sell less.</a:t>
            </a:r>
          </a:p>
          <a:p>
            <a:pPr marL="342900" indent="-342900">
              <a:buClr>
                <a:schemeClr val="bg1"/>
              </a:buClr>
              <a:buFont typeface="Arial" pitchFamily="34" charset="0"/>
              <a:buChar char="•"/>
            </a:pPr>
            <a:r>
              <a:rPr lang="en-US" dirty="0" smtClean="0">
                <a:solidFill>
                  <a:schemeClr val="bg1"/>
                </a:solidFill>
              </a:rPr>
              <a:t>Stores with longer competitors should sell more</a:t>
            </a:r>
          </a:p>
          <a:p>
            <a:pPr marL="342900" indent="-342900">
              <a:buClr>
                <a:schemeClr val="bg1"/>
              </a:buClr>
              <a:buFont typeface="Arial" pitchFamily="34" charset="0"/>
              <a:buChar char="•"/>
            </a:pPr>
            <a:r>
              <a:rPr lang="en-US" dirty="0" smtClean="0">
                <a:solidFill>
                  <a:schemeClr val="bg1"/>
                </a:solidFill>
              </a:rPr>
              <a:t>Stores with active promotions for longer should sell more.</a:t>
            </a:r>
          </a:p>
          <a:p>
            <a:pPr marL="342900" indent="-342900">
              <a:buClr>
                <a:schemeClr val="bg1"/>
              </a:buClr>
              <a:buFont typeface="Arial" pitchFamily="34" charset="0"/>
              <a:buChar char="•"/>
            </a:pPr>
            <a:r>
              <a:rPr lang="en-US" dirty="0" smtClean="0">
                <a:solidFill>
                  <a:schemeClr val="bg1"/>
                </a:solidFill>
              </a:rPr>
              <a:t>Stores with more promotion days should sell more.</a:t>
            </a:r>
          </a:p>
          <a:p>
            <a:pPr marL="342900" indent="-342900">
              <a:buClr>
                <a:schemeClr val="bg1"/>
              </a:buClr>
              <a:buFont typeface="Arial" pitchFamily="34" charset="0"/>
              <a:buChar char="•"/>
            </a:pPr>
            <a:r>
              <a:rPr lang="en-US" dirty="0" smtClean="0">
                <a:solidFill>
                  <a:schemeClr val="bg1"/>
                </a:solidFill>
              </a:rPr>
              <a:t>Stores with more consecutive promotions should sell more.</a:t>
            </a:r>
          </a:p>
        </p:txBody>
      </p:sp>
      <p:sp>
        <p:nvSpPr>
          <p:cNvPr id="5" name="Rectangle 4"/>
          <p:cNvSpPr/>
          <p:nvPr/>
        </p:nvSpPr>
        <p:spPr>
          <a:xfrm>
            <a:off x="4572000" y="2732183"/>
            <a:ext cx="4572000" cy="1600438"/>
          </a:xfrm>
          <a:prstGeom prst="rect">
            <a:avLst/>
          </a:prstGeom>
        </p:spPr>
        <p:txBody>
          <a:bodyPr wrap="square">
            <a:spAutoFit/>
          </a:bodyPr>
          <a:lstStyle/>
          <a:p>
            <a:pPr lvl="3">
              <a:buFont typeface="Arial" pitchFamily="34" charset="0"/>
              <a:buChar char="•"/>
            </a:pPr>
            <a:r>
              <a:rPr lang="en-US" dirty="0" smtClean="0">
                <a:solidFill>
                  <a:schemeClr val="bg1"/>
                </a:solidFill>
              </a:rPr>
              <a:t>Stores open during the Christmas holiday should sell more.</a:t>
            </a:r>
          </a:p>
          <a:p>
            <a:pPr lvl="3">
              <a:buFont typeface="Arial" pitchFamily="34" charset="0"/>
              <a:buChar char="•"/>
            </a:pPr>
            <a:r>
              <a:rPr lang="en-US" dirty="0" smtClean="0">
                <a:solidFill>
                  <a:schemeClr val="bg1"/>
                </a:solidFill>
              </a:rPr>
              <a:t>Stores should be selling more over the years.</a:t>
            </a:r>
          </a:p>
          <a:p>
            <a:pPr lvl="3">
              <a:buFont typeface="Arial" pitchFamily="34" charset="0"/>
              <a:buChar char="•"/>
            </a:pPr>
            <a:r>
              <a:rPr lang="en-US" dirty="0" smtClean="0">
                <a:solidFill>
                  <a:schemeClr val="bg1"/>
                </a:solidFill>
              </a:rPr>
              <a:t>Stores should sell more in the second half of the year.</a:t>
            </a:r>
          </a:p>
          <a:p>
            <a:pPr lvl="3">
              <a:buFont typeface="Arial" pitchFamily="34" charset="0"/>
              <a:buChar char="•"/>
            </a:pPr>
            <a:r>
              <a:rPr lang="en-US" dirty="0" smtClean="0">
                <a:solidFill>
                  <a:schemeClr val="bg1"/>
                </a:solidFill>
              </a:rPr>
              <a:t>Stores should sell more after the 10th of each month.</a:t>
            </a:r>
          </a:p>
          <a:p>
            <a:pPr lvl="3">
              <a:buFont typeface="Arial" pitchFamily="34" charset="0"/>
              <a:buChar char="•"/>
            </a:pPr>
            <a:r>
              <a:rPr lang="en-US" dirty="0" smtClean="0">
                <a:solidFill>
                  <a:schemeClr val="bg1"/>
                </a:solidFill>
              </a:rPr>
              <a:t>Stores should sell less on weekends.</a:t>
            </a:r>
          </a:p>
          <a:p>
            <a:pPr lvl="3">
              <a:buFont typeface="Arial" pitchFamily="34" charset="0"/>
              <a:buChar char="•"/>
            </a:pPr>
            <a:r>
              <a:rPr lang="en-US" dirty="0" smtClean="0">
                <a:solidFill>
                  <a:schemeClr val="bg1"/>
                </a:solidFill>
              </a:rPr>
              <a:t>Stores should sell less during school holidays.</a:t>
            </a: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pc="-150" dirty="0" smtClean="0">
                <a:latin typeface="Montserrat" charset="0"/>
              </a:rPr>
              <a:t>Exploratory Data Analysis ( EDA)</a:t>
            </a:r>
            <a:endParaRPr lang="en-US" b="1" dirty="0">
              <a:latin typeface="Montserrat" charset="0"/>
            </a:endParaRPr>
          </a:p>
        </p:txBody>
      </p:sp>
      <p:sp>
        <p:nvSpPr>
          <p:cNvPr id="3" name="Text Placeholder 2"/>
          <p:cNvSpPr>
            <a:spLocks noGrp="1"/>
          </p:cNvSpPr>
          <p:nvPr>
            <p:ph type="body" idx="1"/>
          </p:nvPr>
        </p:nvSpPr>
        <p:spPr>
          <a:xfrm>
            <a:off x="261257" y="3701143"/>
            <a:ext cx="8882743" cy="870857"/>
          </a:xfrm>
        </p:spPr>
        <p:txBody>
          <a:bodyPr/>
          <a:lstStyle/>
          <a:p>
            <a:pPr marL="0" indent="0">
              <a:buNone/>
            </a:pPr>
            <a:r>
              <a:rPr lang="en-US" dirty="0" smtClean="0">
                <a:solidFill>
                  <a:schemeClr val="bg1"/>
                </a:solidFill>
              </a:rPr>
              <a:t>Some ML algorithms needs the data to be normal. Let's check if the sales distribution is normal. First, let's look at a q-q plot and then at a Shapiro-</a:t>
            </a:r>
            <a:r>
              <a:rPr lang="en-US" dirty="0" err="1" smtClean="0">
                <a:solidFill>
                  <a:schemeClr val="bg1"/>
                </a:solidFill>
              </a:rPr>
              <a:t>Wilk</a:t>
            </a:r>
            <a:r>
              <a:rPr lang="en-US" dirty="0" smtClean="0">
                <a:solidFill>
                  <a:schemeClr val="bg1"/>
                </a:solidFill>
              </a:rPr>
              <a:t> test for normality.</a:t>
            </a:r>
          </a:p>
          <a:p>
            <a:pPr marL="0" indent="0">
              <a:buNone/>
            </a:pPr>
            <a:r>
              <a:rPr lang="en-US" dirty="0" smtClean="0">
                <a:solidFill>
                  <a:schemeClr val="bg1"/>
                </a:solidFill>
              </a:rPr>
              <a:t>As show in the right plot , sales distribution don't seem to be normal.</a:t>
            </a:r>
          </a:p>
          <a:p>
            <a:pPr marL="0" indent="0">
              <a:buNone/>
            </a:pPr>
            <a:endParaRPr lang="en-US" dirty="0" smtClean="0">
              <a:solidFill>
                <a:schemeClr val="bg1"/>
              </a:solidFill>
            </a:endParaRPr>
          </a:p>
          <a:p>
            <a:pPr marL="0" indent="0">
              <a:buNone/>
            </a:pPr>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2050" name="Picture 2"/>
          <p:cNvPicPr>
            <a:picLocks noChangeAspect="1" noChangeArrowheads="1"/>
          </p:cNvPicPr>
          <p:nvPr/>
        </p:nvPicPr>
        <p:blipFill>
          <a:blip r:embed="rId2"/>
          <a:srcRect/>
          <a:stretch>
            <a:fillRect/>
          </a:stretch>
        </p:blipFill>
        <p:spPr bwMode="auto">
          <a:xfrm>
            <a:off x="337458" y="1173618"/>
            <a:ext cx="4060372" cy="247309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495800" y="1088572"/>
            <a:ext cx="4648200" cy="26016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dirty="0" smtClean="0">
                <a:latin typeface="Montserrat" charset="0"/>
              </a:rPr>
              <a:t>EDA(Contd.)</a:t>
            </a:r>
            <a:endParaRPr lang="en-US" b="1" dirty="0">
              <a:latin typeface="Montserrat" charset="0"/>
            </a:endParaRPr>
          </a:p>
        </p:txBody>
      </p:sp>
      <p:sp>
        <p:nvSpPr>
          <p:cNvPr id="3" name="Text Placeholder 2"/>
          <p:cNvSpPr>
            <a:spLocks noGrp="1"/>
          </p:cNvSpPr>
          <p:nvPr>
            <p:ph type="body" idx="1"/>
          </p:nvPr>
        </p:nvSpPr>
        <p:spPr>
          <a:xfrm>
            <a:off x="468086" y="3067454"/>
            <a:ext cx="8520600" cy="2271989"/>
          </a:xfrm>
        </p:spPr>
        <p:txBody>
          <a:bodyPr/>
          <a:lstStyle/>
          <a:p>
            <a:pPr marL="358775" indent="-244475">
              <a:buNone/>
            </a:pPr>
            <a:r>
              <a:rPr lang="en-US" sz="1400" b="1" dirty="0" smtClean="0">
                <a:solidFill>
                  <a:schemeClr val="bg1"/>
                </a:solidFill>
              </a:rPr>
              <a:t>Conclusions:</a:t>
            </a:r>
            <a:endParaRPr lang="en-US" sz="1400" dirty="0" smtClean="0">
              <a:solidFill>
                <a:schemeClr val="bg1"/>
              </a:solidFill>
            </a:endParaRPr>
          </a:p>
          <a:p>
            <a:pPr marL="358775" indent="-244475">
              <a:buNone/>
            </a:pPr>
            <a:r>
              <a:rPr lang="en-US" sz="1400" dirty="0" smtClean="0">
                <a:solidFill>
                  <a:schemeClr val="bg1"/>
                </a:solidFill>
              </a:rPr>
              <a:t>     There's a difference for the three types of state holiday. Based on that difference, the model could better adjust its predictions; For different type of stores, sales have a different behavior. For instance, store of type b have sales less concentrated than the others; there's no much difference between assortments extended and basic, but it's clear that they are different than Extra.</a:t>
            </a:r>
          </a:p>
          <a:p>
            <a:pPr marL="358775" indent="-244475"/>
            <a:r>
              <a:rPr lang="en-US" sz="1400" dirty="0" smtClean="0">
                <a:solidFill>
                  <a:schemeClr val="bg1"/>
                </a:solidFill>
              </a:rPr>
              <a:t>In sum, all these three features are considered important to the model since they can bring information about the target variable.</a:t>
            </a:r>
          </a:p>
          <a:p>
            <a:endParaRPr lang="en-US" dirty="0">
              <a:solidFill>
                <a:schemeClr val="bg1"/>
              </a:solidFill>
            </a:endParaRPr>
          </a:p>
        </p:txBody>
      </p:sp>
      <p:pic>
        <p:nvPicPr>
          <p:cNvPr id="3074" name="Picture 2"/>
          <p:cNvPicPr>
            <a:picLocks noChangeAspect="1" noChangeArrowheads="1"/>
          </p:cNvPicPr>
          <p:nvPr/>
        </p:nvPicPr>
        <p:blipFill>
          <a:blip r:embed="rId2"/>
          <a:srcRect/>
          <a:stretch>
            <a:fillRect/>
          </a:stretch>
        </p:blipFill>
        <p:spPr bwMode="auto">
          <a:xfrm>
            <a:off x="489858" y="518369"/>
            <a:ext cx="7990115" cy="26515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386"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224614" y="3450771"/>
            <a:ext cx="8520600" cy="965704"/>
          </a:xfrm>
        </p:spPr>
        <p:txBody>
          <a:bodyPr/>
          <a:lstStyle/>
          <a:p>
            <a:pPr marL="174625" indent="0">
              <a:buNone/>
            </a:pPr>
            <a:r>
              <a:rPr lang="en-US" sz="1400" b="1" dirty="0" smtClean="0">
                <a:solidFill>
                  <a:schemeClr val="bg1"/>
                </a:solidFill>
                <a:latin typeface="+mn-lt"/>
              </a:rPr>
              <a:t>H2. Stores with closer competitors should sell less.</a:t>
            </a:r>
            <a:endParaRPr lang="en-US" sz="1400" dirty="0" smtClean="0">
              <a:solidFill>
                <a:schemeClr val="bg1"/>
              </a:solidFill>
              <a:latin typeface="+mn-lt"/>
            </a:endParaRPr>
          </a:p>
          <a:p>
            <a:pPr marL="174625" indent="0">
              <a:buNone/>
            </a:pPr>
            <a:r>
              <a:rPr lang="en-US" sz="1400" b="1" dirty="0" smtClean="0">
                <a:solidFill>
                  <a:schemeClr val="bg1"/>
                </a:solidFill>
                <a:latin typeface="+mn-lt"/>
              </a:rPr>
              <a:t>False</a:t>
            </a:r>
            <a:r>
              <a:rPr lang="en-US" sz="1400" dirty="0" smtClean="0">
                <a:solidFill>
                  <a:schemeClr val="bg1"/>
                </a:solidFill>
                <a:latin typeface="+mn-lt"/>
              </a:rPr>
              <a:t>: stores with closer competitors sell more. Competition distance and sales have a negative non linear </a:t>
            </a:r>
            <a:r>
              <a:rPr lang="en-US" sz="1400" dirty="0" err="1" smtClean="0">
                <a:solidFill>
                  <a:schemeClr val="bg1"/>
                </a:solidFill>
                <a:latin typeface="+mn-lt"/>
              </a:rPr>
              <a:t>correlaiton</a:t>
            </a:r>
            <a:r>
              <a:rPr lang="en-US" sz="1400" dirty="0" smtClean="0">
                <a:solidFill>
                  <a:schemeClr val="bg1"/>
                </a:solidFill>
                <a:latin typeface="+mn-lt"/>
              </a:rPr>
              <a:t>, which means that as the distance increases, sales decrease. That correlation (-0.23) is good enough to consider the variable important to the model.</a:t>
            </a:r>
          </a:p>
          <a:p>
            <a:pPr marL="174625" indent="0">
              <a:buNone/>
            </a:pPr>
            <a:r>
              <a:rPr lang="en-US" sz="1400" dirty="0" smtClean="0">
                <a:solidFill>
                  <a:schemeClr val="bg1"/>
                </a:solidFill>
                <a:latin typeface="+mn-lt"/>
              </a:rPr>
              <a:t>I'll create groups for </a:t>
            </a:r>
            <a:r>
              <a:rPr lang="en-US" sz="1400" dirty="0" err="1" smtClean="0">
                <a:solidFill>
                  <a:schemeClr val="bg1"/>
                </a:solidFill>
                <a:latin typeface="+mn-lt"/>
              </a:rPr>
              <a:t>competition_distance</a:t>
            </a:r>
            <a:r>
              <a:rPr lang="en-US" sz="1400" dirty="0" smtClean="0">
                <a:solidFill>
                  <a:schemeClr val="bg1"/>
                </a:solidFill>
                <a:latin typeface="+mn-lt"/>
              </a:rPr>
              <a:t> to better visualize.</a:t>
            </a:r>
          </a:p>
          <a:p>
            <a:pPr>
              <a:buNone/>
            </a:pPr>
            <a:endParaRPr lang="en-US" sz="1400" dirty="0">
              <a:latin typeface="+mn-lt"/>
            </a:endParaRPr>
          </a:p>
        </p:txBody>
      </p:sp>
      <p:pic>
        <p:nvPicPr>
          <p:cNvPr id="4098" name="Picture 2"/>
          <p:cNvPicPr>
            <a:picLocks noChangeAspect="1" noChangeArrowheads="1"/>
          </p:cNvPicPr>
          <p:nvPr/>
        </p:nvPicPr>
        <p:blipFill>
          <a:blip r:embed="rId2"/>
          <a:srcRect/>
          <a:stretch>
            <a:fillRect/>
          </a:stretch>
        </p:blipFill>
        <p:spPr bwMode="auto">
          <a:xfrm>
            <a:off x="195942" y="576395"/>
            <a:ext cx="8231016" cy="27764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14"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311700" y="3472540"/>
            <a:ext cx="8832300" cy="845961"/>
          </a:xfrm>
        </p:spPr>
        <p:txBody>
          <a:bodyPr/>
          <a:lstStyle/>
          <a:p>
            <a:pPr marL="174625" indent="0">
              <a:buNone/>
            </a:pPr>
            <a:r>
              <a:rPr lang="en-US" b="1" dirty="0" smtClean="0">
                <a:solidFill>
                  <a:schemeClr val="bg1"/>
                </a:solidFill>
              </a:rPr>
              <a:t>H3. Stores with longer competitors should sell more</a:t>
            </a:r>
            <a:endParaRPr lang="en-US" dirty="0" smtClean="0">
              <a:solidFill>
                <a:schemeClr val="bg1"/>
              </a:solidFill>
            </a:endParaRPr>
          </a:p>
          <a:p>
            <a:pPr marL="174625" indent="0">
              <a:buNone/>
            </a:pPr>
            <a:r>
              <a:rPr lang="en-US" b="1" dirty="0" smtClean="0">
                <a:solidFill>
                  <a:schemeClr val="bg1"/>
                </a:solidFill>
              </a:rPr>
              <a:t>False</a:t>
            </a:r>
            <a:r>
              <a:rPr lang="en-US" dirty="0" smtClean="0">
                <a:solidFill>
                  <a:schemeClr val="bg1"/>
                </a:solidFill>
              </a:rPr>
              <a:t>: the more recent the competition, the higher the sale. The feature is relevant to the model because its correlation with the target is not to close too zero.</a:t>
            </a:r>
          </a:p>
          <a:p>
            <a:endParaRPr lang="en-US" dirty="0">
              <a:solidFill>
                <a:schemeClr val="bg1"/>
              </a:solidFill>
            </a:endParaRPr>
          </a:p>
        </p:txBody>
      </p:sp>
      <p:pic>
        <p:nvPicPr>
          <p:cNvPr id="5122" name="Picture 2"/>
          <p:cNvPicPr>
            <a:picLocks noChangeAspect="1" noChangeArrowheads="1"/>
          </p:cNvPicPr>
          <p:nvPr/>
        </p:nvPicPr>
        <p:blipFill>
          <a:blip r:embed="rId2"/>
          <a:srcRect/>
          <a:stretch>
            <a:fillRect/>
          </a:stretch>
        </p:blipFill>
        <p:spPr bwMode="auto">
          <a:xfrm>
            <a:off x="250372" y="538378"/>
            <a:ext cx="8349342" cy="26620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228600" y="3450770"/>
            <a:ext cx="9144000" cy="1464129"/>
          </a:xfrm>
        </p:spPr>
        <p:txBody>
          <a:bodyPr/>
          <a:lstStyle/>
          <a:p>
            <a:pPr marL="0" indent="0">
              <a:buNone/>
            </a:pPr>
            <a:r>
              <a:rPr lang="en-US" b="1" dirty="0" smtClean="0">
                <a:solidFill>
                  <a:schemeClr val="bg1"/>
                </a:solidFill>
              </a:rPr>
              <a:t>H4. Stores with active promotions for longer should sell more.</a:t>
            </a:r>
            <a:endParaRPr lang="en-US" dirty="0" smtClean="0">
              <a:solidFill>
                <a:schemeClr val="bg1"/>
              </a:solidFill>
            </a:endParaRPr>
          </a:p>
          <a:p>
            <a:pPr marL="0" indent="0">
              <a:buNone/>
            </a:pPr>
            <a:r>
              <a:rPr lang="en-US" b="1" dirty="0" smtClean="0">
                <a:solidFill>
                  <a:schemeClr val="bg1"/>
                </a:solidFill>
              </a:rPr>
              <a:t>False</a:t>
            </a:r>
            <a:r>
              <a:rPr lang="en-US" dirty="0" smtClean="0">
                <a:solidFill>
                  <a:schemeClr val="bg1"/>
                </a:solidFill>
              </a:rPr>
              <a:t>: stores with active promotions for longer sell less because sales starts to      decrease after a period of time. According to the correlation, there's no evidence of a strong relationship between this feature and the target.</a:t>
            </a:r>
          </a:p>
          <a:p>
            <a:pPr marL="0" indent="0"/>
            <a:endParaRPr lang="en-US" dirty="0"/>
          </a:p>
        </p:txBody>
      </p:sp>
      <p:pic>
        <p:nvPicPr>
          <p:cNvPr id="6146" name="Picture 2"/>
          <p:cNvPicPr>
            <a:picLocks noChangeAspect="1" noChangeArrowheads="1"/>
          </p:cNvPicPr>
          <p:nvPr/>
        </p:nvPicPr>
        <p:blipFill>
          <a:blip r:embed="rId2"/>
          <a:srcRect/>
          <a:stretch>
            <a:fillRect/>
          </a:stretch>
        </p:blipFill>
        <p:spPr bwMode="auto">
          <a:xfrm>
            <a:off x="189569" y="623291"/>
            <a:ext cx="8823801" cy="2751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431443" y="3581399"/>
            <a:ext cx="8520600" cy="1251858"/>
          </a:xfrm>
        </p:spPr>
        <p:txBody>
          <a:bodyPr/>
          <a:lstStyle/>
          <a:p>
            <a:pPr marL="174625" indent="0">
              <a:buNone/>
            </a:pPr>
            <a:r>
              <a:rPr lang="en-US" b="1" dirty="0" smtClean="0">
                <a:solidFill>
                  <a:schemeClr val="bg1"/>
                </a:solidFill>
              </a:rPr>
              <a:t>H6. Stores with more consecutive promotions should sell more.</a:t>
            </a:r>
            <a:endParaRPr lang="en-US" dirty="0" smtClean="0">
              <a:solidFill>
                <a:schemeClr val="bg1"/>
              </a:solidFill>
            </a:endParaRPr>
          </a:p>
          <a:p>
            <a:pPr marL="174625" indent="0">
              <a:buNone/>
            </a:pPr>
            <a:r>
              <a:rPr lang="en-US" b="1" dirty="0" smtClean="0">
                <a:solidFill>
                  <a:schemeClr val="bg1"/>
                </a:solidFill>
              </a:rPr>
              <a:t>False</a:t>
            </a:r>
            <a:r>
              <a:rPr lang="en-US" dirty="0" smtClean="0">
                <a:solidFill>
                  <a:schemeClr val="bg1"/>
                </a:solidFill>
              </a:rPr>
              <a:t>: stores with more consecutive promotions sell less. There's no such an evidence of a strong relationship between this feature and the target.</a:t>
            </a:r>
          </a:p>
          <a:p>
            <a:pPr marL="174625" indent="0"/>
            <a:endParaRPr lang="en-US" dirty="0"/>
          </a:p>
        </p:txBody>
      </p:sp>
      <p:pic>
        <p:nvPicPr>
          <p:cNvPr id="7170" name="Picture 2"/>
          <p:cNvPicPr>
            <a:picLocks noChangeAspect="1" noChangeArrowheads="1"/>
          </p:cNvPicPr>
          <p:nvPr/>
        </p:nvPicPr>
        <p:blipFill>
          <a:blip r:embed="rId2"/>
          <a:srcRect/>
          <a:stretch>
            <a:fillRect/>
          </a:stretch>
        </p:blipFill>
        <p:spPr bwMode="auto">
          <a:xfrm>
            <a:off x="206829" y="607477"/>
            <a:ext cx="8773885" cy="27752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86"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496757" y="2939142"/>
            <a:ext cx="8647243" cy="1698172"/>
          </a:xfrm>
        </p:spPr>
        <p:txBody>
          <a:bodyPr/>
          <a:lstStyle/>
          <a:p>
            <a:pPr marL="0" indent="0">
              <a:buNone/>
            </a:pPr>
            <a:r>
              <a:rPr lang="en-US" b="1" dirty="0" smtClean="0">
                <a:solidFill>
                  <a:schemeClr val="bg1"/>
                </a:solidFill>
              </a:rPr>
              <a:t>H7. Stores open during the Christmas holiday should sell more.</a:t>
            </a:r>
            <a:endParaRPr lang="en-US" dirty="0" smtClean="0">
              <a:solidFill>
                <a:schemeClr val="bg1"/>
              </a:solidFill>
            </a:endParaRPr>
          </a:p>
          <a:p>
            <a:pPr marL="0" indent="0">
              <a:buNone/>
            </a:pPr>
            <a:r>
              <a:rPr lang="en-US" b="1" dirty="0" smtClean="0">
                <a:solidFill>
                  <a:schemeClr val="bg1"/>
                </a:solidFill>
              </a:rPr>
              <a:t>False</a:t>
            </a:r>
            <a:r>
              <a:rPr lang="en-US" dirty="0" smtClean="0">
                <a:solidFill>
                  <a:schemeClr val="bg1"/>
                </a:solidFill>
              </a:rPr>
              <a:t>: On average, Stores open during </a:t>
            </a:r>
            <a:r>
              <a:rPr lang="en-US" dirty="0" err="1" smtClean="0">
                <a:solidFill>
                  <a:schemeClr val="bg1"/>
                </a:solidFill>
              </a:rPr>
              <a:t>christmas</a:t>
            </a:r>
            <a:r>
              <a:rPr lang="en-US" dirty="0" smtClean="0">
                <a:solidFill>
                  <a:schemeClr val="bg1"/>
                </a:solidFill>
              </a:rPr>
              <a:t> have one of the highest sales amount, but </a:t>
            </a:r>
            <a:r>
              <a:rPr lang="en-US" dirty="0" err="1" smtClean="0">
                <a:solidFill>
                  <a:schemeClr val="bg1"/>
                </a:solidFill>
              </a:rPr>
              <a:t>easter</a:t>
            </a:r>
            <a:r>
              <a:rPr lang="en-US" dirty="0" smtClean="0">
                <a:solidFill>
                  <a:schemeClr val="bg1"/>
                </a:solidFill>
              </a:rPr>
              <a:t> holiday has a higher mean. In fact, stores sell more during holidays than during regular days. So, this feature can be considered important to the analysis</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292958" y="612887"/>
            <a:ext cx="8393842" cy="2141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311699" y="3437262"/>
            <a:ext cx="8611963" cy="1322025"/>
          </a:xfrm>
        </p:spPr>
        <p:txBody>
          <a:bodyPr/>
          <a:lstStyle/>
          <a:p>
            <a:pPr marL="176213" indent="0">
              <a:buNone/>
            </a:pPr>
            <a:r>
              <a:rPr lang="en-US" b="1" dirty="0" smtClean="0">
                <a:solidFill>
                  <a:schemeClr val="bg1"/>
                </a:solidFill>
              </a:rPr>
              <a:t>H8. Stores should be selling more over the years.</a:t>
            </a:r>
          </a:p>
          <a:p>
            <a:pPr marL="176213" indent="0">
              <a:buNone/>
            </a:pPr>
            <a:r>
              <a:rPr lang="en-US" b="1" dirty="0" smtClean="0">
                <a:solidFill>
                  <a:schemeClr val="bg1"/>
                </a:solidFill>
              </a:rPr>
              <a:t>True</a:t>
            </a:r>
            <a:r>
              <a:rPr lang="en-US" dirty="0" smtClean="0">
                <a:solidFill>
                  <a:schemeClr val="bg1"/>
                </a:solidFill>
              </a:rPr>
              <a:t>: On average, sales are increasing over the year. Since the correlation is    very high, this feature is important to the model.</a:t>
            </a:r>
          </a:p>
          <a:p>
            <a:pPr marL="176213" indent="0">
              <a:buNone/>
            </a:pPr>
            <a:r>
              <a:rPr lang="en-US" dirty="0" smtClean="0">
                <a:solidFill>
                  <a:schemeClr val="bg1"/>
                </a:solidFill>
              </a:rPr>
              <a:t>Since 2015 is no completed yet, it's better to use mean instead of sum.</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268392" y="494123"/>
            <a:ext cx="8423915" cy="28836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4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256616" y="3120665"/>
            <a:ext cx="8520600" cy="831265"/>
          </a:xfrm>
        </p:spPr>
        <p:txBody>
          <a:bodyPr/>
          <a:lstStyle/>
          <a:p>
            <a:pPr marL="176213" indent="0">
              <a:buNone/>
            </a:pPr>
            <a:r>
              <a:rPr lang="en-US" b="1" dirty="0" smtClean="0">
                <a:solidFill>
                  <a:schemeClr val="bg1"/>
                </a:solidFill>
              </a:rPr>
              <a:t>H9. Stores should sell more in the second half of the year.</a:t>
            </a:r>
            <a:endParaRPr lang="en-US" dirty="0" smtClean="0">
              <a:solidFill>
                <a:schemeClr val="bg1"/>
              </a:solidFill>
            </a:endParaRPr>
          </a:p>
          <a:p>
            <a:pPr marL="176213" indent="0">
              <a:buNone/>
            </a:pPr>
            <a:r>
              <a:rPr lang="en-US" b="1" dirty="0" smtClean="0">
                <a:solidFill>
                  <a:schemeClr val="bg1"/>
                </a:solidFill>
              </a:rPr>
              <a:t>False</a:t>
            </a:r>
            <a:r>
              <a:rPr lang="en-US" dirty="0" smtClean="0">
                <a:solidFill>
                  <a:schemeClr val="bg1"/>
                </a:solidFill>
              </a:rPr>
              <a:t>: Stores sell less in the second half of the year. The feature and the target have a moderate negative correlation and it can be considered important to the model.</a:t>
            </a:r>
          </a:p>
          <a:p>
            <a:pPr marL="176213" indent="0">
              <a:buNone/>
            </a:pPr>
            <a:r>
              <a:rPr lang="en-US" dirty="0" smtClean="0">
                <a:solidFill>
                  <a:schemeClr val="bg1"/>
                </a:solidFill>
              </a:rPr>
              <a:t>Since 2015 is incomplete, I'll use mean instead of the sum to compare because the lack of data for the second half of the year will give us misinformation.</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176270" y="662940"/>
            <a:ext cx="8579110" cy="22675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object 2"/>
          <p:cNvSpPr txBox="1">
            <a:spLocks/>
          </p:cNvSpPr>
          <p:nvPr/>
        </p:nvSpPr>
        <p:spPr>
          <a:xfrm>
            <a:off x="-489858" y="432691"/>
            <a:ext cx="3799114" cy="457818"/>
          </a:xfrm>
          <a:prstGeom prst="rect">
            <a:avLst/>
          </a:prstGeom>
          <a:noFill/>
          <a:ln>
            <a:noFill/>
          </a:ln>
        </p:spPr>
        <p:txBody>
          <a:bodyPr spcFirstLastPara="1" vert="horz" wrap="square" lIns="0" tIns="13970" rIns="0" bIns="0" rtlCol="0" anchor="b" anchorCtr="0">
            <a:spAutoFit/>
          </a:bodyPr>
          <a:lstStyle/>
          <a:p>
            <a:pPr marL="12700" marR="0" lvl="0" indent="0" algn="ctr" defTabSz="914400" rtl="0" eaLnBrk="1" fontAlgn="auto" latinLnBrk="0" hangingPunct="1">
              <a:lnSpc>
                <a:spcPct val="100000"/>
              </a:lnSpc>
              <a:spcBef>
                <a:spcPts val="110"/>
              </a:spcBef>
              <a:spcAft>
                <a:spcPts val="0"/>
              </a:spcAft>
              <a:buClr>
                <a:schemeClr val="dk1"/>
              </a:buClr>
              <a:buSzPts val="5200"/>
              <a:buFont typeface="Arial"/>
              <a:buNone/>
              <a:tabLst/>
              <a:defRPr/>
            </a:pPr>
            <a:r>
              <a:rPr kumimoji="0" lang="en-US" sz="2800" b="1" i="0" u="none" strike="noStrike" kern="0" cap="none" spc="-10" normalizeH="0" baseline="0" noProof="0" dirty="0" smtClean="0">
                <a:ln>
                  <a:noFill/>
                </a:ln>
                <a:solidFill>
                  <a:schemeClr val="dk1"/>
                </a:solidFill>
                <a:effectLst/>
                <a:uLnTx/>
                <a:uFillTx/>
                <a:latin typeface="Montserrat" charset="0"/>
                <a:sym typeface="Arial"/>
              </a:rPr>
              <a:t>CONTENTS</a:t>
            </a:r>
            <a:endParaRPr kumimoji="0" lang="en-US" sz="2800" b="1" i="0" u="none" strike="noStrike" kern="0" cap="none" spc="-10" normalizeH="0" baseline="0" noProof="0" dirty="0">
              <a:ln>
                <a:noFill/>
              </a:ln>
              <a:solidFill>
                <a:schemeClr val="dk1"/>
              </a:solidFill>
              <a:effectLst/>
              <a:uLnTx/>
              <a:uFillTx/>
              <a:latin typeface="Montserrat" charset="0"/>
              <a:sym typeface="Arial"/>
            </a:endParaRPr>
          </a:p>
        </p:txBody>
      </p:sp>
      <p:sp>
        <p:nvSpPr>
          <p:cNvPr id="4" name="object 3"/>
          <p:cNvSpPr txBox="1"/>
          <p:nvPr/>
        </p:nvSpPr>
        <p:spPr>
          <a:xfrm>
            <a:off x="692171" y="1033755"/>
            <a:ext cx="4464685" cy="4115228"/>
          </a:xfrm>
          <a:prstGeom prst="rect">
            <a:avLst/>
          </a:prstGeom>
        </p:spPr>
        <p:txBody>
          <a:bodyPr vert="horz" wrap="square" lIns="0" tIns="52069" rIns="0" bIns="0" rtlCol="0">
            <a:spAutoFit/>
          </a:bodyPr>
          <a:lstStyle/>
          <a:p>
            <a:pPr marL="354330" indent="-342265">
              <a:lnSpc>
                <a:spcPct val="100000"/>
              </a:lnSpc>
              <a:spcBef>
                <a:spcPts val="409"/>
              </a:spcBef>
              <a:buFont typeface="Arial"/>
              <a:buChar char="●"/>
              <a:tabLst>
                <a:tab pos="353695" algn="l"/>
                <a:tab pos="354965" algn="l"/>
              </a:tabLst>
            </a:pPr>
            <a:r>
              <a:rPr sz="1800" dirty="0">
                <a:solidFill>
                  <a:srgbClr val="202020"/>
                </a:solidFill>
                <a:latin typeface="Times New Roman"/>
                <a:cs typeface="Times New Roman"/>
              </a:rPr>
              <a:t>Introduction</a:t>
            </a:r>
            <a:endParaRPr sz="1800">
              <a:latin typeface="Times New Roman"/>
              <a:cs typeface="Times New Roman"/>
            </a:endParaRPr>
          </a:p>
          <a:p>
            <a:pPr marL="354330" indent="-342265">
              <a:lnSpc>
                <a:spcPct val="100000"/>
              </a:lnSpc>
              <a:spcBef>
                <a:spcPts val="310"/>
              </a:spcBef>
              <a:buFont typeface="Arial"/>
              <a:buChar char="●"/>
              <a:tabLst>
                <a:tab pos="353695" algn="l"/>
                <a:tab pos="354965" algn="l"/>
              </a:tabLst>
            </a:pPr>
            <a:r>
              <a:rPr sz="1800" spc="5">
                <a:solidFill>
                  <a:srgbClr val="202020"/>
                </a:solidFill>
                <a:latin typeface="Times New Roman"/>
                <a:cs typeface="Times New Roman"/>
              </a:rPr>
              <a:t>Problem</a:t>
            </a:r>
            <a:r>
              <a:rPr sz="1800" spc="-65">
                <a:solidFill>
                  <a:srgbClr val="202020"/>
                </a:solidFill>
                <a:latin typeface="Times New Roman"/>
                <a:cs typeface="Times New Roman"/>
              </a:rPr>
              <a:t> </a:t>
            </a:r>
            <a:r>
              <a:rPr sz="1800" spc="-10" smtClean="0">
                <a:solidFill>
                  <a:srgbClr val="202020"/>
                </a:solidFill>
                <a:latin typeface="Times New Roman"/>
                <a:cs typeface="Times New Roman"/>
              </a:rPr>
              <a:t>Statement</a:t>
            </a:r>
            <a:endParaRPr lang="en-US" sz="1800" spc="-10" dirty="0" smtClean="0">
              <a:solidFill>
                <a:srgbClr val="202020"/>
              </a:solidFill>
              <a:latin typeface="Times New Roman"/>
              <a:cs typeface="Times New Roman"/>
            </a:endParaRPr>
          </a:p>
          <a:p>
            <a:pPr marL="354330" indent="-342265">
              <a:lnSpc>
                <a:spcPct val="100000"/>
              </a:lnSpc>
              <a:spcBef>
                <a:spcPts val="310"/>
              </a:spcBef>
              <a:buFont typeface="Arial"/>
              <a:buChar char="●"/>
              <a:tabLst>
                <a:tab pos="353695" algn="l"/>
                <a:tab pos="354965" algn="l"/>
              </a:tabLst>
            </a:pPr>
            <a:r>
              <a:rPr lang="en-US" sz="1800" spc="-10" dirty="0" smtClean="0">
                <a:solidFill>
                  <a:srgbClr val="202020"/>
                </a:solidFill>
                <a:latin typeface="Times New Roman"/>
                <a:cs typeface="Times New Roman"/>
              </a:rPr>
              <a:t>Data Summary</a:t>
            </a:r>
            <a:endParaRPr sz="1800">
              <a:latin typeface="Times New Roman"/>
              <a:cs typeface="Times New Roman"/>
            </a:endParaRPr>
          </a:p>
          <a:p>
            <a:pPr marL="354330" indent="-342265">
              <a:lnSpc>
                <a:spcPct val="100000"/>
              </a:lnSpc>
              <a:spcBef>
                <a:spcPts val="340"/>
              </a:spcBef>
              <a:buFont typeface="Arial"/>
              <a:buChar char="●"/>
              <a:tabLst>
                <a:tab pos="353695" algn="l"/>
                <a:tab pos="354965" algn="l"/>
              </a:tabLst>
            </a:pPr>
            <a:r>
              <a:rPr sz="1800" dirty="0">
                <a:solidFill>
                  <a:srgbClr val="202020"/>
                </a:solidFill>
                <a:latin typeface="Times New Roman"/>
                <a:cs typeface="Times New Roman"/>
              </a:rPr>
              <a:t>Methodology</a:t>
            </a:r>
            <a:endParaRPr sz="1800">
              <a:latin typeface="Times New Roman"/>
              <a:cs typeface="Times New Roman"/>
            </a:endParaRPr>
          </a:p>
          <a:p>
            <a:pPr marL="1134110" lvl="1" indent="-323215">
              <a:lnSpc>
                <a:spcPct val="100000"/>
              </a:lnSpc>
              <a:spcBef>
                <a:spcPts val="315"/>
              </a:spcBef>
              <a:buAutoNum type="arabicParenBoth"/>
              <a:tabLst>
                <a:tab pos="1134745" algn="l"/>
              </a:tabLst>
            </a:pPr>
            <a:r>
              <a:rPr sz="1800" dirty="0">
                <a:solidFill>
                  <a:srgbClr val="202020"/>
                </a:solidFill>
                <a:latin typeface="Times New Roman"/>
                <a:cs typeface="Times New Roman"/>
              </a:rPr>
              <a:t>Loading the</a:t>
            </a:r>
            <a:r>
              <a:rPr sz="1800" spc="-50" dirty="0">
                <a:solidFill>
                  <a:srgbClr val="202020"/>
                </a:solidFill>
                <a:latin typeface="Times New Roman"/>
                <a:cs typeface="Times New Roman"/>
              </a:rPr>
              <a:t> </a:t>
            </a:r>
            <a:r>
              <a:rPr sz="1800" dirty="0">
                <a:solidFill>
                  <a:srgbClr val="202020"/>
                </a:solidFill>
                <a:latin typeface="Times New Roman"/>
                <a:cs typeface="Times New Roman"/>
              </a:rPr>
              <a:t>data</a:t>
            </a:r>
            <a:endParaRPr sz="1800">
              <a:latin typeface="Times New Roman"/>
              <a:cs typeface="Times New Roman"/>
            </a:endParaRPr>
          </a:p>
          <a:p>
            <a:pPr marL="1134110" lvl="1" indent="-323215">
              <a:lnSpc>
                <a:spcPct val="100000"/>
              </a:lnSpc>
              <a:spcBef>
                <a:spcPts val="335"/>
              </a:spcBef>
              <a:buAutoNum type="arabicParenBoth"/>
              <a:tabLst>
                <a:tab pos="1134745" algn="l"/>
              </a:tabLst>
            </a:pPr>
            <a:r>
              <a:rPr sz="1800" dirty="0">
                <a:solidFill>
                  <a:srgbClr val="202020"/>
                </a:solidFill>
                <a:latin typeface="Times New Roman"/>
                <a:cs typeface="Times New Roman"/>
              </a:rPr>
              <a:t>Exploratory </a:t>
            </a:r>
            <a:r>
              <a:rPr sz="1800" spc="-5" dirty="0">
                <a:solidFill>
                  <a:srgbClr val="202020"/>
                </a:solidFill>
                <a:latin typeface="Times New Roman"/>
                <a:cs typeface="Times New Roman"/>
              </a:rPr>
              <a:t>Data</a:t>
            </a:r>
            <a:r>
              <a:rPr sz="1800" spc="-30" dirty="0">
                <a:solidFill>
                  <a:srgbClr val="202020"/>
                </a:solidFill>
                <a:latin typeface="Times New Roman"/>
                <a:cs typeface="Times New Roman"/>
              </a:rPr>
              <a:t> </a:t>
            </a:r>
            <a:r>
              <a:rPr sz="1800" spc="-10" dirty="0">
                <a:solidFill>
                  <a:srgbClr val="202020"/>
                </a:solidFill>
                <a:latin typeface="Times New Roman"/>
                <a:cs typeface="Times New Roman"/>
              </a:rPr>
              <a:t>Analysis</a:t>
            </a:r>
            <a:endParaRPr sz="1800">
              <a:latin typeface="Times New Roman"/>
              <a:cs typeface="Times New Roman"/>
            </a:endParaRPr>
          </a:p>
          <a:p>
            <a:pPr marL="1134110" lvl="1" indent="-323215">
              <a:lnSpc>
                <a:spcPct val="100000"/>
              </a:lnSpc>
              <a:spcBef>
                <a:spcPts val="315"/>
              </a:spcBef>
              <a:buAutoNum type="arabicParenBoth"/>
              <a:tabLst>
                <a:tab pos="1134745" algn="l"/>
              </a:tabLst>
            </a:pPr>
            <a:r>
              <a:rPr sz="1800" spc="-5" dirty="0">
                <a:solidFill>
                  <a:srgbClr val="202020"/>
                </a:solidFill>
                <a:latin typeface="Times New Roman"/>
                <a:cs typeface="Times New Roman"/>
              </a:rPr>
              <a:t>Treating missing values </a:t>
            </a:r>
            <a:r>
              <a:rPr sz="1800" dirty="0">
                <a:solidFill>
                  <a:srgbClr val="202020"/>
                </a:solidFill>
                <a:latin typeface="Times New Roman"/>
                <a:cs typeface="Times New Roman"/>
              </a:rPr>
              <a:t>and</a:t>
            </a:r>
            <a:r>
              <a:rPr sz="1800" spc="5" dirty="0">
                <a:solidFill>
                  <a:srgbClr val="202020"/>
                </a:solidFill>
                <a:latin typeface="Times New Roman"/>
                <a:cs typeface="Times New Roman"/>
              </a:rPr>
              <a:t> </a:t>
            </a:r>
            <a:r>
              <a:rPr sz="1800" dirty="0">
                <a:solidFill>
                  <a:srgbClr val="202020"/>
                </a:solidFill>
                <a:latin typeface="Times New Roman"/>
                <a:cs typeface="Times New Roman"/>
              </a:rPr>
              <a:t>outliers</a:t>
            </a:r>
            <a:endParaRPr sz="1800">
              <a:latin typeface="Times New Roman"/>
              <a:cs typeface="Times New Roman"/>
            </a:endParaRPr>
          </a:p>
          <a:p>
            <a:pPr marL="1134110" lvl="1" indent="-323215">
              <a:lnSpc>
                <a:spcPct val="100000"/>
              </a:lnSpc>
              <a:spcBef>
                <a:spcPts val="335"/>
              </a:spcBef>
              <a:buAutoNum type="arabicParenBoth"/>
              <a:tabLst>
                <a:tab pos="1134745" algn="l"/>
              </a:tabLst>
            </a:pPr>
            <a:r>
              <a:rPr sz="1800" spc="-5" dirty="0">
                <a:solidFill>
                  <a:srgbClr val="202020"/>
                </a:solidFill>
                <a:latin typeface="Times New Roman"/>
                <a:cs typeface="Times New Roman"/>
              </a:rPr>
              <a:t>Feature</a:t>
            </a:r>
            <a:r>
              <a:rPr sz="1800" spc="-15" dirty="0">
                <a:solidFill>
                  <a:srgbClr val="202020"/>
                </a:solidFill>
                <a:latin typeface="Times New Roman"/>
                <a:cs typeface="Times New Roman"/>
              </a:rPr>
              <a:t> </a:t>
            </a:r>
            <a:r>
              <a:rPr sz="1800" dirty="0">
                <a:solidFill>
                  <a:srgbClr val="202020"/>
                </a:solidFill>
                <a:latin typeface="Times New Roman"/>
                <a:cs typeface="Times New Roman"/>
              </a:rPr>
              <a:t>engineering</a:t>
            </a:r>
            <a:endParaRPr sz="1800">
              <a:latin typeface="Times New Roman"/>
              <a:cs typeface="Times New Roman"/>
            </a:endParaRPr>
          </a:p>
          <a:p>
            <a:pPr marL="1134110" lvl="1" indent="-323215">
              <a:lnSpc>
                <a:spcPct val="100000"/>
              </a:lnSpc>
              <a:spcBef>
                <a:spcPts val="315"/>
              </a:spcBef>
              <a:buAutoNum type="arabicParenBoth"/>
              <a:tabLst>
                <a:tab pos="1134745" algn="l"/>
              </a:tabLst>
            </a:pPr>
            <a:r>
              <a:rPr sz="1800" spc="-10" dirty="0">
                <a:solidFill>
                  <a:srgbClr val="202020"/>
                </a:solidFill>
                <a:latin typeface="Times New Roman"/>
                <a:cs typeface="Times New Roman"/>
              </a:rPr>
              <a:t>Train </a:t>
            </a:r>
            <a:r>
              <a:rPr sz="1800" spc="-5" dirty="0">
                <a:solidFill>
                  <a:srgbClr val="202020"/>
                </a:solidFill>
                <a:latin typeface="Times New Roman"/>
                <a:cs typeface="Times New Roman"/>
              </a:rPr>
              <a:t>test</a:t>
            </a:r>
            <a:r>
              <a:rPr sz="1800" spc="30" dirty="0">
                <a:solidFill>
                  <a:srgbClr val="202020"/>
                </a:solidFill>
                <a:latin typeface="Times New Roman"/>
                <a:cs typeface="Times New Roman"/>
              </a:rPr>
              <a:t> </a:t>
            </a:r>
            <a:r>
              <a:rPr sz="1800" dirty="0">
                <a:solidFill>
                  <a:srgbClr val="202020"/>
                </a:solidFill>
                <a:latin typeface="Times New Roman"/>
                <a:cs typeface="Times New Roman"/>
              </a:rPr>
              <a:t>split</a:t>
            </a:r>
            <a:endParaRPr sz="1800">
              <a:latin typeface="Times New Roman"/>
              <a:cs typeface="Times New Roman"/>
            </a:endParaRPr>
          </a:p>
          <a:p>
            <a:pPr marL="1134110" lvl="1" indent="-323215">
              <a:lnSpc>
                <a:spcPct val="100000"/>
              </a:lnSpc>
              <a:spcBef>
                <a:spcPts val="335"/>
              </a:spcBef>
              <a:buAutoNum type="arabicParenBoth"/>
              <a:tabLst>
                <a:tab pos="1134745" algn="l"/>
              </a:tabLst>
            </a:pPr>
            <a:r>
              <a:rPr sz="1800" spc="-5" dirty="0">
                <a:solidFill>
                  <a:srgbClr val="202020"/>
                </a:solidFill>
                <a:latin typeface="Times New Roman"/>
                <a:cs typeface="Times New Roman"/>
              </a:rPr>
              <a:t>Data</a:t>
            </a:r>
            <a:r>
              <a:rPr sz="1800" spc="20" dirty="0">
                <a:solidFill>
                  <a:srgbClr val="202020"/>
                </a:solidFill>
                <a:latin typeface="Times New Roman"/>
                <a:cs typeface="Times New Roman"/>
              </a:rPr>
              <a:t> </a:t>
            </a:r>
            <a:r>
              <a:rPr sz="1800" dirty="0">
                <a:solidFill>
                  <a:srgbClr val="202020"/>
                </a:solidFill>
                <a:latin typeface="Times New Roman"/>
                <a:cs typeface="Times New Roman"/>
              </a:rPr>
              <a:t>Modeling</a:t>
            </a:r>
            <a:endParaRPr sz="1800">
              <a:latin typeface="Times New Roman"/>
              <a:cs typeface="Times New Roman"/>
            </a:endParaRPr>
          </a:p>
          <a:p>
            <a:pPr marL="1134110" lvl="1" indent="-323215">
              <a:lnSpc>
                <a:spcPct val="100000"/>
              </a:lnSpc>
              <a:spcBef>
                <a:spcPts val="315"/>
              </a:spcBef>
              <a:buAutoNum type="arabicParenBoth"/>
              <a:tabLst>
                <a:tab pos="1134745" algn="l"/>
              </a:tabLst>
            </a:pPr>
            <a:r>
              <a:rPr sz="1800" dirty="0">
                <a:solidFill>
                  <a:srgbClr val="202020"/>
                </a:solidFill>
                <a:latin typeface="Times New Roman"/>
                <a:cs typeface="Times New Roman"/>
              </a:rPr>
              <a:t>Model</a:t>
            </a:r>
            <a:r>
              <a:rPr sz="1800" spc="-25" dirty="0">
                <a:solidFill>
                  <a:srgbClr val="202020"/>
                </a:solidFill>
                <a:latin typeface="Times New Roman"/>
                <a:cs typeface="Times New Roman"/>
              </a:rPr>
              <a:t> </a:t>
            </a:r>
            <a:r>
              <a:rPr sz="1800" dirty="0">
                <a:solidFill>
                  <a:srgbClr val="202020"/>
                </a:solidFill>
                <a:latin typeface="Times New Roman"/>
                <a:cs typeface="Times New Roman"/>
              </a:rPr>
              <a:t>interpretation</a:t>
            </a:r>
            <a:endParaRPr sz="1800">
              <a:latin typeface="Times New Roman"/>
              <a:cs typeface="Times New Roman"/>
            </a:endParaRPr>
          </a:p>
          <a:p>
            <a:pPr marL="1134110" lvl="1" indent="-323215">
              <a:lnSpc>
                <a:spcPct val="100000"/>
              </a:lnSpc>
              <a:spcBef>
                <a:spcPts val="335"/>
              </a:spcBef>
              <a:buAutoNum type="arabicParenBoth"/>
              <a:tabLst>
                <a:tab pos="1134745" algn="l"/>
              </a:tabLst>
            </a:pPr>
            <a:r>
              <a:rPr sz="1800" spc="-10" dirty="0">
                <a:solidFill>
                  <a:srgbClr val="202020"/>
                </a:solidFill>
                <a:latin typeface="Times New Roman"/>
                <a:cs typeface="Times New Roman"/>
              </a:rPr>
              <a:t>Train </a:t>
            </a:r>
            <a:r>
              <a:rPr sz="1800" dirty="0">
                <a:solidFill>
                  <a:srgbClr val="202020"/>
                </a:solidFill>
                <a:latin typeface="Times New Roman"/>
                <a:cs typeface="Times New Roman"/>
              </a:rPr>
              <a:t>and </a:t>
            </a:r>
            <a:r>
              <a:rPr sz="1800" spc="-5" dirty="0">
                <a:solidFill>
                  <a:srgbClr val="202020"/>
                </a:solidFill>
                <a:latin typeface="Times New Roman"/>
                <a:cs typeface="Times New Roman"/>
              </a:rPr>
              <a:t>test</a:t>
            </a:r>
            <a:r>
              <a:rPr sz="1800" spc="30" dirty="0">
                <a:solidFill>
                  <a:srgbClr val="202020"/>
                </a:solidFill>
                <a:latin typeface="Times New Roman"/>
                <a:cs typeface="Times New Roman"/>
              </a:rPr>
              <a:t> </a:t>
            </a:r>
            <a:r>
              <a:rPr sz="1800" dirty="0">
                <a:solidFill>
                  <a:srgbClr val="202020"/>
                </a:solidFill>
                <a:latin typeface="Times New Roman"/>
                <a:cs typeface="Times New Roman"/>
              </a:rPr>
              <a:t>interpretation</a:t>
            </a:r>
            <a:endParaRPr sz="1800">
              <a:latin typeface="Times New Roman"/>
              <a:cs typeface="Times New Roman"/>
            </a:endParaRPr>
          </a:p>
          <a:p>
            <a:pPr marL="354330" indent="-342265">
              <a:lnSpc>
                <a:spcPct val="100000"/>
              </a:lnSpc>
              <a:spcBef>
                <a:spcPts val="315"/>
              </a:spcBef>
              <a:buFont typeface="Arial"/>
              <a:buChar char="●"/>
              <a:tabLst>
                <a:tab pos="353695" algn="l"/>
                <a:tab pos="354965" algn="l"/>
              </a:tabLst>
            </a:pPr>
            <a:r>
              <a:rPr sz="1800" dirty="0">
                <a:solidFill>
                  <a:srgbClr val="202020"/>
                </a:solidFill>
                <a:latin typeface="Times New Roman"/>
                <a:cs typeface="Times New Roman"/>
              </a:rPr>
              <a:t>Conclusion</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7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267632" y="3251903"/>
            <a:ext cx="8700098" cy="1162735"/>
          </a:xfrm>
        </p:spPr>
        <p:txBody>
          <a:bodyPr/>
          <a:lstStyle/>
          <a:p>
            <a:pPr marL="176213" indent="0">
              <a:buNone/>
            </a:pPr>
            <a:r>
              <a:rPr lang="en-US" b="1" dirty="0" smtClean="0">
                <a:solidFill>
                  <a:schemeClr val="bg1"/>
                </a:solidFill>
              </a:rPr>
              <a:t>H10. Stores should sell more after the 10th of each month.</a:t>
            </a:r>
            <a:endParaRPr lang="en-US" dirty="0" smtClean="0">
              <a:solidFill>
                <a:schemeClr val="bg1"/>
              </a:solidFill>
            </a:endParaRPr>
          </a:p>
          <a:p>
            <a:pPr marL="176213" indent="0">
              <a:buNone/>
            </a:pPr>
            <a:r>
              <a:rPr lang="en-US" b="1" dirty="0" smtClean="0">
                <a:solidFill>
                  <a:schemeClr val="bg1"/>
                </a:solidFill>
              </a:rPr>
              <a:t>False</a:t>
            </a:r>
            <a:r>
              <a:rPr lang="en-US" dirty="0" smtClean="0">
                <a:solidFill>
                  <a:schemeClr val="bg1"/>
                </a:solidFill>
              </a:rPr>
              <a:t>: On average, there's no such a strong evidence that stores sell more after the 10th day of each month. In fact, the mean for this class is slightly smaller than for 'before_10_days'. The correlation between the feature and the target shows a relevant relationship. thus, It can be considered important to the model.</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321278" y="683895"/>
            <a:ext cx="8561070" cy="2653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311700" y="3714061"/>
            <a:ext cx="8832300" cy="854125"/>
          </a:xfrm>
        </p:spPr>
        <p:txBody>
          <a:bodyPr/>
          <a:lstStyle/>
          <a:p>
            <a:pPr marL="176213" indent="0">
              <a:buNone/>
            </a:pPr>
            <a:r>
              <a:rPr lang="en-US" b="1" dirty="0" smtClean="0">
                <a:solidFill>
                  <a:schemeClr val="bg1"/>
                </a:solidFill>
              </a:rPr>
              <a:t>H11. Stores should sell less on weekends.</a:t>
            </a:r>
            <a:endParaRPr lang="en-US" dirty="0" smtClean="0">
              <a:solidFill>
                <a:schemeClr val="bg1"/>
              </a:solidFill>
            </a:endParaRPr>
          </a:p>
          <a:p>
            <a:pPr marL="176213" indent="0">
              <a:buNone/>
            </a:pPr>
            <a:r>
              <a:rPr lang="en-US" b="1" dirty="0" smtClean="0">
                <a:solidFill>
                  <a:schemeClr val="bg1"/>
                </a:solidFill>
              </a:rPr>
              <a:t>False</a:t>
            </a:r>
            <a:r>
              <a:rPr lang="en-US" dirty="0" smtClean="0">
                <a:solidFill>
                  <a:schemeClr val="bg1"/>
                </a:solidFill>
              </a:rPr>
              <a:t>: on average, I can't say that sales is lower on weekends. The correlation is strong enough to be considered in the model.</a:t>
            </a:r>
          </a:p>
          <a:p>
            <a:pPr>
              <a:buNone/>
            </a:pPr>
            <a:endParaRPr lang="en-US" dirty="0"/>
          </a:p>
        </p:txBody>
      </p:sp>
      <p:pic>
        <p:nvPicPr>
          <p:cNvPr id="12290" name="Picture 2"/>
          <p:cNvPicPr>
            <a:picLocks noChangeAspect="1" noChangeArrowheads="1"/>
          </p:cNvPicPr>
          <p:nvPr/>
        </p:nvPicPr>
        <p:blipFill>
          <a:blip r:embed="rId2"/>
          <a:srcRect/>
          <a:stretch>
            <a:fillRect/>
          </a:stretch>
        </p:blipFill>
        <p:spPr bwMode="auto">
          <a:xfrm>
            <a:off x="332118" y="615315"/>
            <a:ext cx="8537562" cy="28329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70" y="0"/>
            <a:ext cx="8520600" cy="572700"/>
          </a:xfrm>
        </p:spPr>
        <p:txBody>
          <a:bodyPr/>
          <a:lstStyle/>
          <a:p>
            <a:r>
              <a:rPr lang="en-US" b="1" dirty="0" smtClean="0">
                <a:latin typeface="Montserrat" charset="0"/>
              </a:rPr>
              <a:t>EDA(Contd.)</a:t>
            </a:r>
            <a:endParaRPr lang="en-US" dirty="0"/>
          </a:p>
        </p:txBody>
      </p:sp>
      <p:sp>
        <p:nvSpPr>
          <p:cNvPr id="3" name="Text Placeholder 2"/>
          <p:cNvSpPr>
            <a:spLocks noGrp="1"/>
          </p:cNvSpPr>
          <p:nvPr>
            <p:ph type="body" idx="1"/>
          </p:nvPr>
        </p:nvSpPr>
        <p:spPr>
          <a:xfrm>
            <a:off x="311700" y="3611880"/>
            <a:ext cx="8520600" cy="956994"/>
          </a:xfrm>
        </p:spPr>
        <p:txBody>
          <a:bodyPr/>
          <a:lstStyle/>
          <a:p>
            <a:pPr marL="176213" indent="0">
              <a:buNone/>
            </a:pPr>
            <a:r>
              <a:rPr lang="en-US" b="1" dirty="0" smtClean="0">
                <a:solidFill>
                  <a:schemeClr val="bg1"/>
                </a:solidFill>
              </a:rPr>
              <a:t>H12. Stores should sell less during school holidays.</a:t>
            </a:r>
            <a:endParaRPr lang="en-US" dirty="0" smtClean="0">
              <a:solidFill>
                <a:schemeClr val="bg1"/>
              </a:solidFill>
            </a:endParaRPr>
          </a:p>
          <a:p>
            <a:pPr marL="176213" indent="0">
              <a:buNone/>
            </a:pPr>
            <a:r>
              <a:rPr lang="en-US" b="1" dirty="0" smtClean="0">
                <a:solidFill>
                  <a:schemeClr val="bg1"/>
                </a:solidFill>
              </a:rPr>
              <a:t>False</a:t>
            </a:r>
            <a:r>
              <a:rPr lang="en-US" dirty="0" smtClean="0">
                <a:solidFill>
                  <a:schemeClr val="bg1"/>
                </a:solidFill>
              </a:rPr>
              <a:t>: there's no such an evidence that stores sell less during school holidays. On average, it's almost the same.</a:t>
            </a:r>
          </a:p>
          <a:p>
            <a:endParaRPr lang="en-US" dirty="0"/>
          </a:p>
        </p:txBody>
      </p:sp>
      <p:pic>
        <p:nvPicPr>
          <p:cNvPr id="13314" name="Picture 2"/>
          <p:cNvPicPr>
            <a:picLocks noChangeAspect="1" noChangeArrowheads="1"/>
          </p:cNvPicPr>
          <p:nvPr/>
        </p:nvPicPr>
        <p:blipFill>
          <a:blip r:embed="rId2"/>
          <a:srcRect/>
          <a:stretch>
            <a:fillRect/>
          </a:stretch>
        </p:blipFill>
        <p:spPr bwMode="auto">
          <a:xfrm>
            <a:off x="377189" y="575311"/>
            <a:ext cx="8321041" cy="291084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charset="0"/>
              </a:rPr>
              <a:t>Hypothesis Validation Summary</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endParaRPr lang="en-US" dirty="0"/>
          </a:p>
        </p:txBody>
      </p:sp>
      <p:pic>
        <p:nvPicPr>
          <p:cNvPr id="14338" name="Picture 2"/>
          <p:cNvPicPr>
            <a:picLocks noChangeAspect="1" noChangeArrowheads="1"/>
          </p:cNvPicPr>
          <p:nvPr/>
        </p:nvPicPr>
        <p:blipFill>
          <a:blip r:embed="rId2"/>
          <a:srcRect/>
          <a:stretch>
            <a:fillRect/>
          </a:stretch>
        </p:blipFill>
        <p:spPr bwMode="auto">
          <a:xfrm>
            <a:off x="1047749" y="1260915"/>
            <a:ext cx="4273397" cy="36371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4995"/>
            <a:ext cx="8520600" cy="572700"/>
          </a:xfrm>
        </p:spPr>
        <p:txBody>
          <a:bodyPr/>
          <a:lstStyle/>
          <a:p>
            <a:r>
              <a:rPr lang="en-US" b="1" spc="-5" dirty="0" smtClean="0">
                <a:latin typeface="Montserrat" charset="0"/>
              </a:rPr>
              <a:t>TREATING </a:t>
            </a:r>
            <a:r>
              <a:rPr lang="en-US" b="1" dirty="0" smtClean="0">
                <a:latin typeface="Montserrat" charset="0"/>
              </a:rPr>
              <a:t>MISSING </a:t>
            </a:r>
            <a:r>
              <a:rPr lang="en-US" b="1" spc="-10" dirty="0" smtClean="0">
                <a:latin typeface="Montserrat" charset="0"/>
              </a:rPr>
              <a:t>VALUES </a:t>
            </a:r>
            <a:r>
              <a:rPr lang="en-US" b="1" spc="-5" dirty="0" smtClean="0">
                <a:latin typeface="Montserrat" charset="0"/>
              </a:rPr>
              <a:t>AND</a:t>
            </a:r>
            <a:r>
              <a:rPr lang="en-US" b="1" spc="25" dirty="0" smtClean="0">
                <a:latin typeface="Montserrat" charset="0"/>
              </a:rPr>
              <a:t> </a:t>
            </a:r>
            <a:r>
              <a:rPr lang="en-US" b="1" spc="-5" dirty="0" smtClean="0">
                <a:latin typeface="Montserrat" charset="0"/>
              </a:rPr>
              <a:t>OUTLIERS</a:t>
            </a:r>
            <a:endParaRPr lang="en-US" b="1" dirty="0">
              <a:latin typeface="Montserrat" charset="0"/>
            </a:endParaRPr>
          </a:p>
        </p:txBody>
      </p:sp>
      <p:sp>
        <p:nvSpPr>
          <p:cNvPr id="3" name="Text Placeholder 2"/>
          <p:cNvSpPr>
            <a:spLocks noGrp="1"/>
          </p:cNvSpPr>
          <p:nvPr>
            <p:ph type="body" idx="1"/>
          </p:nvPr>
        </p:nvSpPr>
        <p:spPr>
          <a:xfrm>
            <a:off x="311700" y="2993145"/>
            <a:ext cx="8700098" cy="1311325"/>
          </a:xfrm>
        </p:spPr>
        <p:txBody>
          <a:bodyPr/>
          <a:lstStyle/>
          <a:p>
            <a:pPr marL="88900" indent="0">
              <a:buNone/>
            </a:pPr>
            <a:r>
              <a:rPr lang="en-US" b="1" dirty="0" err="1" smtClean="0">
                <a:solidFill>
                  <a:schemeClr val="bg1"/>
                </a:solidFill>
              </a:rPr>
              <a:t>competition_distance</a:t>
            </a:r>
            <a:r>
              <a:rPr lang="en-US" b="1" dirty="0" smtClean="0">
                <a:solidFill>
                  <a:schemeClr val="bg1"/>
                </a:solidFill>
              </a:rPr>
              <a:t>:</a:t>
            </a:r>
            <a:endParaRPr lang="en-US" dirty="0" smtClean="0">
              <a:solidFill>
                <a:schemeClr val="bg1"/>
              </a:solidFill>
            </a:endParaRPr>
          </a:p>
          <a:p>
            <a:pPr marL="88900" indent="0">
              <a:buNone/>
            </a:pPr>
            <a:r>
              <a:rPr lang="en-US" dirty="0" smtClean="0">
                <a:solidFill>
                  <a:schemeClr val="bg1"/>
                </a:solidFill>
              </a:rPr>
              <a:t>I'll assume that if the value is missing it's because </a:t>
            </a:r>
            <a:r>
              <a:rPr lang="en-US" dirty="0" err="1" smtClean="0">
                <a:solidFill>
                  <a:schemeClr val="bg1"/>
                </a:solidFill>
              </a:rPr>
              <a:t>there'no</a:t>
            </a:r>
            <a:r>
              <a:rPr lang="en-US" dirty="0" smtClean="0">
                <a:solidFill>
                  <a:schemeClr val="bg1"/>
                </a:solidFill>
              </a:rPr>
              <a:t> competitor close to the store. Thus if I input a distance greater than the maximum distance of the column it's the same as </a:t>
            </a:r>
            <a:r>
              <a:rPr lang="en-US" dirty="0" err="1" smtClean="0">
                <a:solidFill>
                  <a:schemeClr val="bg1"/>
                </a:solidFill>
              </a:rPr>
              <a:t>there'no</a:t>
            </a:r>
            <a:r>
              <a:rPr lang="en-US" dirty="0" smtClean="0">
                <a:solidFill>
                  <a:schemeClr val="bg1"/>
                </a:solidFill>
              </a:rPr>
              <a:t> competitor </a:t>
            </a:r>
            <a:r>
              <a:rPr lang="en-US" dirty="0" err="1" smtClean="0">
                <a:solidFill>
                  <a:schemeClr val="bg1"/>
                </a:solidFill>
              </a:rPr>
              <a:t>close.The</a:t>
            </a:r>
            <a:r>
              <a:rPr lang="en-US" dirty="0" smtClean="0">
                <a:solidFill>
                  <a:schemeClr val="bg1"/>
                </a:solidFill>
              </a:rPr>
              <a:t> maximum distance is 75,860m. So, if the value is missing, I will input 200,000m</a:t>
            </a:r>
          </a:p>
          <a:p>
            <a:pPr marL="88900" indent="0">
              <a:buNone/>
            </a:pPr>
            <a:r>
              <a:rPr lang="en-US" b="1" dirty="0" smtClean="0">
                <a:solidFill>
                  <a:schemeClr val="bg1"/>
                </a:solidFill>
              </a:rPr>
              <a:t>sales distribution is not normal.</a:t>
            </a:r>
          </a:p>
          <a:p>
            <a:endParaRPr lang="en-US" dirty="0"/>
          </a:p>
        </p:txBody>
      </p:sp>
      <p:pic>
        <p:nvPicPr>
          <p:cNvPr id="15362" name="Picture 2"/>
          <p:cNvPicPr>
            <a:picLocks noChangeAspect="1" noChangeArrowheads="1"/>
          </p:cNvPicPr>
          <p:nvPr/>
        </p:nvPicPr>
        <p:blipFill>
          <a:blip r:embed="rId2"/>
          <a:srcRect/>
          <a:stretch>
            <a:fillRect/>
          </a:stretch>
        </p:blipFill>
        <p:spPr bwMode="auto">
          <a:xfrm>
            <a:off x="251460" y="781340"/>
            <a:ext cx="8675370" cy="22923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0"/>
            <a:ext cx="8520600" cy="572700"/>
          </a:xfrm>
        </p:spPr>
        <p:txBody>
          <a:bodyPr/>
          <a:lstStyle/>
          <a:p>
            <a:r>
              <a:rPr lang="en-US" b="1" spc="-5" dirty="0" smtClean="0">
                <a:latin typeface="Montserrat" charset="0"/>
              </a:rPr>
              <a:t>FEATURE</a:t>
            </a:r>
            <a:r>
              <a:rPr lang="en-US" b="1" spc="-40" dirty="0" smtClean="0">
                <a:latin typeface="Montserrat" charset="0"/>
              </a:rPr>
              <a:t> </a:t>
            </a:r>
            <a:r>
              <a:rPr lang="en-US" b="1" spc="-5" dirty="0" smtClean="0">
                <a:latin typeface="Montserrat" charset="0"/>
              </a:rPr>
              <a:t>ENGINEERING</a:t>
            </a:r>
            <a:endParaRPr lang="en-US" b="1" dirty="0">
              <a:latin typeface="Montserrat" charset="0"/>
            </a:endParaRPr>
          </a:p>
        </p:txBody>
      </p:sp>
      <p:sp>
        <p:nvSpPr>
          <p:cNvPr id="3" name="Text Placeholder 2"/>
          <p:cNvSpPr>
            <a:spLocks noGrp="1"/>
          </p:cNvSpPr>
          <p:nvPr>
            <p:ph type="body" idx="1"/>
          </p:nvPr>
        </p:nvSpPr>
        <p:spPr>
          <a:xfrm>
            <a:off x="311700" y="689766"/>
            <a:ext cx="8520600" cy="3727997"/>
          </a:xfrm>
        </p:spPr>
        <p:txBody>
          <a:bodyPr/>
          <a:lstStyle/>
          <a:p>
            <a:pPr marL="0" indent="12700">
              <a:lnSpc>
                <a:spcPct val="100000"/>
              </a:lnSpc>
              <a:spcBef>
                <a:spcPts val="409"/>
              </a:spcBef>
              <a:buClr>
                <a:schemeClr val="bg1"/>
              </a:buClr>
              <a:tabLst>
                <a:tab pos="0" algn="l"/>
              </a:tabLst>
            </a:pPr>
            <a:r>
              <a:rPr lang="en-US" spc="-5" dirty="0" smtClean="0">
                <a:solidFill>
                  <a:schemeClr val="bg1"/>
                </a:solidFill>
                <a:latin typeface="+mn-lt"/>
                <a:cs typeface="Times New Roman"/>
              </a:rPr>
              <a:t>Feature engineering is </a:t>
            </a:r>
            <a:r>
              <a:rPr lang="en-US" dirty="0" smtClean="0">
                <a:solidFill>
                  <a:schemeClr val="bg1"/>
                </a:solidFill>
                <a:latin typeface="+mn-lt"/>
                <a:cs typeface="Times New Roman"/>
              </a:rPr>
              <a:t>the </a:t>
            </a:r>
            <a:r>
              <a:rPr lang="en-US" spc="-5" dirty="0" smtClean="0">
                <a:solidFill>
                  <a:schemeClr val="bg1"/>
                </a:solidFill>
                <a:latin typeface="+mn-lt"/>
                <a:cs typeface="Times New Roman"/>
              </a:rPr>
              <a:t>process </a:t>
            </a:r>
            <a:r>
              <a:rPr lang="en-US" spc="5" dirty="0" smtClean="0">
                <a:solidFill>
                  <a:schemeClr val="bg1"/>
                </a:solidFill>
                <a:latin typeface="+mn-lt"/>
                <a:cs typeface="Times New Roman"/>
              </a:rPr>
              <a:t>of </a:t>
            </a:r>
            <a:r>
              <a:rPr lang="en-US" spc="-5" dirty="0" smtClean="0">
                <a:solidFill>
                  <a:schemeClr val="bg1"/>
                </a:solidFill>
                <a:latin typeface="+mn-lt"/>
                <a:cs typeface="Times New Roman"/>
              </a:rPr>
              <a:t>selecting, manipulating, </a:t>
            </a:r>
            <a:r>
              <a:rPr lang="en-US" dirty="0" smtClean="0">
                <a:solidFill>
                  <a:schemeClr val="bg1"/>
                </a:solidFill>
                <a:latin typeface="+mn-lt"/>
                <a:cs typeface="Times New Roman"/>
              </a:rPr>
              <a:t>and </a:t>
            </a:r>
            <a:r>
              <a:rPr lang="en-US" spc="-5" dirty="0" smtClean="0">
                <a:solidFill>
                  <a:schemeClr val="bg1"/>
                </a:solidFill>
                <a:latin typeface="+mn-lt"/>
                <a:cs typeface="Times New Roman"/>
              </a:rPr>
              <a:t>transforming</a:t>
            </a:r>
            <a:r>
              <a:rPr lang="en-US" spc="75" dirty="0" smtClean="0">
                <a:solidFill>
                  <a:schemeClr val="bg1"/>
                </a:solidFill>
                <a:latin typeface="+mn-lt"/>
                <a:cs typeface="Times New Roman"/>
              </a:rPr>
              <a:t>   </a:t>
            </a:r>
            <a:r>
              <a:rPr lang="en-US" spc="-5" dirty="0" smtClean="0">
                <a:solidFill>
                  <a:schemeClr val="bg1"/>
                </a:solidFill>
                <a:latin typeface="+mn-lt"/>
                <a:cs typeface="Times New Roman"/>
              </a:rPr>
              <a:t>raw data </a:t>
            </a:r>
            <a:r>
              <a:rPr lang="en-US" dirty="0" smtClean="0">
                <a:solidFill>
                  <a:schemeClr val="bg1"/>
                </a:solidFill>
                <a:latin typeface="+mn-lt"/>
                <a:cs typeface="Times New Roman"/>
              </a:rPr>
              <a:t>into </a:t>
            </a:r>
            <a:r>
              <a:rPr lang="en-US" spc="-5" dirty="0" smtClean="0">
                <a:solidFill>
                  <a:schemeClr val="bg1"/>
                </a:solidFill>
                <a:latin typeface="+mn-lt"/>
                <a:cs typeface="Times New Roman"/>
              </a:rPr>
              <a:t>features </a:t>
            </a:r>
            <a:r>
              <a:rPr lang="en-US" dirty="0" smtClean="0">
                <a:solidFill>
                  <a:schemeClr val="bg1"/>
                </a:solidFill>
                <a:latin typeface="+mn-lt"/>
                <a:cs typeface="Times New Roman"/>
              </a:rPr>
              <a:t>that </a:t>
            </a:r>
            <a:r>
              <a:rPr lang="en-US" spc="-10" dirty="0" smtClean="0">
                <a:solidFill>
                  <a:schemeClr val="bg1"/>
                </a:solidFill>
                <a:latin typeface="+mn-lt"/>
                <a:cs typeface="Times New Roman"/>
              </a:rPr>
              <a:t>can </a:t>
            </a:r>
            <a:r>
              <a:rPr lang="en-US" spc="5" dirty="0" smtClean="0">
                <a:solidFill>
                  <a:schemeClr val="bg1"/>
                </a:solidFill>
                <a:latin typeface="+mn-lt"/>
                <a:cs typeface="Times New Roman"/>
              </a:rPr>
              <a:t>be </a:t>
            </a:r>
            <a:r>
              <a:rPr lang="en-US" spc="-5" dirty="0" smtClean="0">
                <a:solidFill>
                  <a:schemeClr val="bg1"/>
                </a:solidFill>
                <a:latin typeface="+mn-lt"/>
                <a:cs typeface="Times New Roman"/>
              </a:rPr>
              <a:t>used </a:t>
            </a:r>
            <a:r>
              <a:rPr lang="en-US" dirty="0" smtClean="0">
                <a:solidFill>
                  <a:schemeClr val="bg1"/>
                </a:solidFill>
                <a:latin typeface="+mn-lt"/>
                <a:cs typeface="Times New Roman"/>
              </a:rPr>
              <a:t>in </a:t>
            </a:r>
            <a:r>
              <a:rPr lang="en-US" spc="-5" dirty="0" smtClean="0">
                <a:solidFill>
                  <a:schemeClr val="bg1"/>
                </a:solidFill>
                <a:latin typeface="+mn-lt"/>
                <a:cs typeface="Times New Roman"/>
              </a:rPr>
              <a:t>supervised</a:t>
            </a:r>
            <a:r>
              <a:rPr lang="en-US" spc="-15" dirty="0" smtClean="0">
                <a:solidFill>
                  <a:schemeClr val="bg1"/>
                </a:solidFill>
                <a:latin typeface="+mn-lt"/>
                <a:cs typeface="Times New Roman"/>
              </a:rPr>
              <a:t> </a:t>
            </a:r>
            <a:r>
              <a:rPr lang="en-US" dirty="0" smtClean="0">
                <a:solidFill>
                  <a:schemeClr val="bg1"/>
                </a:solidFill>
                <a:latin typeface="+mn-lt"/>
                <a:cs typeface="Times New Roman"/>
              </a:rPr>
              <a:t>learning.</a:t>
            </a:r>
          </a:p>
          <a:p>
            <a:pPr marL="0" indent="12700">
              <a:lnSpc>
                <a:spcPct val="100000"/>
              </a:lnSpc>
              <a:spcBef>
                <a:spcPts val="409"/>
              </a:spcBef>
              <a:buClr>
                <a:schemeClr val="bg1"/>
              </a:buClr>
              <a:buNone/>
              <a:tabLst>
                <a:tab pos="0" algn="l"/>
              </a:tabLst>
            </a:pPr>
            <a:endParaRPr lang="en-US" sz="2400" dirty="0" smtClean="0">
              <a:solidFill>
                <a:schemeClr val="bg1"/>
              </a:solidFill>
              <a:latin typeface="+mn-lt"/>
              <a:cs typeface="Times New Roman"/>
            </a:endParaRPr>
          </a:p>
          <a:p>
            <a:pPr marL="0" indent="12700">
              <a:lnSpc>
                <a:spcPct val="100000"/>
              </a:lnSpc>
              <a:buClr>
                <a:schemeClr val="bg1"/>
              </a:buClr>
              <a:tabLst>
                <a:tab pos="0" algn="l"/>
              </a:tabLst>
            </a:pPr>
            <a:r>
              <a:rPr lang="en-US" spc="-5" dirty="0" smtClean="0">
                <a:solidFill>
                  <a:schemeClr val="bg1"/>
                </a:solidFill>
                <a:latin typeface="+mn-lt"/>
                <a:cs typeface="Times New Roman"/>
              </a:rPr>
              <a:t>Feature </a:t>
            </a:r>
            <a:r>
              <a:rPr lang="en-US" dirty="0" smtClean="0">
                <a:solidFill>
                  <a:schemeClr val="bg1"/>
                </a:solidFill>
                <a:latin typeface="+mn-lt"/>
                <a:cs typeface="Times New Roman"/>
              </a:rPr>
              <a:t>Engineering </a:t>
            </a:r>
            <a:r>
              <a:rPr lang="en-US" spc="-5" dirty="0" smtClean="0">
                <a:solidFill>
                  <a:schemeClr val="bg1"/>
                </a:solidFill>
                <a:latin typeface="+mn-lt"/>
                <a:cs typeface="Times New Roman"/>
              </a:rPr>
              <a:t>consists </a:t>
            </a:r>
            <a:r>
              <a:rPr lang="en-US" dirty="0" smtClean="0">
                <a:solidFill>
                  <a:schemeClr val="bg1"/>
                </a:solidFill>
                <a:latin typeface="+mn-lt"/>
                <a:cs typeface="Times New Roman"/>
              </a:rPr>
              <a:t>of </a:t>
            </a:r>
            <a:r>
              <a:rPr lang="en-US" spc="-5" dirty="0" smtClean="0">
                <a:solidFill>
                  <a:schemeClr val="bg1"/>
                </a:solidFill>
                <a:latin typeface="+mn-lt"/>
                <a:cs typeface="Times New Roman"/>
              </a:rPr>
              <a:t>various process</a:t>
            </a:r>
            <a:r>
              <a:rPr lang="en-US" spc="-90" dirty="0" smtClean="0">
                <a:solidFill>
                  <a:schemeClr val="bg1"/>
                </a:solidFill>
                <a:latin typeface="+mn-lt"/>
                <a:cs typeface="Times New Roman"/>
              </a:rPr>
              <a:t> </a:t>
            </a:r>
            <a:r>
              <a:rPr lang="en-US" dirty="0" smtClean="0">
                <a:solidFill>
                  <a:schemeClr val="bg1"/>
                </a:solidFill>
                <a:latin typeface="+mn-lt"/>
                <a:cs typeface="Times New Roman"/>
              </a:rPr>
              <a:t>:</a:t>
            </a:r>
          </a:p>
          <a:p>
            <a:pPr marL="0" lvl="1" indent="12700">
              <a:lnSpc>
                <a:spcPct val="100000"/>
              </a:lnSpc>
              <a:spcBef>
                <a:spcPts val="340"/>
              </a:spcBef>
              <a:buClr>
                <a:schemeClr val="bg1"/>
              </a:buClr>
              <a:buNone/>
              <a:tabLst>
                <a:tab pos="0" algn="l"/>
              </a:tabLst>
            </a:pPr>
            <a:r>
              <a:rPr lang="en-US" sz="1800" spc="-5" dirty="0" smtClean="0">
                <a:solidFill>
                  <a:schemeClr val="bg1"/>
                </a:solidFill>
                <a:latin typeface="+mn-lt"/>
                <a:cs typeface="Times New Roman"/>
              </a:rPr>
              <a:t>(1)Feature Creation </a:t>
            </a:r>
            <a:r>
              <a:rPr lang="en-US" sz="1800" dirty="0" smtClean="0">
                <a:solidFill>
                  <a:schemeClr val="bg1"/>
                </a:solidFill>
                <a:latin typeface="+mn-lt"/>
                <a:cs typeface="Times New Roman"/>
              </a:rPr>
              <a:t>(2) </a:t>
            </a:r>
            <a:r>
              <a:rPr lang="en-US" sz="1800" spc="-5" dirty="0" smtClean="0">
                <a:solidFill>
                  <a:schemeClr val="bg1"/>
                </a:solidFill>
                <a:latin typeface="+mn-lt"/>
                <a:cs typeface="Times New Roman"/>
              </a:rPr>
              <a:t>Transformation </a:t>
            </a:r>
            <a:r>
              <a:rPr lang="en-US" sz="1800" dirty="0" smtClean="0">
                <a:solidFill>
                  <a:schemeClr val="bg1"/>
                </a:solidFill>
                <a:latin typeface="+mn-lt"/>
                <a:cs typeface="Times New Roman"/>
              </a:rPr>
              <a:t>(3) </a:t>
            </a:r>
            <a:r>
              <a:rPr lang="en-US" sz="1800" spc="-5" dirty="0" smtClean="0">
                <a:solidFill>
                  <a:schemeClr val="bg1"/>
                </a:solidFill>
                <a:latin typeface="+mn-lt"/>
                <a:cs typeface="Times New Roman"/>
              </a:rPr>
              <a:t>Feature</a:t>
            </a:r>
            <a:r>
              <a:rPr lang="en-US" sz="1800" spc="65" dirty="0" smtClean="0">
                <a:solidFill>
                  <a:schemeClr val="bg1"/>
                </a:solidFill>
                <a:latin typeface="+mn-lt"/>
                <a:cs typeface="Times New Roman"/>
              </a:rPr>
              <a:t> </a:t>
            </a:r>
            <a:r>
              <a:rPr lang="en-US" sz="1800" spc="-5" dirty="0" smtClean="0">
                <a:solidFill>
                  <a:schemeClr val="bg1"/>
                </a:solidFill>
                <a:latin typeface="+mn-lt"/>
                <a:cs typeface="Times New Roman"/>
              </a:rPr>
              <a:t>Extraction</a:t>
            </a:r>
            <a:endParaRPr lang="en-US" sz="1800" dirty="0" smtClean="0">
              <a:solidFill>
                <a:schemeClr val="bg1"/>
              </a:solidFill>
              <a:latin typeface="+mn-lt"/>
              <a:cs typeface="Times New Roman"/>
            </a:endParaRPr>
          </a:p>
          <a:p>
            <a:pPr marL="0" indent="12700">
              <a:lnSpc>
                <a:spcPct val="100000"/>
              </a:lnSpc>
              <a:spcBef>
                <a:spcPts val="315"/>
              </a:spcBef>
              <a:buClr>
                <a:schemeClr val="bg1"/>
              </a:buClr>
              <a:buAutoNum type="arabicParenBoth"/>
              <a:tabLst>
                <a:tab pos="0" algn="l"/>
              </a:tabLst>
            </a:pPr>
            <a:endParaRPr lang="en-US" b="1" spc="-10" dirty="0" smtClean="0">
              <a:solidFill>
                <a:schemeClr val="bg1"/>
              </a:solidFill>
              <a:latin typeface="+mn-lt"/>
              <a:cs typeface="Times New Roman"/>
            </a:endParaRPr>
          </a:p>
          <a:p>
            <a:pPr marL="0" indent="12700">
              <a:lnSpc>
                <a:spcPct val="100000"/>
              </a:lnSpc>
              <a:spcBef>
                <a:spcPts val="315"/>
              </a:spcBef>
              <a:buClr>
                <a:schemeClr val="bg1"/>
              </a:buClr>
              <a:buAutoNum type="arabicParenBoth"/>
              <a:tabLst>
                <a:tab pos="0" algn="l"/>
              </a:tabLst>
            </a:pPr>
            <a:r>
              <a:rPr lang="en-US" b="1" spc="-10" dirty="0" smtClean="0">
                <a:solidFill>
                  <a:schemeClr val="bg1"/>
                </a:solidFill>
                <a:latin typeface="+mn-lt"/>
                <a:cs typeface="Times New Roman"/>
              </a:rPr>
              <a:t> Feature </a:t>
            </a:r>
            <a:r>
              <a:rPr lang="en-US" b="1" spc="-5" dirty="0" smtClean="0">
                <a:solidFill>
                  <a:schemeClr val="bg1"/>
                </a:solidFill>
                <a:latin typeface="+mn-lt"/>
                <a:cs typeface="Times New Roman"/>
              </a:rPr>
              <a:t>Extraction</a:t>
            </a:r>
            <a:r>
              <a:rPr lang="en-US" spc="-5" dirty="0" smtClean="0">
                <a:solidFill>
                  <a:schemeClr val="bg1"/>
                </a:solidFill>
                <a:latin typeface="+mn-lt"/>
                <a:cs typeface="Times New Roman"/>
              </a:rPr>
              <a:t>: Feature extraction is </a:t>
            </a:r>
            <a:r>
              <a:rPr lang="en-US" dirty="0" smtClean="0">
                <a:solidFill>
                  <a:schemeClr val="bg1"/>
                </a:solidFill>
                <a:latin typeface="+mn-lt"/>
                <a:cs typeface="Times New Roman"/>
              </a:rPr>
              <a:t>the </a:t>
            </a:r>
            <a:r>
              <a:rPr lang="en-US" spc="-5" dirty="0" smtClean="0">
                <a:solidFill>
                  <a:schemeClr val="bg1"/>
                </a:solidFill>
                <a:latin typeface="+mn-lt"/>
                <a:cs typeface="Times New Roman"/>
              </a:rPr>
              <a:t>process </a:t>
            </a:r>
            <a:r>
              <a:rPr lang="en-US" spc="5" dirty="0" smtClean="0">
                <a:solidFill>
                  <a:schemeClr val="bg1"/>
                </a:solidFill>
                <a:latin typeface="+mn-lt"/>
                <a:cs typeface="Times New Roman"/>
              </a:rPr>
              <a:t>of </a:t>
            </a:r>
            <a:r>
              <a:rPr lang="en-US" spc="-5" dirty="0" smtClean="0">
                <a:solidFill>
                  <a:schemeClr val="bg1"/>
                </a:solidFill>
                <a:latin typeface="+mn-lt"/>
                <a:cs typeface="Times New Roman"/>
              </a:rPr>
              <a:t>extracting </a:t>
            </a:r>
            <a:r>
              <a:rPr lang="en-US" spc="-10" dirty="0" smtClean="0">
                <a:solidFill>
                  <a:schemeClr val="bg1"/>
                </a:solidFill>
                <a:latin typeface="+mn-lt"/>
                <a:cs typeface="Times New Roman"/>
              </a:rPr>
              <a:t>features </a:t>
            </a:r>
            <a:r>
              <a:rPr lang="en-US" spc="-5" dirty="0" smtClean="0">
                <a:solidFill>
                  <a:schemeClr val="bg1"/>
                </a:solidFill>
                <a:latin typeface="+mn-lt"/>
                <a:cs typeface="Times New Roman"/>
              </a:rPr>
              <a:t>from</a:t>
            </a:r>
            <a:r>
              <a:rPr lang="en-US" spc="195" dirty="0" smtClean="0">
                <a:solidFill>
                  <a:schemeClr val="bg1"/>
                </a:solidFill>
                <a:latin typeface="+mn-lt"/>
                <a:cs typeface="Times New Roman"/>
              </a:rPr>
              <a:t> </a:t>
            </a:r>
            <a:r>
              <a:rPr lang="en-US" dirty="0" smtClean="0">
                <a:solidFill>
                  <a:schemeClr val="bg1"/>
                </a:solidFill>
                <a:latin typeface="+mn-lt"/>
                <a:cs typeface="Times New Roman"/>
              </a:rPr>
              <a:t>a</a:t>
            </a:r>
            <a:r>
              <a:rPr lang="en-US" spc="-5" dirty="0" smtClean="0">
                <a:solidFill>
                  <a:schemeClr val="bg1"/>
                </a:solidFill>
                <a:latin typeface="+mn-lt"/>
                <a:cs typeface="Times New Roman"/>
              </a:rPr>
              <a:t> data set </a:t>
            </a:r>
            <a:r>
              <a:rPr lang="en-US" dirty="0" smtClean="0">
                <a:solidFill>
                  <a:schemeClr val="bg1"/>
                </a:solidFill>
                <a:latin typeface="+mn-lt"/>
                <a:cs typeface="Times New Roman"/>
              </a:rPr>
              <a:t>to </a:t>
            </a:r>
            <a:r>
              <a:rPr lang="en-US" spc="-5" dirty="0" smtClean="0">
                <a:solidFill>
                  <a:schemeClr val="bg1"/>
                </a:solidFill>
                <a:latin typeface="+mn-lt"/>
                <a:cs typeface="Times New Roman"/>
              </a:rPr>
              <a:t>identify useful</a:t>
            </a:r>
            <a:r>
              <a:rPr lang="en-US" dirty="0" smtClean="0">
                <a:solidFill>
                  <a:schemeClr val="bg1"/>
                </a:solidFill>
                <a:latin typeface="+mn-lt"/>
                <a:cs typeface="Times New Roman"/>
              </a:rPr>
              <a:t> </a:t>
            </a:r>
            <a:r>
              <a:rPr lang="en-US" spc="-5" dirty="0" smtClean="0">
                <a:solidFill>
                  <a:schemeClr val="bg1"/>
                </a:solidFill>
                <a:latin typeface="+mn-lt"/>
                <a:cs typeface="Times New Roman"/>
              </a:rPr>
              <a:t>information.</a:t>
            </a:r>
            <a:endParaRPr lang="en-US" dirty="0" smtClean="0">
              <a:solidFill>
                <a:schemeClr val="bg1"/>
              </a:solidFill>
              <a:latin typeface="+mn-lt"/>
              <a:cs typeface="Times New Roman"/>
            </a:endParaRPr>
          </a:p>
          <a:p>
            <a:pPr marL="0" indent="12700">
              <a:lnSpc>
                <a:spcPct val="100000"/>
              </a:lnSpc>
              <a:spcBef>
                <a:spcPts val="315"/>
              </a:spcBef>
              <a:buClr>
                <a:schemeClr val="bg1"/>
              </a:buClr>
              <a:buAutoNum type="arabicParenBoth" startAt="2"/>
              <a:tabLst>
                <a:tab pos="0" algn="l"/>
              </a:tabLst>
            </a:pPr>
            <a:r>
              <a:rPr lang="en-US" b="1" spc="-10" dirty="0" smtClean="0">
                <a:solidFill>
                  <a:schemeClr val="bg1"/>
                </a:solidFill>
                <a:latin typeface="+mn-lt"/>
                <a:cs typeface="Times New Roman"/>
              </a:rPr>
              <a:t> Feature Creation</a:t>
            </a:r>
            <a:r>
              <a:rPr lang="en-US" spc="-10" dirty="0" smtClean="0">
                <a:solidFill>
                  <a:schemeClr val="bg1"/>
                </a:solidFill>
                <a:latin typeface="+mn-lt"/>
                <a:cs typeface="Times New Roman"/>
              </a:rPr>
              <a:t>: </a:t>
            </a:r>
            <a:r>
              <a:rPr lang="en-US" spc="-5" dirty="0" smtClean="0">
                <a:solidFill>
                  <a:schemeClr val="bg1"/>
                </a:solidFill>
                <a:latin typeface="+mn-lt"/>
                <a:cs typeface="Times New Roman"/>
              </a:rPr>
              <a:t>Creating </a:t>
            </a:r>
            <a:r>
              <a:rPr lang="en-US" spc="-10" dirty="0" smtClean="0">
                <a:solidFill>
                  <a:schemeClr val="bg1"/>
                </a:solidFill>
                <a:latin typeface="+mn-lt"/>
                <a:cs typeface="Times New Roman"/>
              </a:rPr>
              <a:t>features </a:t>
            </a:r>
            <a:r>
              <a:rPr lang="en-US" spc="-5" dirty="0" smtClean="0">
                <a:solidFill>
                  <a:schemeClr val="bg1"/>
                </a:solidFill>
                <a:latin typeface="+mn-lt"/>
                <a:cs typeface="Times New Roman"/>
              </a:rPr>
              <a:t>involves creating new variables which </a:t>
            </a:r>
            <a:r>
              <a:rPr lang="en-US" spc="-10" dirty="0" smtClean="0">
                <a:solidFill>
                  <a:schemeClr val="bg1"/>
                </a:solidFill>
                <a:latin typeface="+mn-lt"/>
                <a:cs typeface="Times New Roman"/>
              </a:rPr>
              <a:t>will</a:t>
            </a:r>
            <a:r>
              <a:rPr lang="en-US" spc="320" dirty="0" smtClean="0">
                <a:solidFill>
                  <a:schemeClr val="bg1"/>
                </a:solidFill>
                <a:latin typeface="+mn-lt"/>
                <a:cs typeface="Times New Roman"/>
              </a:rPr>
              <a:t>      </a:t>
            </a:r>
            <a:r>
              <a:rPr lang="en-US" spc="5" dirty="0" smtClean="0">
                <a:solidFill>
                  <a:schemeClr val="bg1"/>
                </a:solidFill>
                <a:latin typeface="+mn-lt"/>
                <a:cs typeface="Times New Roman"/>
              </a:rPr>
              <a:t>be </a:t>
            </a:r>
            <a:r>
              <a:rPr lang="en-US" spc="-10" dirty="0" smtClean="0">
                <a:solidFill>
                  <a:schemeClr val="bg1"/>
                </a:solidFill>
                <a:latin typeface="+mn-lt"/>
                <a:cs typeface="Times New Roman"/>
              </a:rPr>
              <a:t>most </a:t>
            </a:r>
            <a:r>
              <a:rPr lang="en-US" spc="-5" dirty="0" smtClean="0">
                <a:solidFill>
                  <a:schemeClr val="bg1"/>
                </a:solidFill>
                <a:latin typeface="+mn-lt"/>
                <a:cs typeface="Times New Roman"/>
              </a:rPr>
              <a:t>helpful </a:t>
            </a:r>
            <a:r>
              <a:rPr lang="en-US" spc="-10" dirty="0" smtClean="0">
                <a:solidFill>
                  <a:schemeClr val="bg1"/>
                </a:solidFill>
                <a:latin typeface="+mn-lt"/>
                <a:cs typeface="Times New Roman"/>
              </a:rPr>
              <a:t>for </a:t>
            </a:r>
            <a:r>
              <a:rPr lang="en-US" spc="5" dirty="0" smtClean="0">
                <a:solidFill>
                  <a:schemeClr val="bg1"/>
                </a:solidFill>
                <a:latin typeface="+mn-lt"/>
                <a:cs typeface="Times New Roman"/>
              </a:rPr>
              <a:t>our </a:t>
            </a:r>
            <a:r>
              <a:rPr lang="en-US" spc="-5" dirty="0" smtClean="0">
                <a:solidFill>
                  <a:schemeClr val="bg1"/>
                </a:solidFill>
                <a:latin typeface="+mn-lt"/>
                <a:cs typeface="Times New Roman"/>
              </a:rPr>
              <a:t>model.</a:t>
            </a:r>
            <a:endParaRPr lang="en-US" dirty="0" smtClean="0">
              <a:solidFill>
                <a:schemeClr val="bg1"/>
              </a:solidFill>
              <a:latin typeface="+mn-lt"/>
              <a:cs typeface="Times New Roman"/>
            </a:endParaRPr>
          </a:p>
          <a:p>
            <a:pPr marL="363538" marR="462280" indent="-363538">
              <a:lnSpc>
                <a:spcPts val="2500"/>
              </a:lnSpc>
              <a:spcBef>
                <a:spcPts val="114"/>
              </a:spcBef>
              <a:buClr>
                <a:schemeClr val="bg1"/>
              </a:buClr>
              <a:buAutoNum type="arabicParenBoth" startAt="3"/>
              <a:tabLst>
                <a:tab pos="363538" algn="l"/>
              </a:tabLst>
            </a:pPr>
            <a:r>
              <a:rPr lang="en-US" b="1" spc="-10" dirty="0" smtClean="0">
                <a:solidFill>
                  <a:schemeClr val="bg1"/>
                </a:solidFill>
                <a:latin typeface="+mn-lt"/>
                <a:cs typeface="Times New Roman"/>
              </a:rPr>
              <a:t>Transformations</a:t>
            </a:r>
            <a:r>
              <a:rPr lang="en-US" spc="-10" dirty="0" smtClean="0">
                <a:solidFill>
                  <a:schemeClr val="bg1"/>
                </a:solidFill>
                <a:latin typeface="+mn-lt"/>
                <a:cs typeface="Times New Roman"/>
              </a:rPr>
              <a:t>: </a:t>
            </a:r>
            <a:r>
              <a:rPr lang="en-US" dirty="0" smtClean="0">
                <a:solidFill>
                  <a:schemeClr val="bg1"/>
                </a:solidFill>
                <a:latin typeface="+mn-lt"/>
                <a:cs typeface="Times New Roman"/>
              </a:rPr>
              <a:t>Feature </a:t>
            </a:r>
            <a:r>
              <a:rPr lang="en-US" spc="-5" dirty="0" smtClean="0">
                <a:solidFill>
                  <a:schemeClr val="bg1"/>
                </a:solidFill>
                <a:latin typeface="+mn-lt"/>
                <a:cs typeface="Times New Roman"/>
              </a:rPr>
              <a:t>transformation is simply </a:t>
            </a:r>
            <a:r>
              <a:rPr lang="en-US" dirty="0" smtClean="0">
                <a:solidFill>
                  <a:schemeClr val="bg1"/>
                </a:solidFill>
                <a:latin typeface="+mn-lt"/>
                <a:cs typeface="Times New Roman"/>
              </a:rPr>
              <a:t>a function that </a:t>
            </a:r>
            <a:r>
              <a:rPr lang="en-US" spc="-5" dirty="0" smtClean="0">
                <a:solidFill>
                  <a:schemeClr val="bg1"/>
                </a:solidFill>
                <a:latin typeface="+mn-lt"/>
                <a:cs typeface="Times New Roman"/>
              </a:rPr>
              <a:t>transforms </a:t>
            </a:r>
            <a:r>
              <a:rPr lang="en-US" spc="-10" dirty="0" smtClean="0">
                <a:solidFill>
                  <a:schemeClr val="bg1"/>
                </a:solidFill>
                <a:latin typeface="+mn-lt"/>
                <a:cs typeface="Times New Roman"/>
              </a:rPr>
              <a:t>features </a:t>
            </a:r>
            <a:r>
              <a:rPr lang="en-US" spc="-5" dirty="0" smtClean="0">
                <a:solidFill>
                  <a:schemeClr val="bg1"/>
                </a:solidFill>
                <a:latin typeface="+mn-lt"/>
                <a:cs typeface="Times New Roman"/>
              </a:rPr>
              <a:t>from </a:t>
            </a:r>
            <a:r>
              <a:rPr lang="en-US" spc="5" dirty="0" smtClean="0">
                <a:solidFill>
                  <a:schemeClr val="bg1"/>
                </a:solidFill>
                <a:latin typeface="+mn-lt"/>
                <a:cs typeface="Times New Roman"/>
              </a:rPr>
              <a:t>one </a:t>
            </a:r>
            <a:r>
              <a:rPr lang="en-US" spc="-5" dirty="0" smtClean="0">
                <a:solidFill>
                  <a:schemeClr val="bg1"/>
                </a:solidFill>
                <a:latin typeface="+mn-lt"/>
                <a:cs typeface="Times New Roman"/>
              </a:rPr>
              <a:t>representation </a:t>
            </a:r>
            <a:r>
              <a:rPr lang="en-US" dirty="0" smtClean="0">
                <a:solidFill>
                  <a:schemeClr val="bg1"/>
                </a:solidFill>
                <a:latin typeface="+mn-lt"/>
                <a:cs typeface="Times New Roman"/>
              </a:rPr>
              <a:t>to</a:t>
            </a:r>
            <a:r>
              <a:rPr lang="en-US" spc="10" dirty="0" smtClean="0">
                <a:solidFill>
                  <a:schemeClr val="bg1"/>
                </a:solidFill>
                <a:latin typeface="+mn-lt"/>
                <a:cs typeface="Times New Roman"/>
              </a:rPr>
              <a:t> </a:t>
            </a:r>
            <a:r>
              <a:rPr lang="en-US" spc="5" dirty="0" smtClean="0">
                <a:solidFill>
                  <a:schemeClr val="bg1"/>
                </a:solidFill>
                <a:latin typeface="+mn-lt"/>
                <a:cs typeface="Times New Roman"/>
              </a:rPr>
              <a:t>another.</a:t>
            </a:r>
            <a:endParaRPr lang="en-US" dirty="0" smtClean="0">
              <a:solidFill>
                <a:schemeClr val="bg1"/>
              </a:solidFill>
              <a:latin typeface="+mn-lt"/>
              <a:cs typeface="Times New Roman"/>
            </a:endParaRPr>
          </a:p>
          <a:p>
            <a:pPr marL="0" indent="12700">
              <a:tabLst>
                <a:tab pos="0" algn="l"/>
              </a:tabLst>
            </a:pPr>
            <a:endParaRPr lang="en-US" dirty="0">
              <a:solidFill>
                <a:schemeClr val="bg1"/>
              </a:solidFill>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0"/>
            <a:ext cx="8520600" cy="572700"/>
          </a:xfrm>
        </p:spPr>
        <p:txBody>
          <a:bodyPr/>
          <a:lstStyle/>
          <a:p>
            <a:r>
              <a:rPr lang="en-US" b="1" spc="-5" dirty="0" smtClean="0">
                <a:latin typeface="Montserrat" charset="0"/>
              </a:rPr>
              <a:t>FEATURE</a:t>
            </a:r>
            <a:r>
              <a:rPr lang="en-US" b="1" spc="-40" dirty="0" smtClean="0">
                <a:latin typeface="Montserrat" charset="0"/>
              </a:rPr>
              <a:t> </a:t>
            </a:r>
            <a:r>
              <a:rPr lang="en-US" b="1" spc="-5" dirty="0" smtClean="0">
                <a:latin typeface="Montserrat" charset="0"/>
              </a:rPr>
              <a:t>ENGINEERING (Contd.)</a:t>
            </a:r>
            <a:endParaRPr lang="en-US" dirty="0"/>
          </a:p>
        </p:txBody>
      </p:sp>
      <p:sp>
        <p:nvSpPr>
          <p:cNvPr id="3" name="Text Placeholder 2"/>
          <p:cNvSpPr>
            <a:spLocks noGrp="1"/>
          </p:cNvSpPr>
          <p:nvPr>
            <p:ph type="body" idx="1"/>
          </p:nvPr>
        </p:nvSpPr>
        <p:spPr>
          <a:xfrm>
            <a:off x="311700" y="755868"/>
            <a:ext cx="8520600" cy="3416400"/>
          </a:xfrm>
        </p:spPr>
        <p:txBody>
          <a:bodyPr/>
          <a:lstStyle/>
          <a:p>
            <a:pPr marL="354330" marR="36830" indent="-342265">
              <a:lnSpc>
                <a:spcPct val="114900"/>
              </a:lnSpc>
              <a:spcBef>
                <a:spcPts val="85"/>
              </a:spcBef>
              <a:buClr>
                <a:schemeClr val="bg1">
                  <a:lumMod val="75000"/>
                </a:schemeClr>
              </a:buClr>
              <a:tabLst>
                <a:tab pos="353695" algn="l"/>
                <a:tab pos="354965" algn="l"/>
              </a:tabLst>
            </a:pPr>
            <a:r>
              <a:rPr lang="en-US" spc="-5" dirty="0" smtClean="0">
                <a:solidFill>
                  <a:schemeClr val="bg1"/>
                </a:solidFill>
                <a:latin typeface="Times New Roman"/>
                <a:cs typeface="Times New Roman"/>
              </a:rPr>
              <a:t>When feature engineering activities are </a:t>
            </a:r>
            <a:r>
              <a:rPr lang="en-US" spc="5" dirty="0" smtClean="0">
                <a:solidFill>
                  <a:schemeClr val="bg1"/>
                </a:solidFill>
                <a:latin typeface="Times New Roman"/>
                <a:cs typeface="Times New Roman"/>
              </a:rPr>
              <a:t>done </a:t>
            </a:r>
            <a:r>
              <a:rPr lang="en-US" spc="-10" dirty="0" smtClean="0">
                <a:solidFill>
                  <a:schemeClr val="bg1"/>
                </a:solidFill>
                <a:latin typeface="Times New Roman"/>
                <a:cs typeface="Times New Roman"/>
              </a:rPr>
              <a:t>correctly, </a:t>
            </a:r>
            <a:r>
              <a:rPr lang="en-US" dirty="0" smtClean="0">
                <a:solidFill>
                  <a:schemeClr val="bg1"/>
                </a:solidFill>
                <a:latin typeface="Times New Roman"/>
                <a:cs typeface="Times New Roman"/>
              </a:rPr>
              <a:t>the resulting </a:t>
            </a:r>
            <a:r>
              <a:rPr lang="en-US" spc="-5" dirty="0" smtClean="0">
                <a:solidFill>
                  <a:schemeClr val="bg1"/>
                </a:solidFill>
                <a:latin typeface="Times New Roman"/>
                <a:cs typeface="Times New Roman"/>
              </a:rPr>
              <a:t>dataset is optimal  and </a:t>
            </a:r>
            <a:r>
              <a:rPr lang="en-US" dirty="0" smtClean="0">
                <a:solidFill>
                  <a:schemeClr val="bg1"/>
                </a:solidFill>
                <a:latin typeface="Times New Roman"/>
                <a:cs typeface="Times New Roman"/>
              </a:rPr>
              <a:t>contains </a:t>
            </a:r>
            <a:r>
              <a:rPr lang="en-US" spc="-5" dirty="0" smtClean="0">
                <a:solidFill>
                  <a:schemeClr val="bg1"/>
                </a:solidFill>
                <a:latin typeface="Times New Roman"/>
                <a:cs typeface="Times New Roman"/>
              </a:rPr>
              <a:t>all </a:t>
            </a:r>
            <a:r>
              <a:rPr lang="en-US" spc="5" dirty="0" smtClean="0">
                <a:solidFill>
                  <a:schemeClr val="bg1"/>
                </a:solidFill>
                <a:latin typeface="Times New Roman"/>
                <a:cs typeface="Times New Roman"/>
              </a:rPr>
              <a:t>of </a:t>
            </a:r>
            <a:r>
              <a:rPr lang="en-US" dirty="0" smtClean="0">
                <a:solidFill>
                  <a:schemeClr val="bg1"/>
                </a:solidFill>
                <a:latin typeface="Times New Roman"/>
                <a:cs typeface="Times New Roman"/>
              </a:rPr>
              <a:t>the </a:t>
            </a:r>
            <a:r>
              <a:rPr lang="en-US" spc="-5" dirty="0" smtClean="0">
                <a:solidFill>
                  <a:schemeClr val="bg1"/>
                </a:solidFill>
                <a:latin typeface="Times New Roman"/>
                <a:cs typeface="Times New Roman"/>
              </a:rPr>
              <a:t>important factors </a:t>
            </a:r>
            <a:r>
              <a:rPr lang="en-US" dirty="0" smtClean="0">
                <a:solidFill>
                  <a:schemeClr val="bg1"/>
                </a:solidFill>
                <a:latin typeface="Times New Roman"/>
                <a:cs typeface="Times New Roman"/>
              </a:rPr>
              <a:t>that </a:t>
            </a:r>
            <a:r>
              <a:rPr lang="en-US" spc="-15" dirty="0" smtClean="0">
                <a:solidFill>
                  <a:schemeClr val="bg1"/>
                </a:solidFill>
                <a:latin typeface="Times New Roman"/>
                <a:cs typeface="Times New Roman"/>
              </a:rPr>
              <a:t>affect </a:t>
            </a:r>
            <a:r>
              <a:rPr lang="en-US" dirty="0" smtClean="0">
                <a:solidFill>
                  <a:schemeClr val="bg1"/>
                </a:solidFill>
                <a:latin typeface="Times New Roman"/>
                <a:cs typeface="Times New Roman"/>
              </a:rPr>
              <a:t>the business </a:t>
            </a:r>
            <a:r>
              <a:rPr lang="en-US" spc="-5" dirty="0" smtClean="0">
                <a:solidFill>
                  <a:schemeClr val="bg1"/>
                </a:solidFill>
                <a:latin typeface="Times New Roman"/>
                <a:cs typeface="Times New Roman"/>
              </a:rPr>
              <a:t>problem. </a:t>
            </a:r>
            <a:r>
              <a:rPr lang="en-US" spc="-15" dirty="0" smtClean="0">
                <a:solidFill>
                  <a:schemeClr val="bg1"/>
                </a:solidFill>
                <a:latin typeface="Times New Roman"/>
                <a:cs typeface="Times New Roman"/>
              </a:rPr>
              <a:t>As </a:t>
            </a:r>
            <a:r>
              <a:rPr lang="en-US" dirty="0" smtClean="0">
                <a:solidFill>
                  <a:schemeClr val="bg1"/>
                </a:solidFill>
                <a:latin typeface="Times New Roman"/>
                <a:cs typeface="Times New Roman"/>
              </a:rPr>
              <a:t>a result </a:t>
            </a:r>
            <a:r>
              <a:rPr lang="en-US" spc="5" dirty="0" smtClean="0">
                <a:solidFill>
                  <a:schemeClr val="bg1"/>
                </a:solidFill>
                <a:latin typeface="Times New Roman"/>
                <a:cs typeface="Times New Roman"/>
              </a:rPr>
              <a:t>of  </a:t>
            </a:r>
            <a:r>
              <a:rPr lang="en-US" spc="-5" dirty="0" smtClean="0">
                <a:solidFill>
                  <a:schemeClr val="bg1"/>
                </a:solidFill>
                <a:latin typeface="Times New Roman"/>
                <a:cs typeface="Times New Roman"/>
              </a:rPr>
              <a:t>these datasets, </a:t>
            </a:r>
            <a:r>
              <a:rPr lang="en-US"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most </a:t>
            </a:r>
            <a:r>
              <a:rPr lang="en-US" spc="-5" dirty="0" smtClean="0">
                <a:solidFill>
                  <a:schemeClr val="bg1"/>
                </a:solidFill>
                <a:latin typeface="Times New Roman"/>
                <a:cs typeface="Times New Roman"/>
              </a:rPr>
              <a:t>accurate </a:t>
            </a:r>
            <a:r>
              <a:rPr lang="en-US" dirty="0" smtClean="0">
                <a:solidFill>
                  <a:schemeClr val="bg1"/>
                </a:solidFill>
                <a:latin typeface="Times New Roman"/>
                <a:cs typeface="Times New Roman"/>
              </a:rPr>
              <a:t>predictive </a:t>
            </a:r>
            <a:r>
              <a:rPr lang="en-US" spc="-5" dirty="0" smtClean="0">
                <a:solidFill>
                  <a:schemeClr val="bg1"/>
                </a:solidFill>
                <a:latin typeface="Times New Roman"/>
                <a:cs typeface="Times New Roman"/>
              </a:rPr>
              <a:t>models </a:t>
            </a:r>
            <a:r>
              <a:rPr lang="en-US" dirty="0" smtClean="0">
                <a:solidFill>
                  <a:schemeClr val="bg1"/>
                </a:solidFill>
                <a:latin typeface="Times New Roman"/>
                <a:cs typeface="Times New Roman"/>
              </a:rPr>
              <a:t>and the </a:t>
            </a:r>
            <a:r>
              <a:rPr lang="en-US" spc="-10" dirty="0" smtClean="0">
                <a:solidFill>
                  <a:schemeClr val="bg1"/>
                </a:solidFill>
                <a:latin typeface="Times New Roman"/>
                <a:cs typeface="Times New Roman"/>
              </a:rPr>
              <a:t>most </a:t>
            </a:r>
            <a:r>
              <a:rPr lang="en-US" spc="-5" dirty="0" smtClean="0">
                <a:solidFill>
                  <a:schemeClr val="bg1"/>
                </a:solidFill>
                <a:latin typeface="Times New Roman"/>
                <a:cs typeface="Times New Roman"/>
              </a:rPr>
              <a:t>useful </a:t>
            </a:r>
            <a:r>
              <a:rPr lang="en-US" dirty="0" smtClean="0">
                <a:solidFill>
                  <a:schemeClr val="bg1"/>
                </a:solidFill>
                <a:latin typeface="Times New Roman"/>
                <a:cs typeface="Times New Roman"/>
              </a:rPr>
              <a:t>insights </a:t>
            </a:r>
            <a:r>
              <a:rPr lang="en-US" spc="-5" dirty="0" smtClean="0">
                <a:solidFill>
                  <a:schemeClr val="bg1"/>
                </a:solidFill>
                <a:latin typeface="Times New Roman"/>
                <a:cs typeface="Times New Roman"/>
              </a:rPr>
              <a:t>are  </a:t>
            </a:r>
            <a:r>
              <a:rPr lang="en-US" dirty="0" smtClean="0">
                <a:solidFill>
                  <a:schemeClr val="bg1"/>
                </a:solidFill>
                <a:latin typeface="Times New Roman"/>
                <a:cs typeface="Times New Roman"/>
              </a:rPr>
              <a:t>produced.</a:t>
            </a:r>
          </a:p>
          <a:p>
            <a:pPr marL="354330" indent="-342265">
              <a:lnSpc>
                <a:spcPct val="100000"/>
              </a:lnSpc>
              <a:spcBef>
                <a:spcPts val="335"/>
              </a:spcBef>
              <a:buClr>
                <a:schemeClr val="bg1">
                  <a:lumMod val="75000"/>
                </a:schemeClr>
              </a:buClr>
              <a:tabLst>
                <a:tab pos="353695" algn="l"/>
                <a:tab pos="354965" algn="l"/>
              </a:tabLst>
            </a:pPr>
            <a:r>
              <a:rPr lang="en-US" spc="-5" dirty="0" smtClean="0">
                <a:solidFill>
                  <a:schemeClr val="bg1"/>
                </a:solidFill>
                <a:latin typeface="Times New Roman"/>
                <a:cs typeface="Times New Roman"/>
              </a:rPr>
              <a:t>Once </a:t>
            </a:r>
            <a:r>
              <a:rPr lang="en-US" spc="-15" dirty="0" smtClean="0">
                <a:solidFill>
                  <a:schemeClr val="bg1"/>
                </a:solidFill>
                <a:latin typeface="Times New Roman"/>
                <a:cs typeface="Times New Roman"/>
              </a:rPr>
              <a:t>we </a:t>
            </a:r>
            <a:r>
              <a:rPr lang="en-US" spc="-10" dirty="0" smtClean="0">
                <a:solidFill>
                  <a:schemeClr val="bg1"/>
                </a:solidFill>
                <a:latin typeface="Times New Roman"/>
                <a:cs typeface="Times New Roman"/>
              </a:rPr>
              <a:t>were </a:t>
            </a:r>
            <a:r>
              <a:rPr lang="en-US" dirty="0" smtClean="0">
                <a:solidFill>
                  <a:schemeClr val="bg1"/>
                </a:solidFill>
                <a:latin typeface="Times New Roman"/>
                <a:cs typeface="Times New Roman"/>
              </a:rPr>
              <a:t>done </a:t>
            </a:r>
            <a:r>
              <a:rPr lang="en-US" spc="-10" dirty="0" smtClean="0">
                <a:solidFill>
                  <a:schemeClr val="bg1"/>
                </a:solidFill>
                <a:latin typeface="Times New Roman"/>
                <a:cs typeface="Times New Roman"/>
              </a:rPr>
              <a:t>with </a:t>
            </a:r>
            <a:r>
              <a:rPr lang="en-US" spc="-5" dirty="0" smtClean="0">
                <a:solidFill>
                  <a:schemeClr val="bg1"/>
                </a:solidFill>
                <a:latin typeface="Times New Roman"/>
                <a:cs typeface="Times New Roman"/>
              </a:rPr>
              <a:t>creating/altering existing/new variables, </a:t>
            </a:r>
            <a:r>
              <a:rPr lang="en-US" spc="-15" dirty="0" smtClean="0">
                <a:solidFill>
                  <a:schemeClr val="bg1"/>
                </a:solidFill>
                <a:latin typeface="Times New Roman"/>
                <a:cs typeface="Times New Roman"/>
              </a:rPr>
              <a:t>we </a:t>
            </a:r>
            <a:r>
              <a:rPr lang="en-US" dirty="0" smtClean="0">
                <a:solidFill>
                  <a:schemeClr val="bg1"/>
                </a:solidFill>
                <a:latin typeface="Times New Roman"/>
                <a:cs typeface="Times New Roman"/>
              </a:rPr>
              <a:t>try the</a:t>
            </a:r>
            <a:r>
              <a:rPr lang="en-US" spc="200" dirty="0" smtClean="0">
                <a:solidFill>
                  <a:schemeClr val="bg1"/>
                </a:solidFill>
                <a:latin typeface="Times New Roman"/>
                <a:cs typeface="Times New Roman"/>
              </a:rPr>
              <a:t> </a:t>
            </a:r>
            <a:r>
              <a:rPr lang="en-US" dirty="0" smtClean="0">
                <a:solidFill>
                  <a:schemeClr val="bg1"/>
                </a:solidFill>
                <a:latin typeface="Times New Roman"/>
                <a:cs typeface="Times New Roman"/>
              </a:rPr>
              <a:t>conditions</a:t>
            </a:r>
          </a:p>
          <a:p>
            <a:pPr marL="354330">
              <a:lnSpc>
                <a:spcPct val="100000"/>
              </a:lnSpc>
              <a:spcBef>
                <a:spcPts val="315"/>
              </a:spcBef>
              <a:buClr>
                <a:schemeClr val="bg1">
                  <a:lumMod val="75000"/>
                </a:schemeClr>
              </a:buClr>
            </a:pPr>
            <a:r>
              <a:rPr lang="en-US" spc="-5" dirty="0" smtClean="0">
                <a:solidFill>
                  <a:schemeClr val="bg1"/>
                </a:solidFill>
                <a:latin typeface="Times New Roman"/>
                <a:cs typeface="Times New Roman"/>
              </a:rPr>
              <a:t>which are necessary for Linear regression</a:t>
            </a:r>
            <a:r>
              <a:rPr lang="en-US" spc="100" dirty="0" smtClean="0">
                <a:solidFill>
                  <a:schemeClr val="bg1"/>
                </a:solidFill>
                <a:latin typeface="Times New Roman"/>
                <a:cs typeface="Times New Roman"/>
              </a:rPr>
              <a:t> </a:t>
            </a:r>
            <a:r>
              <a:rPr lang="en-US" spc="-5" dirty="0" smtClean="0">
                <a:solidFill>
                  <a:schemeClr val="bg1"/>
                </a:solidFill>
                <a:latin typeface="Times New Roman"/>
                <a:cs typeface="Times New Roman"/>
              </a:rPr>
              <a:t>models.</a:t>
            </a:r>
            <a:endParaRPr lang="en-US" dirty="0" smtClean="0">
              <a:solidFill>
                <a:schemeClr val="bg1"/>
              </a:solidFill>
              <a:latin typeface="Times New Roman"/>
              <a:cs typeface="Times New Roman"/>
            </a:endParaRPr>
          </a:p>
          <a:p>
            <a:pPr marL="354330" indent="-342265">
              <a:lnSpc>
                <a:spcPct val="100000"/>
              </a:lnSpc>
              <a:spcBef>
                <a:spcPts val="335"/>
              </a:spcBef>
              <a:buClr>
                <a:schemeClr val="bg1">
                  <a:lumMod val="75000"/>
                </a:schemeClr>
              </a:buClr>
              <a:tabLst>
                <a:tab pos="353695" algn="l"/>
                <a:tab pos="354965" algn="l"/>
              </a:tabLst>
            </a:pPr>
            <a:r>
              <a:rPr lang="en-US" spc="-5" dirty="0" smtClean="0">
                <a:solidFill>
                  <a:schemeClr val="bg1"/>
                </a:solidFill>
                <a:latin typeface="Times New Roman"/>
                <a:cs typeface="Times New Roman"/>
              </a:rPr>
              <a:t>Those </a:t>
            </a:r>
            <a:r>
              <a:rPr lang="en-US" dirty="0" smtClean="0">
                <a:solidFill>
                  <a:schemeClr val="bg1"/>
                </a:solidFill>
                <a:latin typeface="Times New Roman"/>
                <a:cs typeface="Times New Roman"/>
              </a:rPr>
              <a:t>are</a:t>
            </a:r>
            <a:r>
              <a:rPr lang="en-US" spc="-70" dirty="0" smtClean="0">
                <a:solidFill>
                  <a:schemeClr val="bg1"/>
                </a:solidFill>
                <a:latin typeface="Times New Roman"/>
                <a:cs typeface="Times New Roman"/>
              </a:rPr>
              <a:t> </a:t>
            </a:r>
            <a:r>
              <a:rPr lang="en-US" dirty="0" smtClean="0">
                <a:solidFill>
                  <a:schemeClr val="bg1"/>
                </a:solidFill>
                <a:latin typeface="Times New Roman"/>
                <a:cs typeface="Times New Roman"/>
              </a:rPr>
              <a:t>–</a:t>
            </a:r>
          </a:p>
          <a:p>
            <a:pPr marL="336550" marR="103505" indent="-336550">
              <a:lnSpc>
                <a:spcPts val="2500"/>
              </a:lnSpc>
              <a:spcBef>
                <a:spcPts val="114"/>
              </a:spcBef>
              <a:buClr>
                <a:schemeClr val="bg1">
                  <a:lumMod val="75000"/>
                </a:schemeClr>
              </a:buClr>
              <a:buAutoNum type="arabicParenBoth"/>
              <a:tabLst>
                <a:tab pos="336550" algn="l"/>
              </a:tabLst>
            </a:pPr>
            <a:r>
              <a:rPr lang="en-US" b="1" spc="-5" dirty="0" smtClean="0">
                <a:solidFill>
                  <a:schemeClr val="bg1"/>
                </a:solidFill>
                <a:latin typeface="Times New Roman"/>
                <a:cs typeface="Times New Roman"/>
              </a:rPr>
              <a:t>Linearity</a:t>
            </a:r>
            <a:r>
              <a:rPr lang="en-US" spc="-5" dirty="0" smtClean="0">
                <a:solidFill>
                  <a:schemeClr val="bg1"/>
                </a:solidFill>
                <a:latin typeface="Times New Roman"/>
                <a:cs typeface="Times New Roman"/>
              </a:rPr>
              <a:t>: The </a:t>
            </a:r>
            <a:r>
              <a:rPr lang="en-US" dirty="0" smtClean="0">
                <a:solidFill>
                  <a:schemeClr val="bg1"/>
                </a:solidFill>
                <a:latin typeface="Times New Roman"/>
                <a:cs typeface="Times New Roman"/>
              </a:rPr>
              <a:t>relationship </a:t>
            </a:r>
            <a:r>
              <a:rPr lang="en-US" spc="-10" dirty="0" smtClean="0">
                <a:solidFill>
                  <a:schemeClr val="bg1"/>
                </a:solidFill>
                <a:latin typeface="Times New Roman"/>
                <a:cs typeface="Times New Roman"/>
              </a:rPr>
              <a:t>between </a:t>
            </a:r>
            <a:r>
              <a:rPr lang="en-US" dirty="0" smtClean="0">
                <a:solidFill>
                  <a:schemeClr val="bg1"/>
                </a:solidFill>
                <a:latin typeface="Times New Roman"/>
                <a:cs typeface="Times New Roman"/>
              </a:rPr>
              <a:t>the independent and dependent </a:t>
            </a:r>
            <a:r>
              <a:rPr lang="en-US" spc="-5" dirty="0" smtClean="0">
                <a:solidFill>
                  <a:schemeClr val="bg1"/>
                </a:solidFill>
                <a:latin typeface="Times New Roman"/>
                <a:cs typeface="Times New Roman"/>
              </a:rPr>
              <a:t>variables </a:t>
            </a:r>
            <a:r>
              <a:rPr lang="en-US" spc="-10" dirty="0" smtClean="0">
                <a:solidFill>
                  <a:schemeClr val="bg1"/>
                </a:solidFill>
                <a:latin typeface="Times New Roman"/>
                <a:cs typeface="Times New Roman"/>
              </a:rPr>
              <a:t>must </a:t>
            </a:r>
            <a:r>
              <a:rPr lang="en-US" spc="5" dirty="0" smtClean="0">
                <a:solidFill>
                  <a:schemeClr val="bg1"/>
                </a:solidFill>
                <a:latin typeface="Times New Roman"/>
                <a:cs typeface="Times New Roman"/>
              </a:rPr>
              <a:t>be  </a:t>
            </a:r>
            <a:r>
              <a:rPr lang="en-US" dirty="0" smtClean="0">
                <a:solidFill>
                  <a:schemeClr val="bg1"/>
                </a:solidFill>
                <a:latin typeface="Times New Roman"/>
                <a:cs typeface="Times New Roman"/>
              </a:rPr>
              <a:t>linear..</a:t>
            </a:r>
          </a:p>
          <a:p>
            <a:pPr marL="281305" indent="-269240">
              <a:lnSpc>
                <a:spcPct val="100000"/>
              </a:lnSpc>
              <a:spcBef>
                <a:spcPts val="170"/>
              </a:spcBef>
              <a:buClr>
                <a:schemeClr val="bg1">
                  <a:lumMod val="75000"/>
                </a:schemeClr>
              </a:buClr>
              <a:buAutoNum type="arabicParenBoth"/>
              <a:tabLst>
                <a:tab pos="281940" algn="l"/>
              </a:tabLst>
            </a:pPr>
            <a:r>
              <a:rPr lang="en-US" b="1" spc="-10" dirty="0" smtClean="0">
                <a:solidFill>
                  <a:schemeClr val="bg1"/>
                </a:solidFill>
                <a:latin typeface="Times New Roman"/>
                <a:cs typeface="Times New Roman"/>
              </a:rPr>
              <a:t>There should be no or </a:t>
            </a:r>
            <a:r>
              <a:rPr lang="en-US" b="1" dirty="0" smtClean="0">
                <a:solidFill>
                  <a:schemeClr val="bg1"/>
                </a:solidFill>
                <a:latin typeface="Times New Roman"/>
                <a:cs typeface="Times New Roman"/>
              </a:rPr>
              <a:t>little </a:t>
            </a:r>
            <a:r>
              <a:rPr lang="en-US" b="1" spc="-10" dirty="0" smtClean="0">
                <a:solidFill>
                  <a:schemeClr val="bg1"/>
                </a:solidFill>
                <a:latin typeface="Times New Roman"/>
                <a:cs typeface="Times New Roman"/>
              </a:rPr>
              <a:t>multi-</a:t>
            </a:r>
            <a:r>
              <a:rPr lang="en-US" b="1" spc="-10" dirty="0" err="1" smtClean="0">
                <a:solidFill>
                  <a:schemeClr val="bg1"/>
                </a:solidFill>
                <a:latin typeface="Times New Roman"/>
                <a:cs typeface="Times New Roman"/>
              </a:rPr>
              <a:t>collinearity</a:t>
            </a:r>
            <a:r>
              <a:rPr lang="en-US" b="1" spc="-10" dirty="0" smtClean="0">
                <a:solidFill>
                  <a:schemeClr val="bg1"/>
                </a:solidFill>
                <a:latin typeface="Times New Roman"/>
                <a:cs typeface="Times New Roman"/>
              </a:rPr>
              <a:t>: </a:t>
            </a:r>
            <a:r>
              <a:rPr lang="en-US" dirty="0" smtClean="0">
                <a:solidFill>
                  <a:schemeClr val="bg1"/>
                </a:solidFill>
                <a:latin typeface="Times New Roman"/>
                <a:cs typeface="Times New Roman"/>
              </a:rPr>
              <a:t>Multi-</a:t>
            </a:r>
            <a:r>
              <a:rPr lang="en-US" dirty="0" err="1" smtClean="0">
                <a:solidFill>
                  <a:schemeClr val="bg1"/>
                </a:solidFill>
                <a:latin typeface="Times New Roman"/>
                <a:cs typeface="Times New Roman"/>
              </a:rPr>
              <a:t>collinearity</a:t>
            </a:r>
            <a:r>
              <a:rPr lang="en-US" dirty="0" smtClean="0">
                <a:solidFill>
                  <a:schemeClr val="bg1"/>
                </a:solidFill>
                <a:latin typeface="Times New Roman"/>
                <a:cs typeface="Times New Roman"/>
              </a:rPr>
              <a:t> is the</a:t>
            </a:r>
            <a:r>
              <a:rPr lang="en-US" spc="220" dirty="0" smtClean="0">
                <a:solidFill>
                  <a:schemeClr val="bg1"/>
                </a:solidFill>
                <a:latin typeface="Times New Roman"/>
                <a:cs typeface="Times New Roman"/>
              </a:rPr>
              <a:t> </a:t>
            </a:r>
            <a:r>
              <a:rPr lang="en-US" spc="-5" dirty="0" smtClean="0">
                <a:solidFill>
                  <a:schemeClr val="bg1"/>
                </a:solidFill>
                <a:latin typeface="Times New Roman"/>
                <a:cs typeface="Times New Roman"/>
              </a:rPr>
              <a:t>phenomenon</a:t>
            </a:r>
            <a:endParaRPr lang="en-US" dirty="0" smtClean="0">
              <a:solidFill>
                <a:schemeClr val="bg1"/>
              </a:solidFill>
              <a:latin typeface="Times New Roman"/>
              <a:cs typeface="Times New Roman"/>
            </a:endParaRPr>
          </a:p>
          <a:p>
            <a:pPr marL="354330">
              <a:lnSpc>
                <a:spcPct val="100000"/>
              </a:lnSpc>
              <a:spcBef>
                <a:spcPts val="340"/>
              </a:spcBef>
              <a:buClr>
                <a:schemeClr val="bg1">
                  <a:lumMod val="75000"/>
                </a:schemeClr>
              </a:buClr>
            </a:pPr>
            <a:r>
              <a:rPr lang="en-US" spc="-10" dirty="0" smtClean="0">
                <a:solidFill>
                  <a:schemeClr val="bg1"/>
                </a:solidFill>
                <a:latin typeface="Times New Roman"/>
                <a:cs typeface="Times New Roman"/>
              </a:rPr>
              <a:t>when </a:t>
            </a:r>
            <a:r>
              <a:rPr lang="en-US" dirty="0" smtClean="0">
                <a:solidFill>
                  <a:schemeClr val="bg1"/>
                </a:solidFill>
                <a:latin typeface="Times New Roman"/>
                <a:cs typeface="Times New Roman"/>
              </a:rPr>
              <a:t>a </a:t>
            </a:r>
            <a:r>
              <a:rPr lang="en-US" spc="-5" dirty="0" smtClean="0">
                <a:solidFill>
                  <a:schemeClr val="bg1"/>
                </a:solidFill>
                <a:latin typeface="Times New Roman"/>
                <a:cs typeface="Times New Roman"/>
              </a:rPr>
              <a:t>number </a:t>
            </a:r>
            <a:r>
              <a:rPr lang="en-US" spc="5" dirty="0" smtClean="0">
                <a:solidFill>
                  <a:schemeClr val="bg1"/>
                </a:solidFill>
                <a:latin typeface="Times New Roman"/>
                <a:cs typeface="Times New Roman"/>
              </a:rPr>
              <a:t>of </a:t>
            </a:r>
            <a:r>
              <a:rPr lang="en-US" dirty="0" smtClean="0">
                <a:solidFill>
                  <a:schemeClr val="bg1"/>
                </a:solidFill>
                <a:latin typeface="Times New Roman"/>
                <a:cs typeface="Times New Roman"/>
              </a:rPr>
              <a:t>the </a:t>
            </a:r>
            <a:r>
              <a:rPr lang="en-US" spc="-5" dirty="0" smtClean="0">
                <a:solidFill>
                  <a:schemeClr val="bg1"/>
                </a:solidFill>
                <a:latin typeface="Times New Roman"/>
                <a:cs typeface="Times New Roman"/>
              </a:rPr>
              <a:t>explanatory variables are </a:t>
            </a:r>
            <a:r>
              <a:rPr lang="en-US" dirty="0" smtClean="0">
                <a:solidFill>
                  <a:schemeClr val="bg1"/>
                </a:solidFill>
                <a:latin typeface="Times New Roman"/>
                <a:cs typeface="Times New Roman"/>
              </a:rPr>
              <a:t>strongly</a:t>
            </a:r>
            <a:r>
              <a:rPr lang="en-US" spc="-5" dirty="0" smtClean="0">
                <a:solidFill>
                  <a:schemeClr val="bg1"/>
                </a:solidFill>
                <a:latin typeface="Times New Roman"/>
                <a:cs typeface="Times New Roman"/>
              </a:rPr>
              <a:t> correlated.</a:t>
            </a:r>
            <a:endParaRPr lang="en-US" dirty="0" smtClean="0">
              <a:solidFill>
                <a:schemeClr val="bg1"/>
              </a:solidFill>
              <a:latin typeface="Times New Roman"/>
              <a:cs typeface="Times New Roman"/>
            </a:endParaRPr>
          </a:p>
          <a:p>
            <a:pPr marL="281305" indent="-269240">
              <a:lnSpc>
                <a:spcPct val="100000"/>
              </a:lnSpc>
              <a:spcBef>
                <a:spcPts val="310"/>
              </a:spcBef>
              <a:buClr>
                <a:schemeClr val="bg1">
                  <a:lumMod val="75000"/>
                </a:schemeClr>
              </a:buClr>
              <a:buAutoNum type="arabicParenBoth" startAt="3"/>
              <a:tabLst>
                <a:tab pos="281940" algn="l"/>
              </a:tabLst>
            </a:pPr>
            <a:r>
              <a:rPr lang="en-US" b="1" spc="-10" dirty="0" smtClean="0">
                <a:solidFill>
                  <a:schemeClr val="bg1"/>
                </a:solidFill>
                <a:latin typeface="Times New Roman"/>
                <a:cs typeface="Times New Roman"/>
              </a:rPr>
              <a:t>Normality</a:t>
            </a:r>
            <a:r>
              <a:rPr lang="en-US" spc="-10" dirty="0" smtClean="0">
                <a:solidFill>
                  <a:schemeClr val="bg1"/>
                </a:solidFill>
                <a:latin typeface="Times New Roman"/>
                <a:cs typeface="Times New Roman"/>
              </a:rPr>
              <a:t>: All </a:t>
            </a:r>
            <a:r>
              <a:rPr lang="en-US" spc="-5" dirty="0" smtClean="0">
                <a:solidFill>
                  <a:schemeClr val="bg1"/>
                </a:solidFill>
                <a:latin typeface="Times New Roman"/>
                <a:cs typeface="Times New Roman"/>
              </a:rPr>
              <a:t>residuals </a:t>
            </a:r>
            <a:r>
              <a:rPr lang="en-US" dirty="0" smtClean="0">
                <a:solidFill>
                  <a:schemeClr val="bg1"/>
                </a:solidFill>
                <a:latin typeface="Times New Roman"/>
                <a:cs typeface="Times New Roman"/>
              </a:rPr>
              <a:t>should </a:t>
            </a:r>
            <a:r>
              <a:rPr lang="en-US" spc="-5" dirty="0" smtClean="0">
                <a:solidFill>
                  <a:schemeClr val="bg1"/>
                </a:solidFill>
                <a:latin typeface="Times New Roman"/>
                <a:cs typeface="Times New Roman"/>
              </a:rPr>
              <a:t>follow </a:t>
            </a:r>
            <a:r>
              <a:rPr lang="en-US" dirty="0" smtClean="0">
                <a:solidFill>
                  <a:schemeClr val="bg1"/>
                </a:solidFill>
                <a:latin typeface="Times New Roman"/>
                <a:cs typeface="Times New Roman"/>
              </a:rPr>
              <a:t>a </a:t>
            </a:r>
            <a:r>
              <a:rPr lang="en-US" spc="-5" dirty="0" smtClean="0">
                <a:solidFill>
                  <a:schemeClr val="bg1"/>
                </a:solidFill>
                <a:latin typeface="Times New Roman"/>
                <a:cs typeface="Times New Roman"/>
              </a:rPr>
              <a:t>normal </a:t>
            </a:r>
            <a:r>
              <a:rPr lang="en-US" dirty="0" smtClean="0">
                <a:solidFill>
                  <a:schemeClr val="bg1"/>
                </a:solidFill>
                <a:latin typeface="Times New Roman"/>
                <a:cs typeface="Times New Roman"/>
              </a:rPr>
              <a:t>distribution in </a:t>
            </a:r>
            <a:r>
              <a:rPr lang="en-US" spc="-5" dirty="0" smtClean="0">
                <a:solidFill>
                  <a:schemeClr val="bg1"/>
                </a:solidFill>
                <a:latin typeface="Times New Roman"/>
                <a:cs typeface="Times New Roman"/>
              </a:rPr>
              <a:t>Linear</a:t>
            </a:r>
            <a:r>
              <a:rPr lang="en-US" spc="20" dirty="0" smtClean="0">
                <a:solidFill>
                  <a:schemeClr val="bg1"/>
                </a:solidFill>
                <a:latin typeface="Times New Roman"/>
                <a:cs typeface="Times New Roman"/>
              </a:rPr>
              <a:t> </a:t>
            </a:r>
            <a:r>
              <a:rPr lang="en-US" spc="-5" dirty="0" smtClean="0">
                <a:solidFill>
                  <a:schemeClr val="bg1"/>
                </a:solidFill>
                <a:latin typeface="Times New Roman"/>
                <a:cs typeface="Times New Roman"/>
              </a:rPr>
              <a:t>Regression</a:t>
            </a:r>
            <a:endParaRPr lang="en-US" dirty="0" smtClean="0">
              <a:solidFill>
                <a:schemeClr val="bg1"/>
              </a:solidFill>
              <a:latin typeface="Times New Roman"/>
              <a:cs typeface="Times New Roman"/>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spc="-5" dirty="0" smtClean="0">
                <a:latin typeface="Montserrat" charset="0"/>
              </a:rPr>
              <a:t>FEATURE</a:t>
            </a:r>
            <a:r>
              <a:rPr lang="en-US" b="1" spc="-40" dirty="0" smtClean="0">
                <a:latin typeface="Montserrat" charset="0"/>
              </a:rPr>
              <a:t> </a:t>
            </a:r>
            <a:r>
              <a:rPr lang="en-US" b="1" spc="-5" dirty="0" smtClean="0">
                <a:latin typeface="Montserrat" charset="0"/>
              </a:rPr>
              <a:t>ENGINEERING (Contd.)</a:t>
            </a:r>
            <a:endParaRPr lang="en-US" dirty="0"/>
          </a:p>
        </p:txBody>
      </p:sp>
      <p:sp>
        <p:nvSpPr>
          <p:cNvPr id="3" name="Text Placeholder 2"/>
          <p:cNvSpPr>
            <a:spLocks noGrp="1"/>
          </p:cNvSpPr>
          <p:nvPr>
            <p:ph type="body" idx="1"/>
          </p:nvPr>
        </p:nvSpPr>
        <p:spPr>
          <a:xfrm>
            <a:off x="154236" y="535531"/>
            <a:ext cx="8534845" cy="555139"/>
          </a:xfrm>
        </p:spPr>
        <p:txBody>
          <a:bodyPr/>
          <a:lstStyle/>
          <a:p>
            <a:pPr marL="88900" indent="25400"/>
            <a:r>
              <a:rPr lang="en-US" spc="-15" dirty="0" smtClean="0">
                <a:solidFill>
                  <a:schemeClr val="bg1"/>
                </a:solidFill>
                <a:latin typeface="Times New Roman"/>
                <a:cs typeface="Times New Roman"/>
              </a:rPr>
              <a:t>Applying Transformations for the featured </a:t>
            </a:r>
            <a:r>
              <a:rPr lang="en-US" spc="-20" dirty="0" smtClean="0">
                <a:solidFill>
                  <a:schemeClr val="bg1"/>
                </a:solidFill>
                <a:latin typeface="Times New Roman"/>
                <a:cs typeface="Times New Roman"/>
              </a:rPr>
              <a:t>columns </a:t>
            </a:r>
            <a:r>
              <a:rPr lang="en-US" spc="-5" dirty="0" smtClean="0">
                <a:solidFill>
                  <a:schemeClr val="bg1"/>
                </a:solidFill>
                <a:latin typeface="Times New Roman"/>
                <a:cs typeface="Times New Roman"/>
              </a:rPr>
              <a:t>to  </a:t>
            </a:r>
            <a:r>
              <a:rPr lang="en-US" spc="-15" dirty="0" smtClean="0">
                <a:solidFill>
                  <a:schemeClr val="bg1"/>
                </a:solidFill>
                <a:latin typeface="Times New Roman"/>
                <a:cs typeface="Times New Roman"/>
              </a:rPr>
              <a:t>convert </a:t>
            </a:r>
            <a:r>
              <a:rPr lang="en-US" spc="-20" dirty="0" smtClean="0">
                <a:solidFill>
                  <a:schemeClr val="bg1"/>
                </a:solidFill>
                <a:latin typeface="Times New Roman"/>
                <a:cs typeface="Times New Roman"/>
              </a:rPr>
              <a:t>it into normal</a:t>
            </a:r>
            <a:r>
              <a:rPr lang="en-US" spc="280" dirty="0" smtClean="0">
                <a:solidFill>
                  <a:schemeClr val="bg1"/>
                </a:solidFill>
                <a:latin typeface="Times New Roman"/>
                <a:cs typeface="Times New Roman"/>
              </a:rPr>
              <a:t> </a:t>
            </a:r>
            <a:r>
              <a:rPr lang="en-US" spc="-15" dirty="0" smtClean="0">
                <a:solidFill>
                  <a:schemeClr val="bg1"/>
                </a:solidFill>
                <a:latin typeface="Times New Roman"/>
                <a:cs typeface="Times New Roman"/>
              </a:rPr>
              <a:t>distribution.</a:t>
            </a:r>
            <a:endParaRPr lang="en-US" dirty="0" smtClean="0">
              <a:solidFill>
                <a:schemeClr val="bg1"/>
              </a:solidFill>
              <a:latin typeface="Times New Roman"/>
              <a:cs typeface="Times New Roman"/>
            </a:endParaRPr>
          </a:p>
          <a:p>
            <a:endParaRPr lang="en-US" dirty="0"/>
          </a:p>
        </p:txBody>
      </p:sp>
      <p:pic>
        <p:nvPicPr>
          <p:cNvPr id="1026" name="Picture 2"/>
          <p:cNvPicPr>
            <a:picLocks noChangeAspect="1" noChangeArrowheads="1"/>
          </p:cNvPicPr>
          <p:nvPr/>
        </p:nvPicPr>
        <p:blipFill>
          <a:blip r:embed="rId2"/>
          <a:srcRect/>
          <a:stretch>
            <a:fillRect/>
          </a:stretch>
        </p:blipFill>
        <p:spPr bwMode="auto">
          <a:xfrm>
            <a:off x="429274" y="1142610"/>
            <a:ext cx="3731246" cy="171640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54976" y="2953635"/>
            <a:ext cx="3765564" cy="178115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997402" y="1120140"/>
            <a:ext cx="4738974" cy="1942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354830" y="2948695"/>
            <a:ext cx="4297679" cy="18290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spc="5" dirty="0" smtClean="0">
                <a:latin typeface="Montserrat" charset="0"/>
              </a:rPr>
              <a:t>Before </a:t>
            </a:r>
            <a:r>
              <a:rPr lang="en-US" b="1" dirty="0" smtClean="0">
                <a:latin typeface="Montserrat" charset="0"/>
              </a:rPr>
              <a:t>Building a</a:t>
            </a:r>
            <a:r>
              <a:rPr lang="en-US" b="1" spc="-150" dirty="0" smtClean="0">
                <a:latin typeface="Montserrat" charset="0"/>
              </a:rPr>
              <a:t> </a:t>
            </a:r>
            <a:r>
              <a:rPr lang="en-US" b="1" spc="-5" dirty="0" smtClean="0">
                <a:latin typeface="Montserrat" charset="0"/>
              </a:rPr>
              <a:t>model…</a:t>
            </a:r>
            <a:endParaRPr lang="en-US" b="1" dirty="0">
              <a:latin typeface="Montserrat" charset="0"/>
            </a:endParaRPr>
          </a:p>
        </p:txBody>
      </p:sp>
      <p:sp>
        <p:nvSpPr>
          <p:cNvPr id="3" name="Text Placeholder 2"/>
          <p:cNvSpPr>
            <a:spLocks noGrp="1"/>
          </p:cNvSpPr>
          <p:nvPr>
            <p:ph type="body" idx="1"/>
          </p:nvPr>
        </p:nvSpPr>
        <p:spPr>
          <a:xfrm>
            <a:off x="3440490" y="546546"/>
            <a:ext cx="5703510" cy="444971"/>
          </a:xfrm>
        </p:spPr>
        <p:txBody>
          <a:bodyPr/>
          <a:lstStyle/>
          <a:p>
            <a:r>
              <a:rPr lang="en-US" spc="-10" dirty="0" smtClean="0">
                <a:solidFill>
                  <a:schemeClr val="bg1"/>
                </a:solidFill>
              </a:rPr>
              <a:t>Correlation matrix for the featured variables</a:t>
            </a:r>
            <a:endParaRPr lang="en-US" dirty="0" smtClean="0">
              <a:solidFill>
                <a:schemeClr val="bg1"/>
              </a:solidFill>
            </a:endParaRPr>
          </a:p>
          <a:p>
            <a:endParaRPr lang="en-US" dirty="0"/>
          </a:p>
        </p:txBody>
      </p:sp>
      <p:pic>
        <p:nvPicPr>
          <p:cNvPr id="2050" name="Picture 2"/>
          <p:cNvPicPr>
            <a:picLocks noChangeAspect="1" noChangeArrowheads="1"/>
          </p:cNvPicPr>
          <p:nvPr/>
        </p:nvPicPr>
        <p:blipFill>
          <a:blip r:embed="rId2"/>
          <a:srcRect/>
          <a:stretch>
            <a:fillRect/>
          </a:stretch>
        </p:blipFill>
        <p:spPr bwMode="auto">
          <a:xfrm>
            <a:off x="4238050" y="971471"/>
            <a:ext cx="3807613" cy="1604962"/>
          </a:xfrm>
          <a:prstGeom prst="rect">
            <a:avLst/>
          </a:prstGeom>
          <a:noFill/>
          <a:ln w="9525">
            <a:noFill/>
            <a:miter lim="800000"/>
            <a:headEnd/>
            <a:tailEnd/>
          </a:ln>
          <a:effectLst/>
        </p:spPr>
      </p:pic>
      <p:sp>
        <p:nvSpPr>
          <p:cNvPr id="5" name="Rectangle 4"/>
          <p:cNvSpPr/>
          <p:nvPr/>
        </p:nvSpPr>
        <p:spPr>
          <a:xfrm>
            <a:off x="200985" y="1955152"/>
            <a:ext cx="2940228" cy="400110"/>
          </a:xfrm>
          <a:prstGeom prst="rect">
            <a:avLst/>
          </a:prstGeom>
        </p:spPr>
        <p:txBody>
          <a:bodyPr wrap="none">
            <a:spAutoFit/>
          </a:bodyPr>
          <a:lstStyle/>
          <a:p>
            <a:r>
              <a:rPr lang="en-US" sz="2000" b="1" dirty="0" smtClean="0">
                <a:solidFill>
                  <a:schemeClr val="bg1"/>
                </a:solidFill>
              </a:rPr>
              <a:t>FEATURE SELECTION</a:t>
            </a:r>
            <a:endParaRPr lang="en-US" sz="2000" dirty="0">
              <a:solidFill>
                <a:schemeClr val="bg1"/>
              </a:solidFill>
            </a:endParaRPr>
          </a:p>
        </p:txBody>
      </p:sp>
      <p:sp>
        <p:nvSpPr>
          <p:cNvPr id="6" name="Rectangle 5"/>
          <p:cNvSpPr/>
          <p:nvPr/>
        </p:nvSpPr>
        <p:spPr>
          <a:xfrm>
            <a:off x="236862" y="2558177"/>
            <a:ext cx="8730867" cy="2585323"/>
          </a:xfrm>
          <a:prstGeom prst="rect">
            <a:avLst/>
          </a:prstGeom>
        </p:spPr>
        <p:txBody>
          <a:bodyPr wrap="square">
            <a:spAutoFit/>
          </a:bodyPr>
          <a:lstStyle/>
          <a:p>
            <a:r>
              <a:rPr lang="en-US" sz="1800" dirty="0" smtClean="0">
                <a:solidFill>
                  <a:schemeClr val="bg1"/>
                </a:solidFill>
              </a:rPr>
              <a:t>In this section it will be selected the relevant features to the model.</a:t>
            </a:r>
          </a:p>
          <a:p>
            <a:r>
              <a:rPr lang="en-US" sz="1800" dirty="0" smtClean="0">
                <a:solidFill>
                  <a:schemeClr val="bg1"/>
                </a:solidFill>
              </a:rPr>
              <a:t>I have used both </a:t>
            </a:r>
            <a:r>
              <a:rPr lang="en-US" sz="1800" dirty="0" err="1" smtClean="0">
                <a:solidFill>
                  <a:schemeClr val="bg1"/>
                </a:solidFill>
              </a:rPr>
              <a:t>Boruta</a:t>
            </a:r>
            <a:r>
              <a:rPr lang="en-US" sz="1800" dirty="0" smtClean="0">
                <a:solidFill>
                  <a:schemeClr val="bg1"/>
                </a:solidFill>
              </a:rPr>
              <a:t> and the business feeling (based on the experience from the Exploratory Data Analysis Section) to select the most relevant variables.</a:t>
            </a:r>
          </a:p>
          <a:p>
            <a:r>
              <a:rPr lang="en-US" sz="1800" dirty="0" err="1" smtClean="0">
                <a:solidFill>
                  <a:schemeClr val="bg1"/>
                </a:solidFill>
              </a:rPr>
              <a:t>Boruta</a:t>
            </a:r>
            <a:r>
              <a:rPr lang="en-US" sz="1800" dirty="0" smtClean="0">
                <a:solidFill>
                  <a:schemeClr val="bg1"/>
                </a:solidFill>
              </a:rPr>
              <a:t> uses by default Random Forest to output the importance measure of a feature.</a:t>
            </a:r>
          </a:p>
          <a:p>
            <a:r>
              <a:rPr lang="en-US" sz="1800" dirty="0" smtClean="0">
                <a:solidFill>
                  <a:schemeClr val="bg1"/>
                </a:solidFill>
              </a:rPr>
              <a:t>To do that, I have done following steps :</a:t>
            </a:r>
          </a:p>
          <a:p>
            <a:pPr marL="342900" indent="-342900">
              <a:buClr>
                <a:schemeClr val="bg1">
                  <a:lumMod val="75000"/>
                </a:schemeClr>
              </a:buClr>
              <a:buFont typeface="+mj-lt"/>
              <a:buAutoNum type="arabicPeriod"/>
            </a:pPr>
            <a:r>
              <a:rPr lang="en-US" sz="1800" dirty="0" smtClean="0">
                <a:solidFill>
                  <a:schemeClr val="bg1"/>
                </a:solidFill>
              </a:rPr>
              <a:t>split the data frame into training and test datasets;</a:t>
            </a:r>
          </a:p>
          <a:p>
            <a:pPr marL="342900" indent="-342900">
              <a:buClr>
                <a:schemeClr val="bg1">
                  <a:lumMod val="75000"/>
                </a:schemeClr>
              </a:buClr>
              <a:buFont typeface="+mj-lt"/>
              <a:buAutoNum type="arabicPeriod"/>
            </a:pPr>
            <a:r>
              <a:rPr lang="en-US" sz="1800" dirty="0" smtClean="0">
                <a:solidFill>
                  <a:schemeClr val="bg1"/>
                </a:solidFill>
              </a:rPr>
              <a:t>perform </a:t>
            </a:r>
            <a:r>
              <a:rPr lang="en-US" sz="1800" dirty="0" err="1" smtClean="0">
                <a:solidFill>
                  <a:schemeClr val="bg1"/>
                </a:solidFill>
              </a:rPr>
              <a:t>Boruta</a:t>
            </a:r>
            <a:r>
              <a:rPr lang="en-US" sz="1800" dirty="0" smtClean="0">
                <a:solidFill>
                  <a:schemeClr val="bg1"/>
                </a:solidFill>
              </a:rPr>
              <a:t> feature selector; and,</a:t>
            </a:r>
          </a:p>
          <a:p>
            <a:pPr marL="342900" indent="-342900">
              <a:buClr>
                <a:schemeClr val="bg1">
                  <a:lumMod val="75000"/>
                </a:schemeClr>
              </a:buClr>
              <a:buFont typeface="+mj-lt"/>
              <a:buAutoNum type="arabicPeriod"/>
            </a:pPr>
            <a:r>
              <a:rPr lang="en-US" sz="1800" dirty="0" smtClean="0">
                <a:solidFill>
                  <a:schemeClr val="bg1"/>
                </a:solidFill>
              </a:rPr>
              <a:t>manually select features.SS</a:t>
            </a:r>
            <a:endParaRPr lang="en-US" sz="180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66" y="0"/>
            <a:ext cx="8520600" cy="572700"/>
          </a:xfrm>
        </p:spPr>
        <p:txBody>
          <a:bodyPr/>
          <a:lstStyle/>
          <a:p>
            <a:r>
              <a:rPr lang="en-US" b="1" dirty="0" smtClean="0">
                <a:latin typeface="Montserrat" charset="0"/>
              </a:rPr>
              <a:t>TRAIN </a:t>
            </a:r>
            <a:r>
              <a:rPr lang="en-US" b="1" spc="5" dirty="0" smtClean="0">
                <a:latin typeface="Montserrat" charset="0"/>
              </a:rPr>
              <a:t>– </a:t>
            </a:r>
            <a:r>
              <a:rPr lang="en-US" b="1" spc="-5" dirty="0" smtClean="0">
                <a:latin typeface="Montserrat" charset="0"/>
              </a:rPr>
              <a:t>TEST</a:t>
            </a:r>
            <a:r>
              <a:rPr lang="en-US" b="1" spc="-70" dirty="0" smtClean="0">
                <a:latin typeface="Montserrat" charset="0"/>
              </a:rPr>
              <a:t> </a:t>
            </a:r>
            <a:r>
              <a:rPr lang="en-US" b="1" dirty="0" smtClean="0">
                <a:latin typeface="Montserrat" charset="0"/>
              </a:rPr>
              <a:t>SPLIT</a:t>
            </a:r>
            <a:endParaRPr lang="en-US" b="1" dirty="0">
              <a:latin typeface="Montserrat" charset="0"/>
            </a:endParaRPr>
          </a:p>
        </p:txBody>
      </p:sp>
      <p:sp>
        <p:nvSpPr>
          <p:cNvPr id="3" name="Text Placeholder 2"/>
          <p:cNvSpPr>
            <a:spLocks noGrp="1"/>
          </p:cNvSpPr>
          <p:nvPr>
            <p:ph type="body" idx="1"/>
          </p:nvPr>
        </p:nvSpPr>
        <p:spPr>
          <a:xfrm>
            <a:off x="256615" y="2263801"/>
            <a:ext cx="8744166" cy="2539552"/>
          </a:xfrm>
        </p:spPr>
        <p:txBody>
          <a:bodyPr/>
          <a:lstStyle/>
          <a:p>
            <a:pPr marL="88900" marR="339090" indent="0">
              <a:lnSpc>
                <a:spcPct val="99500"/>
              </a:lnSpc>
              <a:spcBef>
                <a:spcPts val="994"/>
              </a:spcBef>
              <a:buClr>
                <a:schemeClr val="bg1"/>
              </a:buClr>
              <a:buNone/>
              <a:tabLst>
                <a:tab pos="198120" algn="l"/>
              </a:tabLst>
            </a:pPr>
            <a:r>
              <a:rPr lang="en-US" dirty="0" smtClean="0">
                <a:solidFill>
                  <a:schemeClr val="bg1"/>
                </a:solidFill>
                <a:latin typeface="Times New Roman"/>
                <a:cs typeface="Times New Roman"/>
              </a:rPr>
              <a:t>In Machine </a:t>
            </a:r>
            <a:r>
              <a:rPr lang="en-US" spc="-5" dirty="0" smtClean="0">
                <a:solidFill>
                  <a:schemeClr val="bg1"/>
                </a:solidFill>
                <a:latin typeface="Times New Roman"/>
                <a:cs typeface="Times New Roman"/>
              </a:rPr>
              <a:t>Learning, </a:t>
            </a:r>
            <a:r>
              <a:rPr lang="en-US" spc="-15" dirty="0" smtClean="0">
                <a:solidFill>
                  <a:schemeClr val="bg1"/>
                </a:solidFill>
                <a:latin typeface="Times New Roman"/>
                <a:cs typeface="Times New Roman"/>
              </a:rPr>
              <a:t>we </a:t>
            </a:r>
            <a:r>
              <a:rPr lang="en-US" dirty="0" smtClean="0">
                <a:solidFill>
                  <a:schemeClr val="bg1"/>
                </a:solidFill>
                <a:latin typeface="Times New Roman"/>
                <a:cs typeface="Times New Roman"/>
              </a:rPr>
              <a:t>use various kinds of </a:t>
            </a:r>
            <a:r>
              <a:rPr lang="en-US" spc="-5" dirty="0" smtClean="0">
                <a:solidFill>
                  <a:schemeClr val="bg1"/>
                </a:solidFill>
                <a:latin typeface="Times New Roman"/>
                <a:cs typeface="Times New Roman"/>
              </a:rPr>
              <a:t>algorithms </a:t>
            </a:r>
            <a:r>
              <a:rPr lang="en-US" dirty="0" smtClean="0">
                <a:solidFill>
                  <a:schemeClr val="bg1"/>
                </a:solidFill>
                <a:latin typeface="Times New Roman"/>
                <a:cs typeface="Times New Roman"/>
              </a:rPr>
              <a:t>to allow </a:t>
            </a:r>
            <a:r>
              <a:rPr lang="en-US" spc="-10" dirty="0" smtClean="0">
                <a:solidFill>
                  <a:schemeClr val="bg1"/>
                </a:solidFill>
                <a:latin typeface="Times New Roman"/>
                <a:cs typeface="Times New Roman"/>
              </a:rPr>
              <a:t>machines </a:t>
            </a:r>
            <a:r>
              <a:rPr lang="en-US" dirty="0" smtClean="0">
                <a:solidFill>
                  <a:schemeClr val="bg1"/>
                </a:solidFill>
                <a:latin typeface="Times New Roman"/>
                <a:cs typeface="Times New Roman"/>
              </a:rPr>
              <a:t>to  </a:t>
            </a:r>
            <a:r>
              <a:rPr lang="en-US" spc="-5" dirty="0" smtClean="0">
                <a:solidFill>
                  <a:schemeClr val="bg1"/>
                </a:solidFill>
                <a:latin typeface="Times New Roman"/>
                <a:cs typeface="Times New Roman"/>
              </a:rPr>
              <a:t>learn </a:t>
            </a:r>
            <a:r>
              <a:rPr lang="en-US" dirty="0" smtClean="0">
                <a:solidFill>
                  <a:schemeClr val="bg1"/>
                </a:solidFill>
                <a:latin typeface="Times New Roman"/>
                <a:cs typeface="Times New Roman"/>
              </a:rPr>
              <a:t>the  relationships </a:t>
            </a:r>
            <a:r>
              <a:rPr lang="en-US" spc="-5" dirty="0" smtClean="0">
                <a:solidFill>
                  <a:schemeClr val="bg1"/>
                </a:solidFill>
                <a:latin typeface="Times New Roman"/>
                <a:cs typeface="Times New Roman"/>
              </a:rPr>
              <a:t>within </a:t>
            </a:r>
            <a:r>
              <a:rPr lang="en-US" dirty="0" smtClean="0">
                <a:solidFill>
                  <a:schemeClr val="bg1"/>
                </a:solidFill>
                <a:latin typeface="Times New Roman"/>
                <a:cs typeface="Times New Roman"/>
              </a:rPr>
              <a:t>the data provided and </a:t>
            </a:r>
            <a:r>
              <a:rPr lang="en-US" spc="-15" dirty="0" smtClean="0">
                <a:solidFill>
                  <a:schemeClr val="bg1"/>
                </a:solidFill>
                <a:latin typeface="Times New Roman"/>
                <a:cs typeface="Times New Roman"/>
              </a:rPr>
              <a:t>make </a:t>
            </a:r>
            <a:r>
              <a:rPr lang="en-US" dirty="0" smtClean="0">
                <a:solidFill>
                  <a:schemeClr val="bg1"/>
                </a:solidFill>
                <a:latin typeface="Times New Roman"/>
                <a:cs typeface="Times New Roman"/>
              </a:rPr>
              <a:t>predictions </a:t>
            </a:r>
            <a:r>
              <a:rPr lang="en-US" spc="-5" dirty="0" smtClean="0">
                <a:solidFill>
                  <a:schemeClr val="bg1"/>
                </a:solidFill>
                <a:latin typeface="Times New Roman"/>
                <a:cs typeface="Times New Roman"/>
              </a:rPr>
              <a:t>based </a:t>
            </a:r>
            <a:r>
              <a:rPr lang="en-US" spc="5" dirty="0" smtClean="0">
                <a:solidFill>
                  <a:schemeClr val="bg1"/>
                </a:solidFill>
                <a:latin typeface="Times New Roman"/>
                <a:cs typeface="Times New Roman"/>
              </a:rPr>
              <a:t>on </a:t>
            </a:r>
            <a:r>
              <a:rPr lang="en-US" dirty="0" smtClean="0">
                <a:solidFill>
                  <a:schemeClr val="bg1"/>
                </a:solidFill>
                <a:latin typeface="Times New Roman"/>
                <a:cs typeface="Times New Roman"/>
              </a:rPr>
              <a:t>patterns </a:t>
            </a:r>
            <a:r>
              <a:rPr lang="en-US" spc="5" dirty="0" smtClean="0">
                <a:solidFill>
                  <a:schemeClr val="bg1"/>
                </a:solidFill>
                <a:latin typeface="Times New Roman"/>
                <a:cs typeface="Times New Roman"/>
              </a:rPr>
              <a:t>or </a:t>
            </a:r>
            <a:r>
              <a:rPr lang="en-US" dirty="0" smtClean="0">
                <a:solidFill>
                  <a:schemeClr val="bg1"/>
                </a:solidFill>
                <a:latin typeface="Times New Roman"/>
                <a:cs typeface="Times New Roman"/>
              </a:rPr>
              <a:t>rules  </a:t>
            </a:r>
            <a:r>
              <a:rPr lang="en-US" spc="-5" dirty="0" smtClean="0">
                <a:solidFill>
                  <a:schemeClr val="bg1"/>
                </a:solidFill>
                <a:latin typeface="Times New Roman"/>
                <a:cs typeface="Times New Roman"/>
              </a:rPr>
              <a:t>identified from </a:t>
            </a:r>
            <a:r>
              <a:rPr lang="en-US" dirty="0" smtClean="0">
                <a:solidFill>
                  <a:schemeClr val="bg1"/>
                </a:solidFill>
                <a:latin typeface="Times New Roman"/>
                <a:cs typeface="Times New Roman"/>
              </a:rPr>
              <a:t>the</a:t>
            </a:r>
            <a:r>
              <a:rPr lang="en-US" spc="-25" dirty="0" smtClean="0">
                <a:solidFill>
                  <a:schemeClr val="bg1"/>
                </a:solidFill>
                <a:latin typeface="Times New Roman"/>
                <a:cs typeface="Times New Roman"/>
              </a:rPr>
              <a:t> </a:t>
            </a:r>
            <a:r>
              <a:rPr lang="en-US" spc="-5" dirty="0" smtClean="0">
                <a:solidFill>
                  <a:schemeClr val="bg1"/>
                </a:solidFill>
                <a:latin typeface="Times New Roman"/>
                <a:cs typeface="Times New Roman"/>
              </a:rPr>
              <a:t>dataset.</a:t>
            </a:r>
            <a:endParaRPr lang="en-US" dirty="0" smtClean="0">
              <a:solidFill>
                <a:schemeClr val="bg1"/>
              </a:solidFill>
              <a:latin typeface="Times New Roman"/>
              <a:cs typeface="Times New Roman"/>
            </a:endParaRPr>
          </a:p>
          <a:p>
            <a:pPr marL="88900" indent="0">
              <a:lnSpc>
                <a:spcPct val="100000"/>
              </a:lnSpc>
              <a:buClr>
                <a:schemeClr val="bg1"/>
              </a:buClr>
              <a:buNone/>
              <a:tabLst>
                <a:tab pos="192405" algn="l"/>
              </a:tabLst>
            </a:pPr>
            <a:r>
              <a:rPr lang="en-US" dirty="0" smtClean="0">
                <a:solidFill>
                  <a:schemeClr val="bg1"/>
                </a:solidFill>
                <a:latin typeface="Times New Roman"/>
                <a:cs typeface="Times New Roman"/>
              </a:rPr>
              <a:t>So, </a:t>
            </a:r>
            <a:r>
              <a:rPr lang="en-US" spc="-5" dirty="0" smtClean="0">
                <a:solidFill>
                  <a:schemeClr val="bg1"/>
                </a:solidFill>
                <a:latin typeface="Times New Roman"/>
                <a:cs typeface="Times New Roman"/>
              </a:rPr>
              <a:t>regression </a:t>
            </a:r>
            <a:r>
              <a:rPr lang="en-US" spc="-10" dirty="0" smtClean="0">
                <a:solidFill>
                  <a:schemeClr val="bg1"/>
                </a:solidFill>
                <a:latin typeface="Times New Roman"/>
                <a:cs typeface="Times New Roman"/>
              </a:rPr>
              <a:t>analysis </a:t>
            </a:r>
            <a:r>
              <a:rPr lang="en-US" spc="-5" dirty="0" smtClean="0">
                <a:solidFill>
                  <a:schemeClr val="bg1"/>
                </a:solidFill>
                <a:latin typeface="Times New Roman"/>
                <a:cs typeface="Times New Roman"/>
              </a:rPr>
              <a:t>is </a:t>
            </a:r>
            <a:r>
              <a:rPr lang="en-US" dirty="0" smtClean="0">
                <a:solidFill>
                  <a:schemeClr val="bg1"/>
                </a:solidFill>
                <a:latin typeface="Times New Roman"/>
                <a:cs typeface="Times New Roman"/>
              </a:rPr>
              <a:t>a </a:t>
            </a:r>
            <a:r>
              <a:rPr lang="en-US" spc="-5" dirty="0" smtClean="0">
                <a:solidFill>
                  <a:schemeClr val="bg1"/>
                </a:solidFill>
                <a:latin typeface="Times New Roman"/>
                <a:cs typeface="Times New Roman"/>
              </a:rPr>
              <a:t>machine </a:t>
            </a:r>
            <a:r>
              <a:rPr lang="en-US" dirty="0" smtClean="0">
                <a:solidFill>
                  <a:schemeClr val="bg1"/>
                </a:solidFill>
                <a:latin typeface="Times New Roman"/>
                <a:cs typeface="Times New Roman"/>
              </a:rPr>
              <a:t>learning technique </a:t>
            </a:r>
            <a:r>
              <a:rPr lang="en-US" spc="-10" dirty="0" smtClean="0">
                <a:solidFill>
                  <a:schemeClr val="bg1"/>
                </a:solidFill>
                <a:latin typeface="Times New Roman"/>
                <a:cs typeface="Times New Roman"/>
              </a:rPr>
              <a:t>where </a:t>
            </a:r>
            <a:r>
              <a:rPr lang="en-US" dirty="0" smtClean="0">
                <a:solidFill>
                  <a:schemeClr val="bg1"/>
                </a:solidFill>
                <a:latin typeface="Times New Roman"/>
                <a:cs typeface="Times New Roman"/>
              </a:rPr>
              <a:t>the </a:t>
            </a:r>
            <a:r>
              <a:rPr lang="en-US" spc="-5" dirty="0" smtClean="0">
                <a:solidFill>
                  <a:schemeClr val="bg1"/>
                </a:solidFill>
                <a:latin typeface="Times New Roman"/>
                <a:cs typeface="Times New Roman"/>
              </a:rPr>
              <a:t>model </a:t>
            </a:r>
            <a:r>
              <a:rPr lang="en-US" dirty="0" smtClean="0">
                <a:solidFill>
                  <a:schemeClr val="bg1"/>
                </a:solidFill>
                <a:latin typeface="Times New Roman"/>
                <a:cs typeface="Times New Roman"/>
              </a:rPr>
              <a:t>predicts the</a:t>
            </a:r>
            <a:r>
              <a:rPr lang="en-US" spc="40" dirty="0" smtClean="0">
                <a:solidFill>
                  <a:schemeClr val="bg1"/>
                </a:solidFill>
                <a:latin typeface="Times New Roman"/>
                <a:cs typeface="Times New Roman"/>
              </a:rPr>
              <a:t> </a:t>
            </a:r>
            <a:r>
              <a:rPr lang="en-US" spc="5" dirty="0" smtClean="0">
                <a:solidFill>
                  <a:schemeClr val="bg1"/>
                </a:solidFill>
                <a:latin typeface="Times New Roman"/>
                <a:cs typeface="Times New Roman"/>
              </a:rPr>
              <a:t>output</a:t>
            </a:r>
            <a:endParaRPr lang="en-US" dirty="0" smtClean="0">
              <a:solidFill>
                <a:schemeClr val="bg1"/>
              </a:solidFill>
              <a:latin typeface="Times New Roman"/>
              <a:cs typeface="Times New Roman"/>
            </a:endParaRPr>
          </a:p>
          <a:p>
            <a:pPr marL="88900" indent="0">
              <a:lnSpc>
                <a:spcPct val="100000"/>
              </a:lnSpc>
              <a:buClr>
                <a:schemeClr val="bg1"/>
              </a:buClr>
              <a:buNone/>
            </a:pPr>
            <a:r>
              <a:rPr lang="en-US" spc="-5" dirty="0" smtClean="0">
                <a:solidFill>
                  <a:schemeClr val="bg1"/>
                </a:solidFill>
                <a:latin typeface="Times New Roman"/>
                <a:cs typeface="Times New Roman"/>
              </a:rPr>
              <a:t>as </a:t>
            </a:r>
            <a:r>
              <a:rPr lang="en-US" dirty="0" smtClean="0">
                <a:solidFill>
                  <a:schemeClr val="bg1"/>
                </a:solidFill>
                <a:latin typeface="Times New Roman"/>
                <a:cs typeface="Times New Roman"/>
              </a:rPr>
              <a:t>a continuous </a:t>
            </a:r>
            <a:r>
              <a:rPr lang="en-US" spc="-5" dirty="0" smtClean="0">
                <a:solidFill>
                  <a:schemeClr val="bg1"/>
                </a:solidFill>
                <a:latin typeface="Times New Roman"/>
                <a:cs typeface="Times New Roman"/>
              </a:rPr>
              <a:t>numerical</a:t>
            </a:r>
            <a:r>
              <a:rPr lang="en-US" spc="-55" dirty="0" smtClean="0">
                <a:solidFill>
                  <a:schemeClr val="bg1"/>
                </a:solidFill>
                <a:latin typeface="Times New Roman"/>
                <a:cs typeface="Times New Roman"/>
              </a:rPr>
              <a:t> </a:t>
            </a:r>
            <a:r>
              <a:rPr lang="en-US" spc="-5" dirty="0" smtClean="0">
                <a:solidFill>
                  <a:schemeClr val="bg1"/>
                </a:solidFill>
                <a:latin typeface="Times New Roman"/>
                <a:cs typeface="Times New Roman"/>
              </a:rPr>
              <a:t>value.</a:t>
            </a:r>
            <a:endParaRPr lang="en-US" dirty="0" smtClean="0">
              <a:solidFill>
                <a:schemeClr val="bg1"/>
              </a:solidFill>
              <a:latin typeface="Times New Roman"/>
              <a:cs typeface="Times New Roman"/>
            </a:endParaRPr>
          </a:p>
          <a:p>
            <a:pPr marL="88900" indent="0">
              <a:lnSpc>
                <a:spcPct val="100000"/>
              </a:lnSpc>
              <a:spcBef>
                <a:spcPts val="5"/>
              </a:spcBef>
              <a:buClr>
                <a:schemeClr val="bg1"/>
              </a:buClr>
              <a:buNone/>
              <a:tabLst>
                <a:tab pos="192405" algn="l"/>
              </a:tabLst>
            </a:pPr>
            <a:r>
              <a:rPr lang="en-US" dirty="0" smtClean="0">
                <a:solidFill>
                  <a:schemeClr val="bg1"/>
                </a:solidFill>
                <a:latin typeface="Times New Roman"/>
                <a:cs typeface="Times New Roman"/>
              </a:rPr>
              <a:t>Many </a:t>
            </a:r>
            <a:r>
              <a:rPr lang="en-US" spc="-5" dirty="0" smtClean="0">
                <a:solidFill>
                  <a:schemeClr val="bg1"/>
                </a:solidFill>
                <a:latin typeface="Times New Roman"/>
                <a:cs typeface="Times New Roman"/>
              </a:rPr>
              <a:t>models </a:t>
            </a:r>
            <a:r>
              <a:rPr lang="en-US" spc="-10" dirty="0" smtClean="0">
                <a:solidFill>
                  <a:schemeClr val="bg1"/>
                </a:solidFill>
                <a:latin typeface="Times New Roman"/>
                <a:cs typeface="Times New Roman"/>
              </a:rPr>
              <a:t>were </a:t>
            </a:r>
            <a:r>
              <a:rPr lang="en-US" dirty="0" smtClean="0">
                <a:solidFill>
                  <a:schemeClr val="bg1"/>
                </a:solidFill>
                <a:latin typeface="Times New Roman"/>
                <a:cs typeface="Times New Roman"/>
              </a:rPr>
              <a:t>trained, </a:t>
            </a:r>
            <a:r>
              <a:rPr lang="en-US" spc="-5" dirty="0" smtClean="0">
                <a:solidFill>
                  <a:schemeClr val="bg1"/>
                </a:solidFill>
                <a:latin typeface="Times New Roman"/>
                <a:cs typeface="Times New Roman"/>
              </a:rPr>
              <a:t>from simple parametric models like Linear Regression </a:t>
            </a:r>
            <a:r>
              <a:rPr lang="en-US" dirty="0" smtClean="0">
                <a:solidFill>
                  <a:schemeClr val="bg1"/>
                </a:solidFill>
                <a:latin typeface="Times New Roman"/>
                <a:cs typeface="Times New Roman"/>
              </a:rPr>
              <a:t>to</a:t>
            </a:r>
            <a:r>
              <a:rPr lang="en-US" spc="130" dirty="0" smtClean="0">
                <a:solidFill>
                  <a:schemeClr val="bg1"/>
                </a:solidFill>
                <a:latin typeface="Times New Roman"/>
                <a:cs typeface="Times New Roman"/>
              </a:rPr>
              <a:t> </a:t>
            </a:r>
            <a:r>
              <a:rPr lang="en-US" dirty="0" smtClean="0">
                <a:solidFill>
                  <a:schemeClr val="bg1"/>
                </a:solidFill>
                <a:latin typeface="Times New Roman"/>
                <a:cs typeface="Times New Roman"/>
              </a:rPr>
              <a:t>tree</a:t>
            </a:r>
          </a:p>
          <a:p>
            <a:pPr marL="88900" indent="0">
              <a:lnSpc>
                <a:spcPct val="100000"/>
              </a:lnSpc>
              <a:buClr>
                <a:schemeClr val="bg1"/>
              </a:buClr>
              <a:buNone/>
            </a:pPr>
            <a:r>
              <a:rPr lang="en-US" spc="-5" dirty="0" smtClean="0">
                <a:solidFill>
                  <a:schemeClr val="bg1"/>
                </a:solidFill>
                <a:latin typeface="Times New Roman"/>
                <a:cs typeface="Times New Roman"/>
              </a:rPr>
              <a:t>based</a:t>
            </a:r>
            <a:r>
              <a:rPr lang="en-US" dirty="0" smtClean="0">
                <a:solidFill>
                  <a:schemeClr val="bg1"/>
                </a:solidFill>
                <a:latin typeface="Times New Roman"/>
                <a:cs typeface="Times New Roman"/>
              </a:rPr>
              <a:t> </a:t>
            </a:r>
            <a:r>
              <a:rPr lang="en-US" spc="-5" dirty="0" smtClean="0">
                <a:solidFill>
                  <a:schemeClr val="bg1"/>
                </a:solidFill>
                <a:latin typeface="Times New Roman"/>
                <a:cs typeface="Times New Roman"/>
              </a:rPr>
              <a:t>models.</a:t>
            </a:r>
            <a:endParaRPr lang="en-US" dirty="0" smtClean="0">
              <a:solidFill>
                <a:schemeClr val="bg1"/>
              </a:solidFill>
              <a:latin typeface="Times New Roman"/>
              <a:cs typeface="Times New Roman"/>
            </a:endParaRPr>
          </a:p>
          <a:p>
            <a:endParaRPr lang="en-US" dirty="0"/>
          </a:p>
        </p:txBody>
      </p:sp>
      <p:sp>
        <p:nvSpPr>
          <p:cNvPr id="4" name="Title 1"/>
          <p:cNvSpPr txBox="1">
            <a:spLocks/>
          </p:cNvSpPr>
          <p:nvPr/>
        </p:nvSpPr>
        <p:spPr>
          <a:xfrm>
            <a:off x="242369" y="1875380"/>
            <a:ext cx="8520600" cy="572700"/>
          </a:xfrm>
          <a:prstGeom prst="rect">
            <a:avLst/>
          </a:prstGeom>
          <a:noFill/>
          <a:ln>
            <a:noFill/>
          </a:ln>
        </p:spPr>
        <p:txBody>
          <a:bodyPr spcFirstLastPara="1" wrap="square" lIns="91425" tIns="91425" rIns="91425" bIns="91425" anchor="t" anchorCtr="0">
            <a:noAutofit/>
          </a:bodyPr>
          <a:lstStyle/>
          <a:p>
            <a:pPr marL="75565">
              <a:spcBef>
                <a:spcPts val="5"/>
              </a:spcBef>
            </a:pPr>
            <a:r>
              <a:rPr lang="en-US" sz="2800" b="1" spc="-5" dirty="0" smtClean="0">
                <a:solidFill>
                  <a:schemeClr val="tx1"/>
                </a:solidFill>
                <a:latin typeface="Montserrat" charset="0"/>
                <a:cs typeface="Times New Roman"/>
              </a:rPr>
              <a:t>DATA</a:t>
            </a:r>
            <a:r>
              <a:rPr lang="en-US" sz="2800" b="1" spc="20" dirty="0" smtClean="0">
                <a:solidFill>
                  <a:schemeClr val="tx1"/>
                </a:solidFill>
                <a:latin typeface="Montserrat" charset="0"/>
                <a:cs typeface="Times New Roman"/>
              </a:rPr>
              <a:t> </a:t>
            </a:r>
            <a:r>
              <a:rPr lang="en-US" sz="2800" b="1" spc="-5" dirty="0" smtClean="0">
                <a:solidFill>
                  <a:schemeClr val="tx1"/>
                </a:solidFill>
                <a:latin typeface="Montserrat" charset="0"/>
                <a:cs typeface="Times New Roman"/>
              </a:rPr>
              <a:t>MODELING</a:t>
            </a:r>
            <a:endParaRPr lang="en-US" sz="2800" b="1" dirty="0">
              <a:solidFill>
                <a:schemeClr val="tx1"/>
              </a:solidFill>
              <a:latin typeface="Montserrat" charset="0"/>
              <a:cs typeface="Times New Roman"/>
            </a:endParaRPr>
          </a:p>
        </p:txBody>
      </p:sp>
      <p:sp>
        <p:nvSpPr>
          <p:cNvPr id="5" name="Text Placeholder 2"/>
          <p:cNvSpPr txBox="1">
            <a:spLocks/>
          </p:cNvSpPr>
          <p:nvPr/>
        </p:nvSpPr>
        <p:spPr>
          <a:xfrm>
            <a:off x="420032" y="543334"/>
            <a:ext cx="7126522" cy="1472753"/>
          </a:xfrm>
          <a:prstGeom prst="rect">
            <a:avLst/>
          </a:prstGeom>
          <a:noFill/>
          <a:ln>
            <a:noFill/>
          </a:ln>
        </p:spPr>
        <p:txBody>
          <a:bodyPr spcFirstLastPara="1" wrap="square" lIns="91425" tIns="91425" rIns="91425" bIns="91425" anchor="t" anchorCtr="0">
            <a:noAutofit/>
          </a:bodyPr>
          <a:lstStyle/>
          <a:p>
            <a:pPr>
              <a:lnSpc>
                <a:spcPct val="115000"/>
              </a:lnSpc>
              <a:buClr>
                <a:schemeClr val="dk2"/>
              </a:buClr>
              <a:buSzPts val="1800"/>
            </a:pPr>
            <a:r>
              <a:rPr lang="en-US" sz="1800" spc="-15" dirty="0" smtClean="0">
                <a:solidFill>
                  <a:schemeClr val="bg1"/>
                </a:solidFill>
                <a:latin typeface="Times New Roman"/>
                <a:cs typeface="Times New Roman"/>
              </a:rPr>
              <a:t>After </a:t>
            </a:r>
            <a:r>
              <a:rPr lang="en-US" sz="1800" spc="-5" dirty="0" smtClean="0">
                <a:solidFill>
                  <a:schemeClr val="bg1"/>
                </a:solidFill>
                <a:latin typeface="Times New Roman"/>
                <a:cs typeface="Times New Roman"/>
              </a:rPr>
              <a:t>cleaning </a:t>
            </a:r>
            <a:r>
              <a:rPr lang="en-US" sz="1800" dirty="0" smtClean="0">
                <a:solidFill>
                  <a:schemeClr val="bg1"/>
                </a:solidFill>
                <a:latin typeface="Times New Roman"/>
                <a:cs typeface="Times New Roman"/>
              </a:rPr>
              <a:t>the </a:t>
            </a:r>
            <a:r>
              <a:rPr lang="en-US" sz="1800" spc="-5" dirty="0" smtClean="0">
                <a:solidFill>
                  <a:schemeClr val="bg1"/>
                </a:solidFill>
                <a:latin typeface="Times New Roman"/>
                <a:cs typeface="Times New Roman"/>
              </a:rPr>
              <a:t>data, </a:t>
            </a:r>
            <a:r>
              <a:rPr lang="en-US" sz="1800" dirty="0" smtClean="0">
                <a:solidFill>
                  <a:schemeClr val="bg1"/>
                </a:solidFill>
                <a:latin typeface="Times New Roman"/>
                <a:cs typeface="Times New Roman"/>
              </a:rPr>
              <a:t>the </a:t>
            </a:r>
            <a:r>
              <a:rPr lang="en-US" sz="1800" spc="-5" dirty="0" smtClean="0">
                <a:solidFill>
                  <a:schemeClr val="bg1"/>
                </a:solidFill>
                <a:latin typeface="Times New Roman"/>
                <a:cs typeface="Times New Roman"/>
              </a:rPr>
              <a:t>dataset </a:t>
            </a:r>
            <a:r>
              <a:rPr lang="en-US" sz="1800" dirty="0" smtClean="0">
                <a:solidFill>
                  <a:schemeClr val="bg1"/>
                </a:solidFill>
                <a:latin typeface="Times New Roman"/>
                <a:cs typeface="Times New Roman"/>
              </a:rPr>
              <a:t>is split into </a:t>
            </a:r>
            <a:r>
              <a:rPr lang="en-US" sz="1800" spc="-10" dirty="0" smtClean="0">
                <a:solidFill>
                  <a:schemeClr val="bg1"/>
                </a:solidFill>
                <a:latin typeface="Times New Roman"/>
                <a:cs typeface="Times New Roman"/>
              </a:rPr>
              <a:t>Train </a:t>
            </a:r>
            <a:r>
              <a:rPr lang="en-US" sz="1800" dirty="0" smtClean="0">
                <a:solidFill>
                  <a:schemeClr val="bg1"/>
                </a:solidFill>
                <a:latin typeface="Times New Roman"/>
                <a:cs typeface="Times New Roman"/>
              </a:rPr>
              <a:t>– </a:t>
            </a:r>
            <a:r>
              <a:rPr lang="en-US" sz="1800" spc="-10" dirty="0" smtClean="0">
                <a:solidFill>
                  <a:schemeClr val="bg1"/>
                </a:solidFill>
                <a:latin typeface="Times New Roman"/>
                <a:cs typeface="Times New Roman"/>
              </a:rPr>
              <a:t>Test </a:t>
            </a:r>
            <a:r>
              <a:rPr lang="en-US" sz="1800" spc="-5" dirty="0" smtClean="0">
                <a:solidFill>
                  <a:schemeClr val="bg1"/>
                </a:solidFill>
                <a:latin typeface="Times New Roman"/>
                <a:cs typeface="Times New Roman"/>
              </a:rPr>
              <a:t>datasets. This </a:t>
            </a:r>
            <a:r>
              <a:rPr lang="en-US" sz="1800" dirty="0" smtClean="0">
                <a:solidFill>
                  <a:schemeClr val="bg1"/>
                </a:solidFill>
                <a:latin typeface="Times New Roman"/>
                <a:cs typeface="Times New Roman"/>
              </a:rPr>
              <a:t>is done to  ensure that </a:t>
            </a:r>
            <a:r>
              <a:rPr lang="en-US" sz="1800" spc="5" dirty="0" smtClean="0">
                <a:solidFill>
                  <a:schemeClr val="bg1"/>
                </a:solidFill>
                <a:latin typeface="Times New Roman"/>
                <a:cs typeface="Times New Roman"/>
              </a:rPr>
              <a:t>our </a:t>
            </a:r>
            <a:r>
              <a:rPr lang="en-US" sz="1800" spc="-5" dirty="0" smtClean="0">
                <a:solidFill>
                  <a:schemeClr val="bg1"/>
                </a:solidFill>
                <a:latin typeface="Times New Roman"/>
                <a:cs typeface="Times New Roman"/>
              </a:rPr>
              <a:t>test dataset is completely isolated </a:t>
            </a:r>
            <a:r>
              <a:rPr lang="en-US" sz="1800" dirty="0" smtClean="0">
                <a:solidFill>
                  <a:schemeClr val="bg1"/>
                </a:solidFill>
                <a:latin typeface="Times New Roman"/>
                <a:cs typeface="Times New Roman"/>
              </a:rPr>
              <a:t>and there </a:t>
            </a:r>
            <a:r>
              <a:rPr lang="en-US" sz="1800" spc="-5" dirty="0" smtClean="0">
                <a:solidFill>
                  <a:schemeClr val="bg1"/>
                </a:solidFill>
                <a:latin typeface="Times New Roman"/>
                <a:cs typeface="Times New Roman"/>
              </a:rPr>
              <a:t>is </a:t>
            </a:r>
            <a:r>
              <a:rPr lang="en-US" sz="1800" spc="5" dirty="0" smtClean="0">
                <a:solidFill>
                  <a:schemeClr val="bg1"/>
                </a:solidFill>
                <a:latin typeface="Times New Roman"/>
                <a:cs typeface="Times New Roman"/>
              </a:rPr>
              <a:t>no </a:t>
            </a:r>
            <a:r>
              <a:rPr lang="en-US" sz="1800" spc="-5" dirty="0" smtClean="0">
                <a:solidFill>
                  <a:schemeClr val="bg1"/>
                </a:solidFill>
                <a:latin typeface="Times New Roman"/>
                <a:cs typeface="Times New Roman"/>
              </a:rPr>
              <a:t>information </a:t>
            </a:r>
            <a:r>
              <a:rPr lang="en-US" sz="1800" spc="-10" dirty="0" smtClean="0">
                <a:solidFill>
                  <a:schemeClr val="bg1"/>
                </a:solidFill>
                <a:latin typeface="Times New Roman"/>
                <a:cs typeface="Times New Roman"/>
              </a:rPr>
              <a:t>leakage  </a:t>
            </a:r>
            <a:r>
              <a:rPr lang="en-US" sz="1800" dirty="0" smtClean="0">
                <a:solidFill>
                  <a:schemeClr val="bg1"/>
                </a:solidFill>
                <a:latin typeface="Times New Roman"/>
                <a:cs typeface="Times New Roman"/>
              </a:rPr>
              <a:t>during the training </a:t>
            </a:r>
            <a:r>
              <a:rPr lang="en-US" sz="1800" spc="-5" dirty="0" smtClean="0">
                <a:solidFill>
                  <a:schemeClr val="bg1"/>
                </a:solidFill>
                <a:latin typeface="Times New Roman"/>
                <a:cs typeface="Times New Roman"/>
              </a:rPr>
              <a:t>process </a:t>
            </a:r>
            <a:r>
              <a:rPr lang="en-US" sz="1800" spc="5" dirty="0" smtClean="0">
                <a:solidFill>
                  <a:schemeClr val="bg1"/>
                </a:solidFill>
                <a:latin typeface="Times New Roman"/>
                <a:cs typeface="Times New Roman"/>
              </a:rPr>
              <a:t>of </a:t>
            </a:r>
            <a:r>
              <a:rPr lang="en-US" sz="1800" spc="-5" dirty="0" smtClean="0">
                <a:solidFill>
                  <a:schemeClr val="bg1"/>
                </a:solidFill>
                <a:latin typeface="Times New Roman"/>
                <a:cs typeface="Times New Roman"/>
              </a:rPr>
              <a:t>machine </a:t>
            </a:r>
            <a:r>
              <a:rPr lang="en-US" sz="1800" dirty="0" smtClean="0">
                <a:solidFill>
                  <a:schemeClr val="bg1"/>
                </a:solidFill>
                <a:latin typeface="Times New Roman"/>
                <a:cs typeface="Times New Roman"/>
              </a:rPr>
              <a:t>learning</a:t>
            </a:r>
            <a:r>
              <a:rPr lang="en-US" sz="1800" spc="-125" dirty="0" smtClean="0">
                <a:solidFill>
                  <a:schemeClr val="bg1"/>
                </a:solidFill>
                <a:latin typeface="Times New Roman"/>
                <a:cs typeface="Times New Roman"/>
              </a:rPr>
              <a:t> </a:t>
            </a:r>
            <a:r>
              <a:rPr lang="en-US" sz="1800" spc="-5" dirty="0" smtClean="0">
                <a:solidFill>
                  <a:schemeClr val="bg1"/>
                </a:solidFill>
                <a:latin typeface="Times New Roman"/>
                <a:cs typeface="Times New Roman"/>
              </a:rPr>
              <a:t>models</a:t>
            </a:r>
            <a:endParaRPr lang="en-US" sz="1800" dirty="0" smtClean="0">
              <a:solidFill>
                <a:schemeClr val="bg1"/>
              </a:solidFill>
              <a:latin typeface="Times New Roman"/>
              <a:cs typeface="Times New Roman"/>
            </a:endParaRPr>
          </a:p>
          <a:p>
            <a:pPr marL="457200" marR="0" lvl="0" indent="-342900" algn="l" defTabSz="914400" rtl="0" eaLnBrk="1" fontAlgn="auto" latinLnBrk="0" hangingPunct="1">
              <a:lnSpc>
                <a:spcPct val="115000"/>
              </a:lnSpc>
              <a:spcBef>
                <a:spcPts val="0"/>
              </a:spcBef>
              <a:spcAft>
                <a:spcPts val="0"/>
              </a:spcAft>
              <a:buClr>
                <a:schemeClr val="dk2"/>
              </a:buClr>
              <a:buSzPts val="1800"/>
              <a:buFont typeface="Arial"/>
              <a:buChar char="●"/>
              <a:tabLst/>
              <a:defRPr/>
            </a:pPr>
            <a:endParaRPr kumimoji="0" lang="en-US" sz="1800" b="0" i="0" u="none" strike="noStrike" kern="0" cap="none" spc="0" normalizeH="0" baseline="0" noProof="0" dirty="0">
              <a:ln>
                <a:noFill/>
              </a:ln>
              <a:solidFill>
                <a:schemeClr val="dk2"/>
              </a:solidFill>
              <a:effectLst/>
              <a:uLnTx/>
              <a:uFillTx/>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0815" y="1000075"/>
            <a:ext cx="8520600" cy="3416400"/>
          </a:xfrm>
        </p:spPr>
        <p:txBody>
          <a:bodyPr/>
          <a:lstStyle/>
          <a:p>
            <a:pPr marL="174625" indent="-60325">
              <a:buNone/>
            </a:pPr>
            <a:r>
              <a:rPr lang="en-US" dirty="0" smtClean="0">
                <a:solidFill>
                  <a:schemeClr val="bg1"/>
                </a:solidFill>
              </a:rPr>
              <a:t> </a:t>
            </a:r>
          </a:p>
          <a:p>
            <a:pPr marL="174625" indent="-60325">
              <a:buNone/>
            </a:pPr>
            <a:r>
              <a:rPr lang="en-US" dirty="0" smtClean="0">
                <a:solidFill>
                  <a:schemeClr val="bg1"/>
                </a:solidFill>
              </a:rPr>
              <a:t> </a:t>
            </a:r>
            <a:r>
              <a:rPr lang="en-US" dirty="0" smtClean="0">
                <a:solidFill>
                  <a:schemeClr val="bg1"/>
                </a:solidFill>
                <a:latin typeface="+mn-lt"/>
              </a:rPr>
              <a:t>When Dirk </a:t>
            </a:r>
            <a:r>
              <a:rPr lang="en-US" dirty="0" err="1" smtClean="0">
                <a:solidFill>
                  <a:schemeClr val="bg1"/>
                </a:solidFill>
                <a:latin typeface="+mn-lt"/>
              </a:rPr>
              <a:t>Rossmann</a:t>
            </a:r>
            <a:r>
              <a:rPr lang="en-US" dirty="0" smtClean="0">
                <a:solidFill>
                  <a:schemeClr val="bg1"/>
                </a:solidFill>
                <a:latin typeface="+mn-lt"/>
              </a:rPr>
              <a:t> opened his first shop in 1972 in Hanover, </a:t>
            </a:r>
            <a:r>
              <a:rPr lang="en-US" dirty="0" err="1" smtClean="0">
                <a:solidFill>
                  <a:schemeClr val="bg1"/>
                </a:solidFill>
                <a:latin typeface="+mn-lt"/>
              </a:rPr>
              <a:t>Rossmann</a:t>
            </a:r>
            <a:r>
              <a:rPr lang="en-US" dirty="0" smtClean="0">
                <a:solidFill>
                  <a:schemeClr val="bg1"/>
                </a:solidFill>
                <a:latin typeface="+mn-lt"/>
              </a:rPr>
              <a:t> is the first German brand to introduce discount health and beauty retail concept to the nation. Within a decade, </a:t>
            </a:r>
            <a:r>
              <a:rPr lang="en-US" dirty="0" err="1" smtClean="0">
                <a:solidFill>
                  <a:schemeClr val="bg1"/>
                </a:solidFill>
                <a:latin typeface="+mn-lt"/>
              </a:rPr>
              <a:t>Rossmann</a:t>
            </a:r>
            <a:r>
              <a:rPr lang="en-US" dirty="0" smtClean="0">
                <a:solidFill>
                  <a:schemeClr val="bg1"/>
                </a:solidFill>
                <a:latin typeface="+mn-lt"/>
              </a:rPr>
              <a:t> had progressed rapidly and became the market leader in northern Germany with 100 stores.</a:t>
            </a:r>
          </a:p>
          <a:p>
            <a:pPr marL="174625" indent="0">
              <a:buNone/>
            </a:pPr>
            <a:endParaRPr lang="en-US" dirty="0" smtClean="0">
              <a:solidFill>
                <a:schemeClr val="bg1"/>
              </a:solidFill>
              <a:latin typeface="+mn-lt"/>
            </a:endParaRPr>
          </a:p>
          <a:p>
            <a:pPr marL="174625" indent="0">
              <a:buNone/>
            </a:pPr>
            <a:r>
              <a:rPr lang="en-US" dirty="0" smtClean="0">
                <a:solidFill>
                  <a:schemeClr val="bg1"/>
                </a:solidFill>
                <a:latin typeface="+mn-lt"/>
              </a:rPr>
              <a:t>Today, </a:t>
            </a:r>
            <a:r>
              <a:rPr lang="en-US" dirty="0" err="1" smtClean="0">
                <a:solidFill>
                  <a:schemeClr val="bg1"/>
                </a:solidFill>
                <a:latin typeface="+mn-lt"/>
              </a:rPr>
              <a:t>Rossmann</a:t>
            </a:r>
            <a:r>
              <a:rPr lang="en-US" dirty="0" smtClean="0">
                <a:solidFill>
                  <a:schemeClr val="bg1"/>
                </a:solidFill>
                <a:latin typeface="+mn-lt"/>
              </a:rPr>
              <a:t> operates over 4,200 stores in Germany, Poland, Hungary, Czech Republic, Albania and Kosovo with over 56,000 employees all over Europe. </a:t>
            </a:r>
            <a:endParaRPr lang="en-US" dirty="0">
              <a:solidFill>
                <a:schemeClr val="bg1"/>
              </a:solidFill>
              <a:latin typeface="+mn-lt"/>
            </a:endParaRPr>
          </a:p>
        </p:txBody>
      </p:sp>
      <p:sp>
        <p:nvSpPr>
          <p:cNvPr id="4" name="object 2"/>
          <p:cNvSpPr txBox="1">
            <a:spLocks noGrp="1"/>
          </p:cNvSpPr>
          <p:nvPr>
            <p:ph type="title"/>
          </p:nvPr>
        </p:nvSpPr>
        <p:spPr>
          <a:xfrm>
            <a:off x="420557" y="477682"/>
            <a:ext cx="8520600" cy="457176"/>
          </a:xfrm>
          <a:prstGeom prst="rect">
            <a:avLst/>
          </a:prstGeom>
        </p:spPr>
        <p:txBody>
          <a:bodyPr vert="horz" wrap="square" lIns="0" tIns="13335" rIns="0" bIns="0" rtlCol="0">
            <a:spAutoFit/>
          </a:bodyPr>
          <a:lstStyle/>
          <a:p>
            <a:pPr marL="12700">
              <a:lnSpc>
                <a:spcPct val="100000"/>
              </a:lnSpc>
              <a:spcBef>
                <a:spcPts val="105"/>
              </a:spcBef>
            </a:pPr>
            <a:r>
              <a:rPr b="1" dirty="0">
                <a:latin typeface="Montserrat" charset="0"/>
              </a:rPr>
              <a:t>I</a:t>
            </a:r>
            <a:r>
              <a:rPr b="1" spc="-10" dirty="0">
                <a:latin typeface="Montserrat" charset="0"/>
              </a:rPr>
              <a:t>N</a:t>
            </a:r>
            <a:r>
              <a:rPr b="1" spc="-15" dirty="0">
                <a:latin typeface="Montserrat" charset="0"/>
              </a:rPr>
              <a:t>T</a:t>
            </a:r>
            <a:r>
              <a:rPr b="1" spc="5" dirty="0">
                <a:latin typeface="Montserrat" charset="0"/>
              </a:rPr>
              <a:t>R</a:t>
            </a:r>
            <a:r>
              <a:rPr b="1" spc="-10" dirty="0">
                <a:latin typeface="Montserrat" charset="0"/>
              </a:rPr>
              <a:t>ODU</a:t>
            </a:r>
            <a:r>
              <a:rPr b="1" spc="5" dirty="0">
                <a:latin typeface="Montserrat" charset="0"/>
              </a:rPr>
              <a:t>C</a:t>
            </a:r>
            <a:r>
              <a:rPr b="1" spc="-15" dirty="0">
                <a:latin typeface="Montserrat" charset="0"/>
              </a:rPr>
              <a:t>T</a:t>
            </a:r>
            <a:r>
              <a:rPr b="1" dirty="0">
                <a:latin typeface="Montserrat" charset="0"/>
              </a:rPr>
              <a:t>I</a:t>
            </a:r>
            <a:r>
              <a:rPr b="1" spc="-10" dirty="0">
                <a:latin typeface="Montserrat" charset="0"/>
              </a:rPr>
              <a:t>O</a:t>
            </a:r>
            <a:r>
              <a:rPr b="1" spc="5" dirty="0">
                <a:latin typeface="Montserrat" charset="0"/>
              </a:rPr>
              <a:t>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spc="-5" dirty="0" smtClean="0">
                <a:solidFill>
                  <a:schemeClr val="tx1"/>
                </a:solidFill>
                <a:latin typeface="Montserrat" charset="0"/>
                <a:cs typeface="Times New Roman"/>
              </a:rPr>
              <a:t>DATA</a:t>
            </a:r>
            <a:r>
              <a:rPr lang="en-US" b="1" spc="20" dirty="0" smtClean="0">
                <a:solidFill>
                  <a:schemeClr val="tx1"/>
                </a:solidFill>
                <a:latin typeface="Montserrat" charset="0"/>
                <a:cs typeface="Times New Roman"/>
              </a:rPr>
              <a:t> </a:t>
            </a:r>
            <a:r>
              <a:rPr lang="en-US" b="1" spc="-5" dirty="0" smtClean="0">
                <a:solidFill>
                  <a:schemeClr val="tx1"/>
                </a:solidFill>
                <a:latin typeface="Montserrat" charset="0"/>
                <a:cs typeface="Times New Roman"/>
              </a:rPr>
              <a:t>MODELING(Contd.)</a:t>
            </a:r>
            <a:r>
              <a:rPr lang="en-US" b="1" dirty="0" smtClean="0">
                <a:solidFill>
                  <a:schemeClr val="tx1"/>
                </a:solidFill>
                <a:latin typeface="Montserrat" charset="0"/>
                <a:cs typeface="Times New Roman"/>
              </a:rPr>
              <a:t/>
            </a:r>
            <a:br>
              <a:rPr lang="en-US" b="1" dirty="0" smtClean="0">
                <a:solidFill>
                  <a:schemeClr val="tx1"/>
                </a:solidFill>
                <a:latin typeface="Montserrat" charset="0"/>
                <a:cs typeface="Times New Roman"/>
              </a:rPr>
            </a:br>
            <a:endParaRPr lang="en-US" dirty="0"/>
          </a:p>
        </p:txBody>
      </p:sp>
      <p:sp>
        <p:nvSpPr>
          <p:cNvPr id="3" name="Text Placeholder 2"/>
          <p:cNvSpPr>
            <a:spLocks noGrp="1"/>
          </p:cNvSpPr>
          <p:nvPr>
            <p:ph type="body" idx="1"/>
          </p:nvPr>
        </p:nvSpPr>
        <p:spPr>
          <a:xfrm>
            <a:off x="344750" y="612648"/>
            <a:ext cx="8520600" cy="4036469"/>
          </a:xfrm>
        </p:spPr>
        <p:txBody>
          <a:bodyPr/>
          <a:lstStyle/>
          <a:p>
            <a:pPr marL="150495">
              <a:lnSpc>
                <a:spcPct val="100000"/>
              </a:lnSpc>
              <a:spcBef>
                <a:spcPts val="100"/>
              </a:spcBef>
              <a:buClr>
                <a:schemeClr val="bg1"/>
              </a:buClr>
            </a:pPr>
            <a:r>
              <a:rPr lang="en-US" spc="-5" dirty="0" smtClean="0">
                <a:solidFill>
                  <a:schemeClr val="bg1"/>
                </a:solidFill>
              </a:rPr>
              <a:t>Few </a:t>
            </a:r>
            <a:r>
              <a:rPr lang="en-US" spc="5" dirty="0" smtClean="0">
                <a:solidFill>
                  <a:schemeClr val="bg1"/>
                </a:solidFill>
              </a:rPr>
              <a:t>of </a:t>
            </a:r>
            <a:r>
              <a:rPr lang="en-US" dirty="0" smtClean="0">
                <a:solidFill>
                  <a:schemeClr val="bg1"/>
                </a:solidFill>
              </a:rPr>
              <a:t>the important </a:t>
            </a:r>
            <a:r>
              <a:rPr lang="en-US" spc="-5" dirty="0" smtClean="0">
                <a:solidFill>
                  <a:schemeClr val="bg1"/>
                </a:solidFill>
              </a:rPr>
              <a:t>Regression models which </a:t>
            </a:r>
            <a:r>
              <a:rPr lang="en-US" spc="-20" dirty="0" smtClean="0">
                <a:solidFill>
                  <a:schemeClr val="bg1"/>
                </a:solidFill>
              </a:rPr>
              <a:t>we </a:t>
            </a:r>
            <a:r>
              <a:rPr lang="en-US" spc="-5" dirty="0" smtClean="0">
                <a:solidFill>
                  <a:schemeClr val="bg1"/>
                </a:solidFill>
              </a:rPr>
              <a:t>have </a:t>
            </a:r>
            <a:r>
              <a:rPr lang="en-US" dirty="0" smtClean="0">
                <a:solidFill>
                  <a:schemeClr val="bg1"/>
                </a:solidFill>
              </a:rPr>
              <a:t>used in here</a:t>
            </a:r>
            <a:r>
              <a:rPr lang="en-US" spc="105" dirty="0" smtClean="0">
                <a:solidFill>
                  <a:schemeClr val="bg1"/>
                </a:solidFill>
              </a:rPr>
              <a:t> </a:t>
            </a:r>
            <a:r>
              <a:rPr lang="en-US" spc="-5" dirty="0" smtClean="0">
                <a:solidFill>
                  <a:schemeClr val="bg1"/>
                </a:solidFill>
              </a:rPr>
              <a:t>are,</a:t>
            </a:r>
          </a:p>
          <a:p>
            <a:pPr marL="137795">
              <a:lnSpc>
                <a:spcPct val="100000"/>
              </a:lnSpc>
              <a:spcBef>
                <a:spcPts val="35"/>
              </a:spcBef>
              <a:buClr>
                <a:schemeClr val="bg1"/>
              </a:buClr>
            </a:pPr>
            <a:endParaRPr lang="en-US" sz="1850" dirty="0" smtClean="0">
              <a:solidFill>
                <a:schemeClr val="bg1"/>
              </a:solidFill>
            </a:endParaRPr>
          </a:p>
          <a:p>
            <a:pPr marL="494665" indent="-344805">
              <a:lnSpc>
                <a:spcPct val="100000"/>
              </a:lnSpc>
              <a:buClr>
                <a:schemeClr val="bg1"/>
              </a:buClr>
              <a:buFont typeface="Arial"/>
              <a:buAutoNum type="arabicParenBoth"/>
              <a:tabLst>
                <a:tab pos="495934" algn="l"/>
              </a:tabLst>
            </a:pPr>
            <a:r>
              <a:rPr lang="en-US" b="1" spc="-10" dirty="0" smtClean="0">
                <a:solidFill>
                  <a:schemeClr val="bg1"/>
                </a:solidFill>
                <a:latin typeface="Times New Roman"/>
                <a:cs typeface="Times New Roman"/>
              </a:rPr>
              <a:t> </a:t>
            </a:r>
            <a:r>
              <a:rPr lang="en-US" b="1" dirty="0" smtClean="0">
                <a:solidFill>
                  <a:schemeClr val="bg1"/>
                </a:solidFill>
              </a:rPr>
              <a:t>Average Model</a:t>
            </a:r>
            <a:r>
              <a:rPr lang="en-US" b="1" spc="-5" dirty="0" smtClean="0">
                <a:solidFill>
                  <a:schemeClr val="bg1"/>
                </a:solidFill>
                <a:latin typeface="Times New Roman"/>
                <a:cs typeface="Times New Roman"/>
              </a:rPr>
              <a:t>  </a:t>
            </a:r>
            <a:r>
              <a:rPr lang="en-US" b="1" dirty="0" smtClean="0">
                <a:solidFill>
                  <a:schemeClr val="bg1"/>
                </a:solidFill>
                <a:latin typeface="Times New Roman"/>
                <a:cs typeface="Times New Roman"/>
              </a:rPr>
              <a:t>– </a:t>
            </a:r>
            <a:r>
              <a:rPr lang="en-US" dirty="0" smtClean="0">
                <a:solidFill>
                  <a:schemeClr val="bg1"/>
                </a:solidFill>
              </a:rPr>
              <a:t>The Average Model is going to be the baseline to compare if a model is better than the mean</a:t>
            </a:r>
          </a:p>
          <a:p>
            <a:pPr marL="494665" indent="-344805">
              <a:lnSpc>
                <a:spcPct val="100000"/>
              </a:lnSpc>
              <a:buClr>
                <a:schemeClr val="bg1"/>
              </a:buClr>
              <a:buFont typeface="Arial"/>
              <a:buAutoNum type="arabicParenBoth"/>
              <a:tabLst>
                <a:tab pos="495934" algn="l"/>
              </a:tabLst>
            </a:pPr>
            <a:endParaRPr lang="en-US" spc="-5" dirty="0" smtClean="0">
              <a:solidFill>
                <a:schemeClr val="bg1"/>
              </a:solidFill>
            </a:endParaRPr>
          </a:p>
          <a:p>
            <a:pPr marL="494665" indent="-344805">
              <a:lnSpc>
                <a:spcPct val="100000"/>
              </a:lnSpc>
              <a:buClr>
                <a:schemeClr val="bg1"/>
              </a:buClr>
              <a:buFont typeface="Arial"/>
              <a:buAutoNum type="arabicParenBoth"/>
              <a:tabLst>
                <a:tab pos="495934" algn="l"/>
              </a:tabLst>
            </a:pPr>
            <a:endParaRPr lang="en-US" b="1" dirty="0" smtClean="0">
              <a:solidFill>
                <a:schemeClr val="bg1"/>
              </a:solidFill>
            </a:endParaRPr>
          </a:p>
          <a:p>
            <a:pPr marL="494665" indent="-344805">
              <a:lnSpc>
                <a:spcPct val="100000"/>
              </a:lnSpc>
              <a:buClr>
                <a:schemeClr val="bg1"/>
              </a:buClr>
              <a:buFont typeface="Arial"/>
              <a:buAutoNum type="arabicParenBoth"/>
              <a:tabLst>
                <a:tab pos="495934" algn="l"/>
              </a:tabLst>
            </a:pPr>
            <a:r>
              <a:rPr lang="en-US" b="1" dirty="0" smtClean="0">
                <a:solidFill>
                  <a:schemeClr val="bg1"/>
                </a:solidFill>
              </a:rPr>
              <a:t>Linear Regression Model</a:t>
            </a:r>
            <a:r>
              <a:rPr lang="en-US" dirty="0" smtClean="0">
                <a:solidFill>
                  <a:schemeClr val="bg1"/>
                </a:solidFill>
              </a:rPr>
              <a:t>– </a:t>
            </a:r>
            <a:r>
              <a:rPr lang="en-US" spc="-5" dirty="0" smtClean="0">
                <a:solidFill>
                  <a:schemeClr val="bg1"/>
                </a:solidFill>
              </a:rPr>
              <a:t>This </a:t>
            </a:r>
            <a:r>
              <a:rPr lang="en-US" dirty="0" smtClean="0">
                <a:solidFill>
                  <a:schemeClr val="bg1"/>
                </a:solidFill>
              </a:rPr>
              <a:t>technique </a:t>
            </a:r>
            <a:r>
              <a:rPr lang="en-US" spc="-5" dirty="0" smtClean="0">
                <a:solidFill>
                  <a:schemeClr val="bg1"/>
                </a:solidFill>
              </a:rPr>
              <a:t>finds </a:t>
            </a:r>
            <a:r>
              <a:rPr lang="en-US" spc="5" dirty="0" smtClean="0">
                <a:solidFill>
                  <a:schemeClr val="bg1"/>
                </a:solidFill>
              </a:rPr>
              <a:t>out </a:t>
            </a:r>
            <a:r>
              <a:rPr lang="en-US" dirty="0" smtClean="0">
                <a:solidFill>
                  <a:schemeClr val="bg1"/>
                </a:solidFill>
              </a:rPr>
              <a:t>a </a:t>
            </a:r>
            <a:r>
              <a:rPr lang="en-US" spc="-5" dirty="0" smtClean="0">
                <a:solidFill>
                  <a:schemeClr val="bg1"/>
                </a:solidFill>
              </a:rPr>
              <a:t>linear </a:t>
            </a:r>
            <a:r>
              <a:rPr lang="en-US" dirty="0" smtClean="0">
                <a:solidFill>
                  <a:schemeClr val="bg1"/>
                </a:solidFill>
              </a:rPr>
              <a:t>relationship </a:t>
            </a:r>
            <a:r>
              <a:rPr lang="en-US" spc="-10" dirty="0" smtClean="0">
                <a:solidFill>
                  <a:schemeClr val="bg1"/>
                </a:solidFill>
              </a:rPr>
              <a:t>between </a:t>
            </a:r>
            <a:r>
              <a:rPr lang="en-US" dirty="0" smtClean="0">
                <a:solidFill>
                  <a:schemeClr val="bg1"/>
                </a:solidFill>
              </a:rPr>
              <a:t>a dependent  </a:t>
            </a:r>
            <a:r>
              <a:rPr lang="en-US" spc="-5" dirty="0" smtClean="0">
                <a:solidFill>
                  <a:schemeClr val="bg1"/>
                </a:solidFill>
              </a:rPr>
              <a:t>variable </a:t>
            </a:r>
            <a:r>
              <a:rPr lang="en-US" dirty="0" smtClean="0">
                <a:solidFill>
                  <a:schemeClr val="bg1"/>
                </a:solidFill>
              </a:rPr>
              <a:t>and the other </a:t>
            </a:r>
            <a:r>
              <a:rPr lang="en-US" spc="-10" dirty="0" smtClean="0">
                <a:solidFill>
                  <a:schemeClr val="bg1"/>
                </a:solidFill>
              </a:rPr>
              <a:t>given </a:t>
            </a:r>
            <a:r>
              <a:rPr lang="en-US" dirty="0" smtClean="0">
                <a:solidFill>
                  <a:schemeClr val="bg1"/>
                </a:solidFill>
              </a:rPr>
              <a:t>independent</a:t>
            </a:r>
            <a:r>
              <a:rPr lang="en-US" spc="-55" dirty="0" smtClean="0">
                <a:solidFill>
                  <a:schemeClr val="bg1"/>
                </a:solidFill>
              </a:rPr>
              <a:t> </a:t>
            </a:r>
            <a:r>
              <a:rPr lang="en-US" spc="-5" dirty="0" smtClean="0">
                <a:solidFill>
                  <a:schemeClr val="bg1"/>
                </a:solidFill>
              </a:rPr>
              <a:t>variables.</a:t>
            </a:r>
          </a:p>
          <a:p>
            <a:pPr marL="494665" indent="-344805">
              <a:lnSpc>
                <a:spcPct val="100000"/>
              </a:lnSpc>
              <a:buClr>
                <a:schemeClr val="bg1"/>
              </a:buClr>
              <a:buFont typeface="Arial"/>
              <a:buAutoNum type="arabicParenBoth"/>
              <a:tabLst>
                <a:tab pos="495934" algn="l"/>
              </a:tabLst>
            </a:pPr>
            <a:endParaRPr lang="en-US" b="1" spc="-5" dirty="0" smtClean="0">
              <a:solidFill>
                <a:schemeClr val="bg1"/>
              </a:solidFill>
              <a:latin typeface="+mn-lt"/>
              <a:cs typeface="Times New Roman"/>
            </a:endParaRPr>
          </a:p>
          <a:p>
            <a:pPr marL="494665" indent="-344805">
              <a:lnSpc>
                <a:spcPct val="100000"/>
              </a:lnSpc>
              <a:buClr>
                <a:schemeClr val="bg1"/>
              </a:buClr>
              <a:buFont typeface="Arial"/>
              <a:buAutoNum type="arabicParenBoth"/>
              <a:tabLst>
                <a:tab pos="495934" algn="l"/>
              </a:tabLst>
            </a:pPr>
            <a:endParaRPr lang="en-US" b="1" spc="-5" dirty="0" smtClean="0">
              <a:solidFill>
                <a:schemeClr val="bg1"/>
              </a:solidFill>
              <a:latin typeface="+mn-lt"/>
              <a:cs typeface="Times New Roman"/>
            </a:endParaRPr>
          </a:p>
          <a:p>
            <a:pPr marL="494665" indent="-344805">
              <a:lnSpc>
                <a:spcPct val="100000"/>
              </a:lnSpc>
              <a:buClr>
                <a:schemeClr val="bg1"/>
              </a:buClr>
              <a:buFont typeface="Arial"/>
              <a:buAutoNum type="arabicParenBoth"/>
              <a:tabLst>
                <a:tab pos="495934" algn="l"/>
              </a:tabLst>
            </a:pPr>
            <a:r>
              <a:rPr lang="en-US" b="1" spc="-15" dirty="0" smtClean="0">
                <a:solidFill>
                  <a:schemeClr val="bg1"/>
                </a:solidFill>
                <a:latin typeface="+mn-lt"/>
                <a:cs typeface="Times New Roman"/>
              </a:rPr>
              <a:t>Random </a:t>
            </a:r>
            <a:r>
              <a:rPr lang="en-US" b="1" spc="-5" dirty="0" smtClean="0">
                <a:solidFill>
                  <a:schemeClr val="bg1"/>
                </a:solidFill>
                <a:latin typeface="+mn-lt"/>
                <a:cs typeface="Times New Roman"/>
              </a:rPr>
              <a:t>Forest </a:t>
            </a:r>
            <a:r>
              <a:rPr lang="en-US" b="1" spc="-10" dirty="0" err="1" smtClean="0">
                <a:solidFill>
                  <a:schemeClr val="bg1"/>
                </a:solidFill>
                <a:latin typeface="+mn-lt"/>
                <a:cs typeface="Times New Roman"/>
              </a:rPr>
              <a:t>Regressor</a:t>
            </a:r>
            <a:r>
              <a:rPr lang="en-US" b="1" spc="-10" dirty="0" smtClean="0">
                <a:solidFill>
                  <a:schemeClr val="bg1"/>
                </a:solidFill>
                <a:latin typeface="+mn-lt"/>
                <a:cs typeface="Times New Roman"/>
              </a:rPr>
              <a:t> </a:t>
            </a:r>
            <a:r>
              <a:rPr lang="en-US" dirty="0" smtClean="0">
                <a:solidFill>
                  <a:schemeClr val="bg1"/>
                </a:solidFill>
              </a:rPr>
              <a:t>– Random Forests </a:t>
            </a:r>
            <a:r>
              <a:rPr lang="en-US" spc="-5" dirty="0" smtClean="0">
                <a:solidFill>
                  <a:schemeClr val="bg1"/>
                </a:solidFill>
              </a:rPr>
              <a:t>are an ensemble(combination) </a:t>
            </a:r>
            <a:r>
              <a:rPr lang="en-US" spc="5" dirty="0" smtClean="0">
                <a:solidFill>
                  <a:schemeClr val="bg1"/>
                </a:solidFill>
              </a:rPr>
              <a:t>of  </a:t>
            </a:r>
            <a:r>
              <a:rPr lang="en-US" spc="-5" dirty="0" smtClean="0">
                <a:solidFill>
                  <a:schemeClr val="bg1"/>
                </a:solidFill>
              </a:rPr>
              <a:t>decision trees. </a:t>
            </a:r>
            <a:r>
              <a:rPr lang="en-US" dirty="0" smtClean="0">
                <a:solidFill>
                  <a:schemeClr val="bg1"/>
                </a:solidFill>
              </a:rPr>
              <a:t>It </a:t>
            </a:r>
            <a:r>
              <a:rPr lang="en-US" spc="-5" dirty="0" smtClean="0">
                <a:solidFill>
                  <a:schemeClr val="bg1"/>
                </a:solidFill>
              </a:rPr>
              <a:t>executes </a:t>
            </a:r>
            <a:r>
              <a:rPr lang="en-US" dirty="0" smtClean="0">
                <a:solidFill>
                  <a:schemeClr val="bg1"/>
                </a:solidFill>
              </a:rPr>
              <a:t>by constructing a </a:t>
            </a:r>
            <a:r>
              <a:rPr lang="en-US" spc="-10" dirty="0" smtClean="0">
                <a:solidFill>
                  <a:schemeClr val="bg1"/>
                </a:solidFill>
              </a:rPr>
              <a:t>different </a:t>
            </a:r>
            <a:r>
              <a:rPr lang="en-US" spc="-5" dirty="0" smtClean="0">
                <a:solidFill>
                  <a:schemeClr val="bg1"/>
                </a:solidFill>
              </a:rPr>
              <a:t>number </a:t>
            </a:r>
            <a:r>
              <a:rPr lang="en-US" spc="5" dirty="0" smtClean="0">
                <a:solidFill>
                  <a:schemeClr val="bg1"/>
                </a:solidFill>
              </a:rPr>
              <a:t>of </a:t>
            </a:r>
            <a:r>
              <a:rPr lang="en-US" dirty="0" smtClean="0">
                <a:solidFill>
                  <a:schemeClr val="bg1"/>
                </a:solidFill>
              </a:rPr>
              <a:t>decision </a:t>
            </a:r>
            <a:r>
              <a:rPr lang="en-US" spc="-5" dirty="0" smtClean="0">
                <a:solidFill>
                  <a:schemeClr val="bg1"/>
                </a:solidFill>
              </a:rPr>
              <a:t>trees at </a:t>
            </a:r>
            <a:r>
              <a:rPr lang="en-US" dirty="0" smtClean="0">
                <a:solidFill>
                  <a:schemeClr val="bg1"/>
                </a:solidFill>
              </a:rPr>
              <a:t>training  </a:t>
            </a:r>
            <a:r>
              <a:rPr lang="en-US" spc="-10" dirty="0" smtClean="0">
                <a:solidFill>
                  <a:schemeClr val="bg1"/>
                </a:solidFill>
              </a:rPr>
              <a:t>time </a:t>
            </a:r>
            <a:r>
              <a:rPr lang="en-US" dirty="0" smtClean="0">
                <a:solidFill>
                  <a:schemeClr val="bg1"/>
                </a:solidFill>
              </a:rPr>
              <a:t>and </a:t>
            </a:r>
            <a:r>
              <a:rPr lang="en-US" spc="-15" dirty="0" smtClean="0">
                <a:solidFill>
                  <a:schemeClr val="bg1"/>
                </a:solidFill>
              </a:rPr>
              <a:t>mean </a:t>
            </a:r>
            <a:r>
              <a:rPr lang="en-US" dirty="0" smtClean="0">
                <a:solidFill>
                  <a:schemeClr val="bg1"/>
                </a:solidFill>
              </a:rPr>
              <a:t>prediction </a:t>
            </a:r>
            <a:r>
              <a:rPr lang="en-US" spc="-5" dirty="0" smtClean="0">
                <a:solidFill>
                  <a:schemeClr val="bg1"/>
                </a:solidFill>
              </a:rPr>
              <a:t>(for regression) </a:t>
            </a:r>
            <a:r>
              <a:rPr lang="en-US" spc="5" dirty="0" smtClean="0">
                <a:solidFill>
                  <a:schemeClr val="bg1"/>
                </a:solidFill>
              </a:rPr>
              <a:t>of </a:t>
            </a:r>
            <a:r>
              <a:rPr lang="en-US" dirty="0" smtClean="0">
                <a:solidFill>
                  <a:schemeClr val="bg1"/>
                </a:solidFill>
              </a:rPr>
              <a:t>the individual</a:t>
            </a:r>
            <a:r>
              <a:rPr lang="en-US" spc="30" dirty="0" smtClean="0">
                <a:solidFill>
                  <a:schemeClr val="bg1"/>
                </a:solidFill>
              </a:rPr>
              <a:t> </a:t>
            </a:r>
            <a:r>
              <a:rPr lang="en-US" spc="-5" dirty="0" smtClean="0">
                <a:solidFill>
                  <a:schemeClr val="bg1"/>
                </a:solidFill>
              </a:rPr>
              <a:t>trees.</a:t>
            </a:r>
          </a:p>
          <a:p>
            <a:pPr marL="137795">
              <a:lnSpc>
                <a:spcPct val="100000"/>
              </a:lnSpc>
              <a:spcBef>
                <a:spcPts val="40"/>
              </a:spcBef>
              <a:buClr>
                <a:schemeClr val="bg1"/>
              </a:buClr>
              <a:buFont typeface="Times New Roman"/>
              <a:buAutoNum type="arabicParenBoth"/>
            </a:pPr>
            <a:endParaRPr lang="en-US" sz="1850" dirty="0" smtClean="0">
              <a:solidFill>
                <a:schemeClr val="bg1"/>
              </a:solidFill>
            </a:endParaRPr>
          </a:p>
          <a:p>
            <a:pPr marL="0" indent="0">
              <a:tabLst>
                <a:tab pos="539750" algn="l"/>
              </a:tabLst>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chemeClr val="tx1"/>
                </a:solidFill>
                <a:latin typeface="Montserrat" charset="0"/>
                <a:cs typeface="Times New Roman"/>
              </a:rPr>
              <a:t>DATA</a:t>
            </a:r>
            <a:r>
              <a:rPr lang="en-US" b="1" spc="20" dirty="0" smtClean="0">
                <a:solidFill>
                  <a:schemeClr val="tx1"/>
                </a:solidFill>
                <a:latin typeface="Montserrat" charset="0"/>
                <a:cs typeface="Times New Roman"/>
              </a:rPr>
              <a:t> </a:t>
            </a:r>
            <a:r>
              <a:rPr lang="en-US" b="1" spc="-5" dirty="0" smtClean="0">
                <a:solidFill>
                  <a:schemeClr val="tx1"/>
                </a:solidFill>
                <a:latin typeface="Montserrat" charset="0"/>
                <a:cs typeface="Times New Roman"/>
              </a:rPr>
              <a:t>MODELING(Contd.)</a:t>
            </a:r>
            <a:endParaRPr lang="en-US" dirty="0"/>
          </a:p>
        </p:txBody>
      </p:sp>
      <p:sp>
        <p:nvSpPr>
          <p:cNvPr id="3" name="Text Placeholder 2"/>
          <p:cNvSpPr>
            <a:spLocks noGrp="1"/>
          </p:cNvSpPr>
          <p:nvPr>
            <p:ph type="body" idx="1"/>
          </p:nvPr>
        </p:nvSpPr>
        <p:spPr/>
        <p:txBody>
          <a:bodyPr/>
          <a:lstStyle/>
          <a:p>
            <a:pPr>
              <a:buClr>
                <a:schemeClr val="bg1"/>
              </a:buClr>
              <a:buNone/>
            </a:pPr>
            <a:r>
              <a:rPr lang="en-US" b="1" dirty="0" smtClean="0">
                <a:solidFill>
                  <a:schemeClr val="bg1"/>
                </a:solidFill>
              </a:rPr>
              <a:t>4 . Linear Regression Regularized Model – Lasso </a:t>
            </a:r>
            <a:r>
              <a:rPr lang="en-US" dirty="0" smtClean="0">
                <a:solidFill>
                  <a:schemeClr val="bg1"/>
                </a:solidFill>
              </a:rPr>
              <a:t>- It is a modification of linear regression, where the model is penalized for the sum of absolute values of the weights. Thus, the absolute values of weight will be (in general) reduced, and many will tend to be zeros.</a:t>
            </a:r>
          </a:p>
          <a:p>
            <a:pPr marL="259079" indent="-247015">
              <a:lnSpc>
                <a:spcPct val="100000"/>
              </a:lnSpc>
              <a:buNone/>
              <a:tabLst>
                <a:tab pos="259715" algn="l"/>
              </a:tabLst>
            </a:pPr>
            <a:r>
              <a:rPr lang="en-US" b="1" dirty="0" smtClean="0">
                <a:solidFill>
                  <a:schemeClr val="bg1"/>
                </a:solidFill>
                <a:latin typeface="Montserrat" charset="0"/>
              </a:rPr>
              <a:t>  </a:t>
            </a:r>
          </a:p>
          <a:p>
            <a:pPr marL="258763" indent="-169863">
              <a:lnSpc>
                <a:spcPct val="100000"/>
              </a:lnSpc>
              <a:buNone/>
              <a:tabLst>
                <a:tab pos="363538" algn="l"/>
              </a:tabLst>
            </a:pPr>
            <a:r>
              <a:rPr lang="en-US" b="1" dirty="0" smtClean="0">
                <a:solidFill>
                  <a:schemeClr val="bg1"/>
                </a:solidFill>
                <a:latin typeface="Montserrat" charset="0"/>
              </a:rPr>
              <a:t> 5 . </a:t>
            </a:r>
            <a:r>
              <a:rPr lang="en-US" b="1" spc="-10" dirty="0" err="1" smtClean="0">
                <a:solidFill>
                  <a:schemeClr val="bg1"/>
                </a:solidFill>
                <a:latin typeface="Montserrat" charset="0"/>
                <a:cs typeface="Times New Roman"/>
              </a:rPr>
              <a:t>XGBoost</a:t>
            </a:r>
            <a:r>
              <a:rPr lang="en-US" b="1" spc="-10" dirty="0" smtClean="0">
                <a:solidFill>
                  <a:schemeClr val="bg1"/>
                </a:solidFill>
                <a:latin typeface="Montserrat" charset="0"/>
                <a:cs typeface="Times New Roman"/>
              </a:rPr>
              <a:t> </a:t>
            </a:r>
            <a:r>
              <a:rPr lang="en-US" b="1" spc="-5" dirty="0" err="1" smtClean="0">
                <a:solidFill>
                  <a:schemeClr val="bg1"/>
                </a:solidFill>
                <a:latin typeface="Montserrat" charset="0"/>
                <a:cs typeface="Times New Roman"/>
              </a:rPr>
              <a:t>Regressor</a:t>
            </a:r>
            <a:r>
              <a:rPr lang="en-US" b="1" spc="-5" dirty="0" smtClean="0">
                <a:solidFill>
                  <a:schemeClr val="bg1"/>
                </a:solidFill>
                <a:latin typeface="Montserrat" charset="0"/>
                <a:cs typeface="Times New Roman"/>
              </a:rPr>
              <a:t> </a:t>
            </a:r>
            <a:r>
              <a:rPr lang="en-US" dirty="0" smtClean="0">
                <a:solidFill>
                  <a:schemeClr val="bg1"/>
                </a:solidFill>
                <a:latin typeface="Times New Roman"/>
                <a:cs typeface="Times New Roman"/>
              </a:rPr>
              <a:t>– </a:t>
            </a:r>
            <a:r>
              <a:rPr lang="en-US" dirty="0" smtClean="0">
                <a:solidFill>
                  <a:schemeClr val="bg1"/>
                </a:solidFill>
                <a:latin typeface="+mn-lt"/>
                <a:cs typeface="Times New Roman"/>
              </a:rPr>
              <a:t>It is </a:t>
            </a:r>
            <a:r>
              <a:rPr lang="en-US" spc="-5" dirty="0" smtClean="0">
                <a:solidFill>
                  <a:schemeClr val="bg1"/>
                </a:solidFill>
                <a:latin typeface="+mn-lt"/>
                <a:cs typeface="Times New Roman"/>
              </a:rPr>
              <a:t>also </a:t>
            </a:r>
            <a:r>
              <a:rPr lang="en-US" dirty="0" smtClean="0">
                <a:solidFill>
                  <a:schemeClr val="bg1"/>
                </a:solidFill>
                <a:latin typeface="+mn-lt"/>
                <a:cs typeface="Times New Roman"/>
              </a:rPr>
              <a:t>a boosting technique that </a:t>
            </a:r>
            <a:r>
              <a:rPr lang="en-US" spc="-5" dirty="0" smtClean="0">
                <a:solidFill>
                  <a:schemeClr val="bg1"/>
                </a:solidFill>
                <a:latin typeface="+mn-lt"/>
                <a:cs typeface="Times New Roman"/>
              </a:rPr>
              <a:t>uses gradient</a:t>
            </a:r>
            <a:r>
              <a:rPr lang="en-US" spc="-25" dirty="0" smtClean="0">
                <a:solidFill>
                  <a:schemeClr val="bg1"/>
                </a:solidFill>
                <a:latin typeface="+mn-lt"/>
                <a:cs typeface="Times New Roman"/>
              </a:rPr>
              <a:t>      </a:t>
            </a:r>
            <a:r>
              <a:rPr lang="en-US" spc="-5" dirty="0" smtClean="0">
                <a:solidFill>
                  <a:schemeClr val="bg1"/>
                </a:solidFill>
                <a:latin typeface="+mn-lt"/>
                <a:cs typeface="Times New Roman"/>
              </a:rPr>
              <a:t>descent </a:t>
            </a:r>
            <a:r>
              <a:rPr lang="en-US" dirty="0" smtClean="0">
                <a:solidFill>
                  <a:schemeClr val="bg1"/>
                </a:solidFill>
                <a:latin typeface="+mn-lt"/>
                <a:cs typeface="Times New Roman"/>
              </a:rPr>
              <a:t>algorithm to </a:t>
            </a:r>
            <a:r>
              <a:rPr lang="en-US" spc="-10" dirty="0" smtClean="0">
                <a:solidFill>
                  <a:schemeClr val="bg1"/>
                </a:solidFill>
                <a:latin typeface="+mn-lt"/>
                <a:cs typeface="Times New Roman"/>
              </a:rPr>
              <a:t>minimize </a:t>
            </a:r>
            <a:r>
              <a:rPr lang="en-US" dirty="0" smtClean="0">
                <a:solidFill>
                  <a:schemeClr val="bg1"/>
                </a:solidFill>
                <a:latin typeface="+mn-lt"/>
                <a:cs typeface="Times New Roman"/>
              </a:rPr>
              <a:t>the loss </a:t>
            </a:r>
            <a:r>
              <a:rPr lang="en-US" spc="-10" dirty="0" smtClean="0">
                <a:solidFill>
                  <a:schemeClr val="bg1"/>
                </a:solidFill>
                <a:latin typeface="+mn-lt"/>
                <a:cs typeface="Times New Roman"/>
              </a:rPr>
              <a:t>when </a:t>
            </a:r>
            <a:r>
              <a:rPr lang="en-US" dirty="0" smtClean="0">
                <a:solidFill>
                  <a:schemeClr val="bg1"/>
                </a:solidFill>
                <a:latin typeface="+mn-lt"/>
                <a:cs typeface="Times New Roman"/>
              </a:rPr>
              <a:t>adding new tree</a:t>
            </a:r>
            <a:r>
              <a:rPr lang="en-US" spc="20" dirty="0" smtClean="0">
                <a:solidFill>
                  <a:schemeClr val="bg1"/>
                </a:solidFill>
                <a:latin typeface="+mn-lt"/>
                <a:cs typeface="Times New Roman"/>
              </a:rPr>
              <a:t> </a:t>
            </a:r>
            <a:r>
              <a:rPr lang="en-US" spc="-5" dirty="0" smtClean="0">
                <a:solidFill>
                  <a:schemeClr val="bg1"/>
                </a:solidFill>
                <a:latin typeface="+mn-lt"/>
                <a:cs typeface="Times New Roman"/>
              </a:rPr>
              <a:t>models.</a:t>
            </a:r>
            <a:endParaRPr lang="en-US" dirty="0" smtClean="0">
              <a:solidFill>
                <a:schemeClr val="bg1"/>
              </a:solidFill>
              <a:latin typeface="+mn-lt"/>
              <a:cs typeface="Times New Roman"/>
            </a:endParaRPr>
          </a:p>
          <a:p>
            <a:pPr>
              <a:buClr>
                <a:schemeClr val="bg1"/>
              </a:buClr>
              <a:buNone/>
            </a:pPr>
            <a:endParaRPr lang="en-US" dirty="0" smtClean="0">
              <a:solidFill>
                <a:schemeClr val="bg1"/>
              </a:solidFill>
            </a:endParaRP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b="1" spc="-10" dirty="0" smtClean="0">
                <a:latin typeface="Montserrat" charset="0"/>
              </a:rPr>
              <a:t>EVALUATION </a:t>
            </a:r>
            <a:r>
              <a:rPr lang="en-US" b="1" spc="-5" dirty="0" smtClean="0">
                <a:latin typeface="Montserrat" charset="0"/>
              </a:rPr>
              <a:t>OF</a:t>
            </a:r>
            <a:r>
              <a:rPr lang="en-US" b="1" spc="20" dirty="0" smtClean="0">
                <a:latin typeface="Montserrat" charset="0"/>
              </a:rPr>
              <a:t> </a:t>
            </a:r>
            <a:r>
              <a:rPr lang="en-US" b="1" spc="-10" dirty="0" smtClean="0">
                <a:latin typeface="Montserrat" charset="0"/>
              </a:rPr>
              <a:t>MODELS</a:t>
            </a:r>
            <a:endParaRPr lang="en-US" b="1" dirty="0">
              <a:latin typeface="Montserrat" charset="0"/>
            </a:endParaRPr>
          </a:p>
        </p:txBody>
      </p:sp>
      <p:sp>
        <p:nvSpPr>
          <p:cNvPr id="3" name="Text Placeholder 2"/>
          <p:cNvSpPr>
            <a:spLocks noGrp="1"/>
          </p:cNvSpPr>
          <p:nvPr>
            <p:ph type="body" idx="1"/>
          </p:nvPr>
        </p:nvSpPr>
        <p:spPr>
          <a:xfrm>
            <a:off x="168481" y="2232127"/>
            <a:ext cx="8520600" cy="3078003"/>
          </a:xfrm>
        </p:spPr>
        <p:txBody>
          <a:bodyPr/>
          <a:lstStyle/>
          <a:p>
            <a:pPr marL="22860">
              <a:lnSpc>
                <a:spcPct val="100000"/>
              </a:lnSpc>
              <a:spcBef>
                <a:spcPts val="90"/>
              </a:spcBef>
              <a:buNone/>
            </a:pPr>
            <a:r>
              <a:rPr lang="en-US" b="1" spc="-10" dirty="0" smtClean="0">
                <a:solidFill>
                  <a:schemeClr val="bg1"/>
                </a:solidFill>
                <a:latin typeface="Times New Roman"/>
                <a:cs typeface="Times New Roman"/>
              </a:rPr>
              <a:t>R-squared</a:t>
            </a:r>
            <a:r>
              <a:rPr lang="en-US" b="1" spc="55" dirty="0" smtClean="0">
                <a:solidFill>
                  <a:schemeClr val="bg1"/>
                </a:solidFill>
                <a:latin typeface="Times New Roman"/>
                <a:cs typeface="Times New Roman"/>
              </a:rPr>
              <a:t> </a:t>
            </a:r>
            <a:r>
              <a:rPr lang="en-US" b="1" spc="-10" dirty="0" smtClean="0">
                <a:solidFill>
                  <a:schemeClr val="bg1"/>
                </a:solidFill>
                <a:latin typeface="Times New Roman"/>
                <a:cs typeface="Times New Roman"/>
              </a:rPr>
              <a:t>(R2)</a:t>
            </a:r>
            <a:r>
              <a:rPr lang="en-US" b="1" spc="30" dirty="0" smtClean="0">
                <a:solidFill>
                  <a:schemeClr val="bg1"/>
                </a:solidFill>
                <a:latin typeface="Times New Roman"/>
                <a:cs typeface="Times New Roman"/>
              </a:rPr>
              <a:t> </a:t>
            </a:r>
            <a:r>
              <a:rPr lang="en-US" spc="-20" dirty="0" smtClean="0">
                <a:solidFill>
                  <a:schemeClr val="bg1"/>
                </a:solidFill>
                <a:latin typeface="Times New Roman"/>
                <a:cs typeface="Times New Roman"/>
              </a:rPr>
              <a:t>is</a:t>
            </a:r>
            <a:r>
              <a:rPr lang="en-US" spc="20" dirty="0" smtClean="0">
                <a:solidFill>
                  <a:schemeClr val="bg1"/>
                </a:solidFill>
                <a:latin typeface="Times New Roman"/>
                <a:cs typeface="Times New Roman"/>
              </a:rPr>
              <a:t> </a:t>
            </a:r>
            <a:r>
              <a:rPr lang="en-US" spc="-5" dirty="0" smtClean="0">
                <a:solidFill>
                  <a:schemeClr val="bg1"/>
                </a:solidFill>
                <a:latin typeface="Times New Roman"/>
                <a:cs typeface="Times New Roman"/>
              </a:rPr>
              <a:t>a</a:t>
            </a:r>
            <a:r>
              <a:rPr lang="en-US" spc="15" dirty="0" smtClean="0">
                <a:solidFill>
                  <a:schemeClr val="bg1"/>
                </a:solidFill>
                <a:latin typeface="Times New Roman"/>
                <a:cs typeface="Times New Roman"/>
              </a:rPr>
              <a:t> </a:t>
            </a:r>
            <a:r>
              <a:rPr lang="en-US" spc="-10" dirty="0" smtClean="0">
                <a:solidFill>
                  <a:schemeClr val="bg1"/>
                </a:solidFill>
                <a:latin typeface="Times New Roman"/>
                <a:cs typeface="Times New Roman"/>
              </a:rPr>
              <a:t>statistical</a:t>
            </a:r>
            <a:r>
              <a:rPr lang="en-US" spc="55" dirty="0" smtClean="0">
                <a:solidFill>
                  <a:schemeClr val="bg1"/>
                </a:solidFill>
                <a:latin typeface="Times New Roman"/>
                <a:cs typeface="Times New Roman"/>
              </a:rPr>
              <a:t> </a:t>
            </a:r>
            <a:r>
              <a:rPr lang="en-US" spc="-20" dirty="0" smtClean="0">
                <a:solidFill>
                  <a:schemeClr val="bg1"/>
                </a:solidFill>
                <a:latin typeface="Times New Roman"/>
                <a:cs typeface="Times New Roman"/>
              </a:rPr>
              <a:t>measure</a:t>
            </a:r>
            <a:r>
              <a:rPr lang="en-US" spc="105" dirty="0" smtClean="0">
                <a:solidFill>
                  <a:schemeClr val="bg1"/>
                </a:solidFill>
                <a:latin typeface="Times New Roman"/>
                <a:cs typeface="Times New Roman"/>
              </a:rPr>
              <a:t> </a:t>
            </a:r>
            <a:r>
              <a:rPr lang="en-US" spc="-15" dirty="0" smtClean="0">
                <a:solidFill>
                  <a:schemeClr val="bg1"/>
                </a:solidFill>
                <a:latin typeface="Times New Roman"/>
                <a:cs typeface="Times New Roman"/>
              </a:rPr>
              <a:t>that</a:t>
            </a:r>
            <a:r>
              <a:rPr lang="en-US" spc="35" dirty="0" smtClean="0">
                <a:solidFill>
                  <a:schemeClr val="bg1"/>
                </a:solidFill>
                <a:latin typeface="Times New Roman"/>
                <a:cs typeface="Times New Roman"/>
              </a:rPr>
              <a:t> </a:t>
            </a:r>
            <a:r>
              <a:rPr lang="en-US" spc="-10" dirty="0" smtClean="0">
                <a:solidFill>
                  <a:schemeClr val="bg1"/>
                </a:solidFill>
                <a:latin typeface="Times New Roman"/>
                <a:cs typeface="Times New Roman"/>
              </a:rPr>
              <a:t>represents</a:t>
            </a:r>
            <a:r>
              <a:rPr lang="en-US" spc="40"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40" dirty="0" smtClean="0">
                <a:solidFill>
                  <a:schemeClr val="bg1"/>
                </a:solidFill>
                <a:latin typeface="Times New Roman"/>
                <a:cs typeface="Times New Roman"/>
              </a:rPr>
              <a:t> </a:t>
            </a:r>
            <a:r>
              <a:rPr lang="en-US" spc="-10" dirty="0" smtClean="0">
                <a:solidFill>
                  <a:schemeClr val="bg1"/>
                </a:solidFill>
                <a:latin typeface="Times New Roman"/>
                <a:cs typeface="Times New Roman"/>
              </a:rPr>
              <a:t>proportion</a:t>
            </a:r>
            <a:r>
              <a:rPr lang="en-US" spc="85" dirty="0" smtClean="0">
                <a:solidFill>
                  <a:schemeClr val="bg1"/>
                </a:solidFill>
                <a:latin typeface="Times New Roman"/>
                <a:cs typeface="Times New Roman"/>
              </a:rPr>
              <a:t> </a:t>
            </a:r>
            <a:r>
              <a:rPr lang="en-US" spc="-5" dirty="0" smtClean="0">
                <a:solidFill>
                  <a:schemeClr val="bg1"/>
                </a:solidFill>
                <a:latin typeface="Times New Roman"/>
                <a:cs typeface="Times New Roman"/>
              </a:rPr>
              <a:t>of</a:t>
            </a:r>
            <a:r>
              <a:rPr lang="en-US" spc="5"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35" dirty="0" smtClean="0">
                <a:solidFill>
                  <a:schemeClr val="bg1"/>
                </a:solidFill>
                <a:latin typeface="Times New Roman"/>
                <a:cs typeface="Times New Roman"/>
              </a:rPr>
              <a:t> </a:t>
            </a:r>
            <a:r>
              <a:rPr lang="en-US" spc="-15" dirty="0" smtClean="0">
                <a:solidFill>
                  <a:schemeClr val="bg1"/>
                </a:solidFill>
                <a:latin typeface="Times New Roman"/>
                <a:cs typeface="Times New Roman"/>
              </a:rPr>
              <a:t>variance</a:t>
            </a:r>
            <a:r>
              <a:rPr lang="en-US" spc="85" dirty="0" smtClean="0">
                <a:solidFill>
                  <a:schemeClr val="bg1"/>
                </a:solidFill>
                <a:latin typeface="Times New Roman"/>
                <a:cs typeface="Times New Roman"/>
              </a:rPr>
              <a:t> </a:t>
            </a:r>
            <a:r>
              <a:rPr lang="en-US" spc="-15" dirty="0" smtClean="0">
                <a:solidFill>
                  <a:schemeClr val="bg1"/>
                </a:solidFill>
                <a:latin typeface="Times New Roman"/>
                <a:cs typeface="Times New Roman"/>
              </a:rPr>
              <a:t>for</a:t>
            </a:r>
            <a:r>
              <a:rPr lang="en-US" spc="30" dirty="0" smtClean="0">
                <a:solidFill>
                  <a:schemeClr val="bg1"/>
                </a:solidFill>
                <a:latin typeface="Times New Roman"/>
                <a:cs typeface="Times New Roman"/>
              </a:rPr>
              <a:t> </a:t>
            </a:r>
            <a:r>
              <a:rPr lang="en-US" spc="-5" dirty="0" smtClean="0">
                <a:solidFill>
                  <a:schemeClr val="bg1"/>
                </a:solidFill>
                <a:latin typeface="Times New Roman"/>
                <a:cs typeface="Times New Roman"/>
              </a:rPr>
              <a:t>a</a:t>
            </a:r>
            <a:r>
              <a:rPr lang="en-US" spc="15" dirty="0" smtClean="0">
                <a:solidFill>
                  <a:schemeClr val="bg1"/>
                </a:solidFill>
                <a:latin typeface="Times New Roman"/>
                <a:cs typeface="Times New Roman"/>
              </a:rPr>
              <a:t> </a:t>
            </a:r>
            <a:r>
              <a:rPr lang="en-US" spc="-10" dirty="0" smtClean="0">
                <a:solidFill>
                  <a:schemeClr val="bg1"/>
                </a:solidFill>
                <a:latin typeface="Times New Roman"/>
                <a:cs typeface="Times New Roman"/>
              </a:rPr>
              <a:t>dependent</a:t>
            </a:r>
            <a:r>
              <a:rPr lang="en-US" spc="80" dirty="0" smtClean="0">
                <a:solidFill>
                  <a:schemeClr val="bg1"/>
                </a:solidFill>
                <a:latin typeface="Times New Roman"/>
                <a:cs typeface="Times New Roman"/>
              </a:rPr>
              <a:t> </a:t>
            </a:r>
            <a:r>
              <a:rPr lang="en-US" spc="-20" dirty="0" smtClean="0">
                <a:solidFill>
                  <a:schemeClr val="bg1"/>
                </a:solidFill>
                <a:latin typeface="Times New Roman"/>
                <a:cs typeface="Times New Roman"/>
              </a:rPr>
              <a:t>variable </a:t>
            </a:r>
            <a:r>
              <a:rPr lang="en-US" spc="-5" dirty="0" smtClean="0">
                <a:solidFill>
                  <a:schemeClr val="bg1"/>
                </a:solidFill>
                <a:latin typeface="Times New Roman"/>
                <a:cs typeface="Times New Roman"/>
              </a:rPr>
              <a:t>that’s </a:t>
            </a:r>
            <a:r>
              <a:rPr lang="en-US" spc="-15" dirty="0" smtClean="0">
                <a:solidFill>
                  <a:schemeClr val="bg1"/>
                </a:solidFill>
                <a:latin typeface="Times New Roman"/>
                <a:cs typeface="Times New Roman"/>
              </a:rPr>
              <a:t>explained </a:t>
            </a:r>
            <a:r>
              <a:rPr lang="en-US" spc="-5" dirty="0" smtClean="0">
                <a:solidFill>
                  <a:schemeClr val="bg1"/>
                </a:solidFill>
                <a:latin typeface="Times New Roman"/>
                <a:cs typeface="Times New Roman"/>
              </a:rPr>
              <a:t>by an </a:t>
            </a:r>
            <a:r>
              <a:rPr lang="en-US" spc="-15" dirty="0" smtClean="0">
                <a:solidFill>
                  <a:schemeClr val="bg1"/>
                </a:solidFill>
                <a:latin typeface="Times New Roman"/>
                <a:cs typeface="Times New Roman"/>
              </a:rPr>
              <a:t>independent variable </a:t>
            </a:r>
            <a:r>
              <a:rPr lang="en-US" spc="-5" dirty="0" smtClean="0">
                <a:solidFill>
                  <a:schemeClr val="bg1"/>
                </a:solidFill>
                <a:latin typeface="Times New Roman"/>
                <a:cs typeface="Times New Roman"/>
              </a:rPr>
              <a:t>or </a:t>
            </a:r>
            <a:r>
              <a:rPr lang="en-US" spc="-10" dirty="0" smtClean="0">
                <a:solidFill>
                  <a:schemeClr val="bg1"/>
                </a:solidFill>
                <a:latin typeface="Times New Roman"/>
                <a:cs typeface="Times New Roman"/>
              </a:rPr>
              <a:t>variables </a:t>
            </a:r>
            <a:r>
              <a:rPr lang="en-US" spc="-15" dirty="0" smtClean="0">
                <a:solidFill>
                  <a:schemeClr val="bg1"/>
                </a:solidFill>
                <a:latin typeface="Times New Roman"/>
                <a:cs typeface="Times New Roman"/>
              </a:rPr>
              <a:t>in </a:t>
            </a: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regression</a:t>
            </a:r>
            <a:r>
              <a:rPr lang="en-US" spc="55" dirty="0" smtClean="0">
                <a:solidFill>
                  <a:schemeClr val="bg1"/>
                </a:solidFill>
                <a:latin typeface="Times New Roman"/>
                <a:cs typeface="Times New Roman"/>
              </a:rPr>
              <a:t> </a:t>
            </a:r>
            <a:r>
              <a:rPr lang="en-US" spc="-15" dirty="0" smtClean="0">
                <a:solidFill>
                  <a:schemeClr val="bg1"/>
                </a:solidFill>
                <a:latin typeface="Times New Roman"/>
                <a:cs typeface="Times New Roman"/>
              </a:rPr>
              <a:t>model.</a:t>
            </a:r>
            <a:endParaRPr lang="en-US" dirty="0" smtClean="0">
              <a:solidFill>
                <a:schemeClr val="bg1"/>
              </a:solidFill>
              <a:latin typeface="Times New Roman"/>
              <a:cs typeface="Times New Roman"/>
            </a:endParaRPr>
          </a:p>
          <a:p>
            <a:pPr marL="12700">
              <a:lnSpc>
                <a:spcPct val="100000"/>
              </a:lnSpc>
              <a:spcBef>
                <a:spcPts val="1110"/>
              </a:spcBef>
              <a:buNone/>
            </a:pPr>
            <a:r>
              <a:rPr lang="en-US" b="1" dirty="0" smtClean="0">
                <a:solidFill>
                  <a:schemeClr val="bg1"/>
                </a:solidFill>
                <a:latin typeface="Times New Roman"/>
                <a:cs typeface="Times New Roman"/>
              </a:rPr>
              <a:t>Mean </a:t>
            </a:r>
            <a:r>
              <a:rPr lang="en-US" b="1" spc="-15" dirty="0" smtClean="0">
                <a:solidFill>
                  <a:schemeClr val="bg1"/>
                </a:solidFill>
                <a:latin typeface="Times New Roman"/>
                <a:cs typeface="Times New Roman"/>
              </a:rPr>
              <a:t>absolute </a:t>
            </a:r>
            <a:r>
              <a:rPr lang="en-US" b="1" spc="-10" dirty="0" smtClean="0">
                <a:solidFill>
                  <a:schemeClr val="bg1"/>
                </a:solidFill>
                <a:latin typeface="Times New Roman"/>
                <a:cs typeface="Times New Roman"/>
              </a:rPr>
              <a:t>error </a:t>
            </a:r>
            <a:r>
              <a:rPr lang="en-US" b="1" dirty="0" smtClean="0">
                <a:solidFill>
                  <a:schemeClr val="bg1"/>
                </a:solidFill>
                <a:latin typeface="Times New Roman"/>
                <a:cs typeface="Times New Roman"/>
              </a:rPr>
              <a:t>(MAE) </a:t>
            </a:r>
            <a:r>
              <a:rPr lang="en-US" spc="-15" dirty="0" smtClean="0">
                <a:solidFill>
                  <a:schemeClr val="bg1"/>
                </a:solidFill>
                <a:latin typeface="Times New Roman"/>
                <a:cs typeface="Times New Roman"/>
              </a:rPr>
              <a:t>is the average</a:t>
            </a:r>
            <a:r>
              <a:rPr lang="en-US" spc="190" dirty="0" smtClean="0">
                <a:solidFill>
                  <a:schemeClr val="bg1"/>
                </a:solidFill>
                <a:latin typeface="Times New Roman"/>
                <a:cs typeface="Times New Roman"/>
              </a:rPr>
              <a:t> </a:t>
            </a:r>
            <a:r>
              <a:rPr lang="en-US" spc="-5" dirty="0" smtClean="0">
                <a:solidFill>
                  <a:schemeClr val="bg1"/>
                </a:solidFill>
                <a:latin typeface="Times New Roman"/>
                <a:cs typeface="Times New Roman"/>
              </a:rPr>
              <a:t>of </a:t>
            </a:r>
            <a:r>
              <a:rPr lang="en-US" spc="-15"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absolute </a:t>
            </a:r>
            <a:r>
              <a:rPr lang="en-US" spc="-20" dirty="0" smtClean="0">
                <a:solidFill>
                  <a:schemeClr val="bg1"/>
                </a:solidFill>
                <a:latin typeface="Times New Roman"/>
                <a:cs typeface="Times New Roman"/>
              </a:rPr>
              <a:t>difference </a:t>
            </a:r>
            <a:r>
              <a:rPr lang="en-US" spc="-5" dirty="0" smtClean="0">
                <a:solidFill>
                  <a:schemeClr val="bg1"/>
                </a:solidFill>
                <a:latin typeface="Times New Roman"/>
                <a:cs typeface="Times New Roman"/>
              </a:rPr>
              <a:t>between </a:t>
            </a:r>
            <a:r>
              <a:rPr lang="en-US" spc="-15"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actual </a:t>
            </a:r>
            <a:r>
              <a:rPr lang="en-US" spc="-15" dirty="0" smtClean="0">
                <a:solidFill>
                  <a:schemeClr val="bg1"/>
                </a:solidFill>
                <a:latin typeface="Times New Roman"/>
                <a:cs typeface="Times New Roman"/>
              </a:rPr>
              <a:t>and </a:t>
            </a:r>
            <a:r>
              <a:rPr lang="en-US" spc="-10" dirty="0" smtClean="0">
                <a:solidFill>
                  <a:schemeClr val="bg1"/>
                </a:solidFill>
                <a:latin typeface="Times New Roman"/>
                <a:cs typeface="Times New Roman"/>
              </a:rPr>
              <a:t>predicted </a:t>
            </a:r>
            <a:r>
              <a:rPr lang="en-US" spc="-20" dirty="0" smtClean="0">
                <a:solidFill>
                  <a:schemeClr val="bg1"/>
                </a:solidFill>
                <a:latin typeface="Times New Roman"/>
                <a:cs typeface="Times New Roman"/>
              </a:rPr>
              <a:t>values in</a:t>
            </a:r>
            <a:r>
              <a:rPr lang="en-US" spc="30"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35" dirty="0" smtClean="0">
                <a:solidFill>
                  <a:schemeClr val="bg1"/>
                </a:solidFill>
                <a:latin typeface="Times New Roman"/>
                <a:cs typeface="Times New Roman"/>
              </a:rPr>
              <a:t> </a:t>
            </a:r>
            <a:r>
              <a:rPr lang="en-US" spc="-5" dirty="0" smtClean="0">
                <a:solidFill>
                  <a:schemeClr val="bg1"/>
                </a:solidFill>
                <a:latin typeface="Times New Roman"/>
                <a:cs typeface="Times New Roman"/>
              </a:rPr>
              <a:t>dataset.</a:t>
            </a:r>
            <a:r>
              <a:rPr lang="en-US" spc="15" dirty="0" smtClean="0">
                <a:solidFill>
                  <a:schemeClr val="bg1"/>
                </a:solidFill>
                <a:latin typeface="Times New Roman"/>
                <a:cs typeface="Times New Roman"/>
              </a:rPr>
              <a:t> </a:t>
            </a:r>
            <a:r>
              <a:rPr lang="en-US" spc="-10" dirty="0" smtClean="0">
                <a:solidFill>
                  <a:schemeClr val="bg1"/>
                </a:solidFill>
                <a:latin typeface="Times New Roman"/>
                <a:cs typeface="Times New Roman"/>
              </a:rPr>
              <a:t>It</a:t>
            </a:r>
            <a:r>
              <a:rPr lang="en-US" spc="5" dirty="0" smtClean="0">
                <a:solidFill>
                  <a:schemeClr val="bg1"/>
                </a:solidFill>
                <a:latin typeface="Times New Roman"/>
                <a:cs typeface="Times New Roman"/>
              </a:rPr>
              <a:t> </a:t>
            </a:r>
            <a:r>
              <a:rPr lang="en-US" spc="-15" dirty="0" smtClean="0">
                <a:solidFill>
                  <a:schemeClr val="bg1"/>
                </a:solidFill>
                <a:latin typeface="Times New Roman"/>
                <a:cs typeface="Times New Roman"/>
              </a:rPr>
              <a:t>measures</a:t>
            </a:r>
            <a:r>
              <a:rPr lang="en-US" spc="85"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35" dirty="0" smtClean="0">
                <a:solidFill>
                  <a:schemeClr val="bg1"/>
                </a:solidFill>
                <a:latin typeface="Times New Roman"/>
                <a:cs typeface="Times New Roman"/>
              </a:rPr>
              <a:t> </a:t>
            </a:r>
            <a:r>
              <a:rPr lang="en-US" spc="-15" dirty="0" smtClean="0">
                <a:solidFill>
                  <a:schemeClr val="bg1"/>
                </a:solidFill>
                <a:latin typeface="Times New Roman"/>
                <a:cs typeface="Times New Roman"/>
              </a:rPr>
              <a:t>average</a:t>
            </a:r>
            <a:r>
              <a:rPr lang="en-US" spc="60" dirty="0" smtClean="0">
                <a:solidFill>
                  <a:schemeClr val="bg1"/>
                </a:solidFill>
                <a:latin typeface="Times New Roman"/>
                <a:cs typeface="Times New Roman"/>
              </a:rPr>
              <a:t> </a:t>
            </a:r>
            <a:r>
              <a:rPr lang="en-US" spc="-5" dirty="0" smtClean="0">
                <a:solidFill>
                  <a:schemeClr val="bg1"/>
                </a:solidFill>
                <a:latin typeface="Times New Roman"/>
                <a:cs typeface="Times New Roman"/>
              </a:rPr>
              <a:t>of</a:t>
            </a:r>
            <a:r>
              <a:rPr lang="en-US"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35" dirty="0" smtClean="0">
                <a:solidFill>
                  <a:schemeClr val="bg1"/>
                </a:solidFill>
                <a:latin typeface="Times New Roman"/>
                <a:cs typeface="Times New Roman"/>
              </a:rPr>
              <a:t> </a:t>
            </a:r>
            <a:r>
              <a:rPr lang="en-US" spc="-15" dirty="0" smtClean="0">
                <a:solidFill>
                  <a:schemeClr val="bg1"/>
                </a:solidFill>
                <a:latin typeface="Times New Roman"/>
                <a:cs typeface="Times New Roman"/>
              </a:rPr>
              <a:t>residuals</a:t>
            </a:r>
            <a:r>
              <a:rPr lang="en-US" spc="85" dirty="0" smtClean="0">
                <a:solidFill>
                  <a:schemeClr val="bg1"/>
                </a:solidFill>
                <a:latin typeface="Times New Roman"/>
                <a:cs typeface="Times New Roman"/>
              </a:rPr>
              <a:t> </a:t>
            </a:r>
            <a:r>
              <a:rPr lang="en-US" spc="-20" dirty="0" smtClean="0">
                <a:solidFill>
                  <a:schemeClr val="bg1"/>
                </a:solidFill>
                <a:latin typeface="Times New Roman"/>
                <a:cs typeface="Times New Roman"/>
              </a:rPr>
              <a:t>in</a:t>
            </a:r>
            <a:r>
              <a:rPr lang="en-US" spc="30" dirty="0" smtClean="0">
                <a:solidFill>
                  <a:schemeClr val="bg1"/>
                </a:solidFill>
                <a:latin typeface="Times New Roman"/>
                <a:cs typeface="Times New Roman"/>
              </a:rPr>
              <a:t> </a:t>
            </a:r>
            <a:r>
              <a:rPr lang="en-US" spc="-15" dirty="0" smtClean="0">
                <a:solidFill>
                  <a:schemeClr val="bg1"/>
                </a:solidFill>
                <a:latin typeface="Times New Roman"/>
                <a:cs typeface="Times New Roman"/>
              </a:rPr>
              <a:t>the</a:t>
            </a:r>
            <a:r>
              <a:rPr lang="en-US" spc="35" dirty="0" smtClean="0">
                <a:solidFill>
                  <a:schemeClr val="bg1"/>
                </a:solidFill>
                <a:latin typeface="Times New Roman"/>
                <a:cs typeface="Times New Roman"/>
              </a:rPr>
              <a:t> </a:t>
            </a:r>
            <a:r>
              <a:rPr lang="en-US" spc="-5" dirty="0" smtClean="0">
                <a:solidFill>
                  <a:schemeClr val="bg1"/>
                </a:solidFill>
                <a:latin typeface="Times New Roman"/>
                <a:cs typeface="Times New Roman"/>
              </a:rPr>
              <a:t>dataset</a:t>
            </a:r>
          </a:p>
          <a:p>
            <a:pPr marL="12700">
              <a:lnSpc>
                <a:spcPct val="100000"/>
              </a:lnSpc>
              <a:spcBef>
                <a:spcPts val="1110"/>
              </a:spcBef>
              <a:buNone/>
            </a:pPr>
            <a:r>
              <a:rPr lang="en-US" b="1" dirty="0" smtClean="0">
                <a:solidFill>
                  <a:schemeClr val="bg1"/>
                </a:solidFill>
                <a:latin typeface="Times New Roman"/>
                <a:cs typeface="Times New Roman"/>
              </a:rPr>
              <a:t>Mean </a:t>
            </a:r>
            <a:r>
              <a:rPr lang="en-US" b="1" spc="-15" dirty="0" smtClean="0">
                <a:solidFill>
                  <a:schemeClr val="bg1"/>
                </a:solidFill>
                <a:latin typeface="Times New Roman"/>
                <a:cs typeface="Times New Roman"/>
              </a:rPr>
              <a:t>Squared </a:t>
            </a:r>
            <a:r>
              <a:rPr lang="en-US" b="1" spc="-10" dirty="0" smtClean="0">
                <a:solidFill>
                  <a:schemeClr val="bg1"/>
                </a:solidFill>
                <a:latin typeface="Times New Roman"/>
                <a:cs typeface="Times New Roman"/>
              </a:rPr>
              <a:t>Error </a:t>
            </a:r>
            <a:r>
              <a:rPr lang="en-US" b="1" spc="-5" dirty="0" smtClean="0">
                <a:solidFill>
                  <a:schemeClr val="bg1"/>
                </a:solidFill>
                <a:latin typeface="Times New Roman"/>
                <a:cs typeface="Times New Roman"/>
              </a:rPr>
              <a:t>(MSE) </a:t>
            </a:r>
            <a:r>
              <a:rPr lang="en-US" spc="-5" dirty="0" smtClean="0">
                <a:solidFill>
                  <a:schemeClr val="bg1"/>
                </a:solidFill>
                <a:latin typeface="Times New Roman"/>
                <a:cs typeface="Times New Roman"/>
              </a:rPr>
              <a:t>or </a:t>
            </a:r>
            <a:r>
              <a:rPr lang="en-US" b="1" dirty="0" smtClean="0">
                <a:solidFill>
                  <a:schemeClr val="bg1"/>
                </a:solidFill>
                <a:latin typeface="Times New Roman"/>
                <a:cs typeface="Times New Roman"/>
              </a:rPr>
              <a:t>Mean </a:t>
            </a:r>
            <a:r>
              <a:rPr lang="en-US" b="1" spc="-15" dirty="0" smtClean="0">
                <a:solidFill>
                  <a:schemeClr val="bg1"/>
                </a:solidFill>
                <a:latin typeface="Times New Roman"/>
                <a:cs typeface="Times New Roman"/>
              </a:rPr>
              <a:t>Squared </a:t>
            </a:r>
            <a:r>
              <a:rPr lang="en-US" b="1" spc="-10" dirty="0" smtClean="0">
                <a:solidFill>
                  <a:schemeClr val="bg1"/>
                </a:solidFill>
                <a:latin typeface="Times New Roman"/>
                <a:cs typeface="Times New Roman"/>
              </a:rPr>
              <a:t>Deviation </a:t>
            </a:r>
            <a:r>
              <a:rPr lang="en-US" b="1" spc="-5" dirty="0" smtClean="0">
                <a:solidFill>
                  <a:schemeClr val="bg1"/>
                </a:solidFill>
                <a:latin typeface="Times New Roman"/>
                <a:cs typeface="Times New Roman"/>
              </a:rPr>
              <a:t>(MSD) </a:t>
            </a:r>
            <a:r>
              <a:rPr lang="en-US" spc="-10" dirty="0" smtClean="0">
                <a:solidFill>
                  <a:schemeClr val="bg1"/>
                </a:solidFill>
                <a:latin typeface="Times New Roman"/>
                <a:cs typeface="Times New Roman"/>
              </a:rPr>
              <a:t>represents </a:t>
            </a:r>
            <a:r>
              <a:rPr lang="en-US" spc="-15" dirty="0" smtClean="0">
                <a:solidFill>
                  <a:schemeClr val="bg1"/>
                </a:solidFill>
                <a:latin typeface="Times New Roman"/>
                <a:cs typeface="Times New Roman"/>
              </a:rPr>
              <a:t>the average </a:t>
            </a:r>
            <a:r>
              <a:rPr lang="en-US" spc="-5" dirty="0" smtClean="0">
                <a:solidFill>
                  <a:schemeClr val="bg1"/>
                </a:solidFill>
                <a:latin typeface="Times New Roman"/>
                <a:cs typeface="Times New Roman"/>
              </a:rPr>
              <a:t>of </a:t>
            </a:r>
            <a:r>
              <a:rPr lang="en-US" spc="-15"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squared  </a:t>
            </a:r>
            <a:r>
              <a:rPr lang="en-US" spc="-20" dirty="0" smtClean="0">
                <a:solidFill>
                  <a:schemeClr val="bg1"/>
                </a:solidFill>
                <a:latin typeface="Times New Roman"/>
                <a:cs typeface="Times New Roman"/>
              </a:rPr>
              <a:t>difference </a:t>
            </a:r>
            <a:r>
              <a:rPr lang="en-US" spc="-5" dirty="0" smtClean="0">
                <a:solidFill>
                  <a:schemeClr val="bg1"/>
                </a:solidFill>
                <a:latin typeface="Times New Roman"/>
                <a:cs typeface="Times New Roman"/>
              </a:rPr>
              <a:t>between </a:t>
            </a:r>
            <a:r>
              <a:rPr lang="en-US" spc="-15" dirty="0" smtClean="0">
                <a:solidFill>
                  <a:schemeClr val="bg1"/>
                </a:solidFill>
                <a:latin typeface="Times New Roman"/>
                <a:cs typeface="Times New Roman"/>
              </a:rPr>
              <a:t>the </a:t>
            </a:r>
            <a:r>
              <a:rPr lang="en-US" spc="-20" dirty="0" smtClean="0">
                <a:solidFill>
                  <a:schemeClr val="bg1"/>
                </a:solidFill>
                <a:latin typeface="Times New Roman"/>
                <a:cs typeface="Times New Roman"/>
              </a:rPr>
              <a:t>original </a:t>
            </a:r>
            <a:r>
              <a:rPr lang="en-US" spc="-15" dirty="0" smtClean="0">
                <a:solidFill>
                  <a:schemeClr val="bg1"/>
                </a:solidFill>
                <a:latin typeface="Times New Roman"/>
                <a:cs typeface="Times New Roman"/>
              </a:rPr>
              <a:t>and </a:t>
            </a:r>
            <a:r>
              <a:rPr lang="en-US" spc="-10" dirty="0" smtClean="0">
                <a:solidFill>
                  <a:schemeClr val="bg1"/>
                </a:solidFill>
                <a:latin typeface="Times New Roman"/>
                <a:cs typeface="Times New Roman"/>
              </a:rPr>
              <a:t>predicted </a:t>
            </a:r>
            <a:r>
              <a:rPr lang="en-US" spc="-20" dirty="0" smtClean="0">
                <a:solidFill>
                  <a:schemeClr val="bg1"/>
                </a:solidFill>
                <a:latin typeface="Times New Roman"/>
                <a:cs typeface="Times New Roman"/>
              </a:rPr>
              <a:t>values in </a:t>
            </a:r>
            <a:r>
              <a:rPr lang="en-US" spc="-15" dirty="0" smtClean="0">
                <a:solidFill>
                  <a:schemeClr val="bg1"/>
                </a:solidFill>
                <a:latin typeface="Times New Roman"/>
                <a:cs typeface="Times New Roman"/>
              </a:rPr>
              <a:t>the </a:t>
            </a:r>
            <a:r>
              <a:rPr lang="en-US" spc="-5" dirty="0" smtClean="0">
                <a:solidFill>
                  <a:schemeClr val="bg1"/>
                </a:solidFill>
                <a:latin typeface="Times New Roman"/>
                <a:cs typeface="Times New Roman"/>
              </a:rPr>
              <a:t>data set. </a:t>
            </a:r>
            <a:r>
              <a:rPr lang="en-US" spc="-10" dirty="0" smtClean="0">
                <a:solidFill>
                  <a:schemeClr val="bg1"/>
                </a:solidFill>
                <a:latin typeface="Times New Roman"/>
                <a:cs typeface="Times New Roman"/>
              </a:rPr>
              <a:t>It </a:t>
            </a:r>
            <a:r>
              <a:rPr lang="en-US" spc="-15" dirty="0" smtClean="0">
                <a:solidFill>
                  <a:schemeClr val="bg1"/>
                </a:solidFill>
                <a:latin typeface="Times New Roman"/>
                <a:cs typeface="Times New Roman"/>
              </a:rPr>
              <a:t>measures the variance </a:t>
            </a:r>
            <a:r>
              <a:rPr lang="en-US" spc="-5" dirty="0" smtClean="0">
                <a:solidFill>
                  <a:schemeClr val="bg1"/>
                </a:solidFill>
                <a:latin typeface="Times New Roman"/>
                <a:cs typeface="Times New Roman"/>
              </a:rPr>
              <a:t>of </a:t>
            </a:r>
            <a:r>
              <a:rPr lang="en-US" spc="-15" dirty="0" smtClean="0">
                <a:solidFill>
                  <a:schemeClr val="bg1"/>
                </a:solidFill>
                <a:latin typeface="Times New Roman"/>
                <a:cs typeface="Times New Roman"/>
              </a:rPr>
              <a:t>the </a:t>
            </a:r>
            <a:r>
              <a:rPr lang="en-US" spc="-5" dirty="0" smtClean="0">
                <a:solidFill>
                  <a:schemeClr val="bg1"/>
                </a:solidFill>
                <a:latin typeface="Times New Roman"/>
                <a:cs typeface="Times New Roman"/>
              </a:rPr>
              <a:t>residuals. </a:t>
            </a:r>
            <a:r>
              <a:rPr lang="en-US" spc="-10" dirty="0" smtClean="0">
                <a:solidFill>
                  <a:schemeClr val="bg1"/>
                </a:solidFill>
                <a:latin typeface="Times New Roman"/>
                <a:cs typeface="Times New Roman"/>
              </a:rPr>
              <a:t>It </a:t>
            </a:r>
            <a:r>
              <a:rPr lang="en-US" spc="-20" dirty="0" smtClean="0">
                <a:solidFill>
                  <a:schemeClr val="bg1"/>
                </a:solidFill>
                <a:latin typeface="Times New Roman"/>
                <a:cs typeface="Times New Roman"/>
              </a:rPr>
              <a:t>is  </a:t>
            </a:r>
            <a:r>
              <a:rPr lang="en-US" spc="-15" dirty="0" smtClean="0">
                <a:solidFill>
                  <a:schemeClr val="bg1"/>
                </a:solidFill>
                <a:latin typeface="Times New Roman"/>
                <a:cs typeface="Times New Roman"/>
              </a:rPr>
              <a:t>always non-negative, and </a:t>
            </a:r>
            <a:r>
              <a:rPr lang="en-US" spc="-20" dirty="0" smtClean="0">
                <a:solidFill>
                  <a:schemeClr val="bg1"/>
                </a:solidFill>
                <a:latin typeface="Times New Roman"/>
                <a:cs typeface="Times New Roman"/>
              </a:rPr>
              <a:t>values </a:t>
            </a:r>
            <a:r>
              <a:rPr lang="en-US" spc="-10" dirty="0" smtClean="0">
                <a:solidFill>
                  <a:schemeClr val="bg1"/>
                </a:solidFill>
                <a:latin typeface="Times New Roman"/>
                <a:cs typeface="Times New Roman"/>
              </a:rPr>
              <a:t>closer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zero are</a:t>
            </a:r>
            <a:r>
              <a:rPr lang="en-US" spc="100" dirty="0" smtClean="0">
                <a:solidFill>
                  <a:schemeClr val="bg1"/>
                </a:solidFill>
                <a:latin typeface="Times New Roman"/>
                <a:cs typeface="Times New Roman"/>
              </a:rPr>
              <a:t> </a:t>
            </a:r>
            <a:r>
              <a:rPr lang="en-US" spc="-10" dirty="0" smtClean="0">
                <a:solidFill>
                  <a:schemeClr val="bg1"/>
                </a:solidFill>
                <a:latin typeface="Times New Roman"/>
                <a:cs typeface="Times New Roman"/>
              </a:rPr>
              <a:t>better.</a:t>
            </a:r>
            <a:endParaRPr lang="en-US" dirty="0" smtClean="0">
              <a:solidFill>
                <a:schemeClr val="bg1"/>
              </a:solidFill>
              <a:latin typeface="Times New Roman"/>
              <a:cs typeface="Times New Roman"/>
            </a:endParaRPr>
          </a:p>
          <a:p>
            <a:endParaRPr lang="en-US" dirty="0"/>
          </a:p>
        </p:txBody>
      </p:sp>
      <p:pic>
        <p:nvPicPr>
          <p:cNvPr id="3074" name="Picture 2"/>
          <p:cNvPicPr>
            <a:picLocks noChangeAspect="1" noChangeArrowheads="1"/>
          </p:cNvPicPr>
          <p:nvPr/>
        </p:nvPicPr>
        <p:blipFill>
          <a:blip r:embed="rId3"/>
          <a:srcRect/>
          <a:stretch>
            <a:fillRect/>
          </a:stretch>
        </p:blipFill>
        <p:spPr bwMode="auto">
          <a:xfrm>
            <a:off x="308473" y="477112"/>
            <a:ext cx="7359267" cy="19025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0705"/>
            <a:ext cx="8520600" cy="572700"/>
          </a:xfrm>
        </p:spPr>
        <p:txBody>
          <a:bodyPr/>
          <a:lstStyle/>
          <a:p>
            <a:r>
              <a:rPr lang="en-US" b="1" spc="-5" dirty="0" smtClean="0">
                <a:latin typeface="Montserrat" charset="0"/>
              </a:rPr>
              <a:t>TRAIN AND TEST </a:t>
            </a:r>
            <a:r>
              <a:rPr lang="en-US" b="1" spc="-10" dirty="0" smtClean="0">
                <a:latin typeface="Montserrat" charset="0"/>
              </a:rPr>
              <a:t>EVALUATION</a:t>
            </a:r>
            <a:endParaRPr lang="en-US" b="1" dirty="0">
              <a:latin typeface="Montserrat" charset="0"/>
            </a:endParaRPr>
          </a:p>
        </p:txBody>
      </p:sp>
      <p:sp>
        <p:nvSpPr>
          <p:cNvPr id="3" name="Text Placeholder 2"/>
          <p:cNvSpPr>
            <a:spLocks noGrp="1"/>
          </p:cNvSpPr>
          <p:nvPr>
            <p:ph type="body" idx="1"/>
          </p:nvPr>
        </p:nvSpPr>
        <p:spPr>
          <a:xfrm>
            <a:off x="528870" y="4126229"/>
            <a:ext cx="7243530" cy="491491"/>
          </a:xfrm>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285749" y="660083"/>
            <a:ext cx="8366761" cy="381276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3" y="506776"/>
            <a:ext cx="8520600" cy="572700"/>
          </a:xfrm>
        </p:spPr>
        <p:txBody>
          <a:bodyPr/>
          <a:lstStyle/>
          <a:p>
            <a:r>
              <a:rPr lang="en-US" b="1" spc="-5" dirty="0" smtClean="0">
                <a:latin typeface="Montserrat" charset="0"/>
              </a:rPr>
              <a:t>CONCLUSION</a:t>
            </a:r>
            <a:endParaRPr lang="en-US" b="1" dirty="0">
              <a:latin typeface="Montserrat" charset="0"/>
            </a:endParaRPr>
          </a:p>
        </p:txBody>
      </p:sp>
      <p:sp>
        <p:nvSpPr>
          <p:cNvPr id="3" name="Text Placeholder 2"/>
          <p:cNvSpPr>
            <a:spLocks noGrp="1"/>
          </p:cNvSpPr>
          <p:nvPr>
            <p:ph type="body" idx="1"/>
          </p:nvPr>
        </p:nvSpPr>
        <p:spPr>
          <a:xfrm>
            <a:off x="256615" y="1361796"/>
            <a:ext cx="8520600" cy="4596952"/>
          </a:xfrm>
        </p:spPr>
        <p:txBody>
          <a:bodyPr/>
          <a:lstStyle/>
          <a:p>
            <a:pPr>
              <a:buClr>
                <a:schemeClr val="bg1"/>
              </a:buClr>
            </a:pPr>
            <a:r>
              <a:rPr lang="en-US" dirty="0" smtClean="0">
                <a:solidFill>
                  <a:schemeClr val="bg1"/>
                </a:solidFill>
              </a:rPr>
              <a:t>The Linear Regression performed worse than the Average Model: the LR mean errors are greater than the average ones;</a:t>
            </a:r>
          </a:p>
          <a:p>
            <a:pPr>
              <a:buClr>
                <a:schemeClr val="bg1"/>
              </a:buClr>
            </a:pPr>
            <a:r>
              <a:rPr lang="en-US" dirty="0" smtClean="0">
                <a:solidFill>
                  <a:schemeClr val="bg1"/>
                </a:solidFill>
              </a:rPr>
              <a:t>The data has a complex behavior (non-linear). Maybe, Linear Models can't learn its behavior;</a:t>
            </a:r>
          </a:p>
          <a:p>
            <a:pPr>
              <a:buClr>
                <a:schemeClr val="bg1"/>
              </a:buClr>
            </a:pPr>
            <a:r>
              <a:rPr lang="en-US" dirty="0" smtClean="0">
                <a:solidFill>
                  <a:schemeClr val="bg1"/>
                </a:solidFill>
              </a:rPr>
              <a:t>Regularized Linear Regression performed even worse than Linear </a:t>
            </a:r>
            <a:r>
              <a:rPr lang="en-US" dirty="0" err="1" smtClean="0">
                <a:solidFill>
                  <a:schemeClr val="bg1"/>
                </a:solidFill>
              </a:rPr>
              <a:t>Regerssion</a:t>
            </a:r>
            <a:r>
              <a:rPr lang="en-US" dirty="0" smtClean="0">
                <a:solidFill>
                  <a:schemeClr val="bg1"/>
                </a:solidFill>
              </a:rPr>
              <a:t> Model.</a:t>
            </a:r>
          </a:p>
          <a:p>
            <a:pPr>
              <a:buClr>
                <a:schemeClr val="bg1"/>
              </a:buClr>
            </a:pPr>
            <a:r>
              <a:rPr lang="en-US" dirty="0" smtClean="0">
                <a:solidFill>
                  <a:schemeClr val="bg1"/>
                </a:solidFill>
              </a:rPr>
              <a:t>Random Forest </a:t>
            </a:r>
            <a:r>
              <a:rPr lang="en-US" dirty="0" err="1" smtClean="0">
                <a:solidFill>
                  <a:schemeClr val="bg1"/>
                </a:solidFill>
              </a:rPr>
              <a:t>Regressor</a:t>
            </a:r>
            <a:r>
              <a:rPr lang="en-US" dirty="0" smtClean="0">
                <a:solidFill>
                  <a:schemeClr val="bg1"/>
                </a:solidFill>
              </a:rPr>
              <a:t> model got the smaller errors. However, it took too long to run (only with 100 estimators)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17" y="147569"/>
            <a:ext cx="8520600" cy="572700"/>
          </a:xfrm>
        </p:spPr>
        <p:txBody>
          <a:bodyPr/>
          <a:lstStyle/>
          <a:p>
            <a:r>
              <a:rPr lang="en-US" b="1" spc="-5" dirty="0" smtClean="0">
                <a:latin typeface="Montserrat" charset="0"/>
              </a:rPr>
              <a:t>CONCLUSION(Contd.)</a:t>
            </a:r>
            <a:endParaRPr lang="en-US" dirty="0"/>
          </a:p>
        </p:txBody>
      </p:sp>
      <p:sp>
        <p:nvSpPr>
          <p:cNvPr id="3" name="Text Placeholder 2"/>
          <p:cNvSpPr>
            <a:spLocks noGrp="1"/>
          </p:cNvSpPr>
          <p:nvPr>
            <p:ph type="body" idx="1"/>
          </p:nvPr>
        </p:nvSpPr>
        <p:spPr>
          <a:xfrm>
            <a:off x="311700" y="777901"/>
            <a:ext cx="8520600" cy="3416400"/>
          </a:xfrm>
        </p:spPr>
        <p:txBody>
          <a:bodyPr/>
          <a:lstStyle/>
          <a:p>
            <a:pPr>
              <a:buClr>
                <a:schemeClr val="bg1"/>
              </a:buClr>
            </a:pPr>
            <a:r>
              <a:rPr lang="en-US" b="1" dirty="0" smtClean="0">
                <a:solidFill>
                  <a:schemeClr val="bg1"/>
                </a:solidFill>
              </a:rPr>
              <a:t>Business Performance:</a:t>
            </a:r>
            <a:endParaRPr lang="en-US" dirty="0" smtClean="0">
              <a:solidFill>
                <a:schemeClr val="bg1"/>
              </a:solidFill>
            </a:endParaRPr>
          </a:p>
          <a:p>
            <a:pPr lvl="1">
              <a:buClr>
                <a:schemeClr val="bg1"/>
              </a:buClr>
            </a:pPr>
            <a:r>
              <a:rPr lang="en-US" dirty="0" smtClean="0">
                <a:solidFill>
                  <a:schemeClr val="bg1"/>
                </a:solidFill>
              </a:rPr>
              <a:t>It was provided some metrics to help making decisions. Even though there are some stores with a high percentage error and there's no way to use them, the majority of them have a low error and can be used.</a:t>
            </a:r>
          </a:p>
          <a:p>
            <a:pPr lvl="1">
              <a:buClr>
                <a:schemeClr val="bg1"/>
              </a:buClr>
            </a:pPr>
            <a:r>
              <a:rPr lang="en-US" dirty="0" smtClean="0">
                <a:solidFill>
                  <a:schemeClr val="bg1"/>
                </a:solidFill>
              </a:rPr>
              <a:t>It was also provided the best and the worst sales amount scenarios to the end of the six weeks. With that, we reduced the uncertainty.</a:t>
            </a:r>
          </a:p>
          <a:p>
            <a:pPr>
              <a:buClr>
                <a:schemeClr val="bg1"/>
              </a:buClr>
            </a:pPr>
            <a:r>
              <a:rPr lang="en-US" b="1" dirty="0" smtClean="0">
                <a:solidFill>
                  <a:schemeClr val="bg1"/>
                </a:solidFill>
              </a:rPr>
              <a:t>Machine Learning Performance:</a:t>
            </a:r>
            <a:endParaRPr lang="en-US" dirty="0" smtClean="0">
              <a:solidFill>
                <a:schemeClr val="bg1"/>
              </a:solidFill>
            </a:endParaRPr>
          </a:p>
          <a:p>
            <a:pPr lvl="1">
              <a:buClr>
                <a:schemeClr val="bg1"/>
              </a:buClr>
            </a:pPr>
            <a:r>
              <a:rPr lang="en-US" dirty="0" smtClean="0">
                <a:solidFill>
                  <a:schemeClr val="bg1"/>
                </a:solidFill>
              </a:rPr>
              <a:t>The predictions seem to fit well on the real sales;</a:t>
            </a:r>
          </a:p>
          <a:p>
            <a:pPr lvl="1">
              <a:buClr>
                <a:schemeClr val="bg1"/>
              </a:buClr>
            </a:pPr>
            <a:r>
              <a:rPr lang="en-US" dirty="0" smtClean="0">
                <a:solidFill>
                  <a:schemeClr val="bg1"/>
                </a:solidFill>
              </a:rPr>
              <a:t>The residual's distribution seems to be close to Normal. It also seems to don't have any kind of </a:t>
            </a:r>
            <a:r>
              <a:rPr lang="en-US" dirty="0" err="1" smtClean="0">
                <a:solidFill>
                  <a:schemeClr val="bg1"/>
                </a:solidFill>
              </a:rPr>
              <a:t>heteroscedasticity</a:t>
            </a:r>
            <a:r>
              <a:rPr lang="en-US" dirty="0" smtClean="0">
                <a:solidFill>
                  <a:schemeClr val="bg1"/>
                </a:solidFill>
              </a:rPr>
              <a:t>. Since I am interested in deploy the model to production fast and create value to the company, I'll </a:t>
            </a:r>
            <a:r>
              <a:rPr lang="en-US" dirty="0" err="1" smtClean="0">
                <a:solidFill>
                  <a:schemeClr val="bg1"/>
                </a:solidFill>
              </a:rPr>
              <a:t>hadle</a:t>
            </a:r>
            <a:r>
              <a:rPr lang="en-US" dirty="0" smtClean="0">
                <a:solidFill>
                  <a:schemeClr val="bg1"/>
                </a:solidFill>
              </a:rPr>
              <a:t> with these adjustments in the next cycle of the project in order to improve the model.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0837" y="2097556"/>
            <a:ext cx="8520600" cy="572700"/>
          </a:xfrm>
        </p:spPr>
        <p:txBody>
          <a:bodyPr/>
          <a:lstStyle/>
          <a:p>
            <a:r>
              <a:rPr lang="en-IN" sz="4800" b="1" dirty="0" smtClean="0">
                <a:latin typeface="Montserrat" charset="0"/>
              </a:rPr>
              <a:t>Thank You</a:t>
            </a:r>
            <a:endParaRPr lang="en-US" sz="4800" b="1" dirty="0">
              <a:latin typeface="Montserrat"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latin typeface="Montserrat" charset="0"/>
              </a:rPr>
              <a:t>PROBLEM</a:t>
            </a:r>
            <a:r>
              <a:rPr lang="en-US" b="1" spc="-30" dirty="0" smtClean="0">
                <a:latin typeface="Montserrat" charset="0"/>
              </a:rPr>
              <a:t> </a:t>
            </a:r>
            <a:r>
              <a:rPr lang="en-US" b="1" spc="-10" dirty="0" smtClean="0">
                <a:latin typeface="Montserrat" charset="0"/>
              </a:rPr>
              <a:t>STATEMENT</a:t>
            </a:r>
            <a:endParaRPr lang="en-US" b="1" dirty="0">
              <a:latin typeface="Montserrat" charset="0"/>
            </a:endParaRPr>
          </a:p>
        </p:txBody>
      </p:sp>
      <p:sp>
        <p:nvSpPr>
          <p:cNvPr id="3" name="Text Placeholder 2"/>
          <p:cNvSpPr>
            <a:spLocks noGrp="1"/>
          </p:cNvSpPr>
          <p:nvPr>
            <p:ph type="body" idx="1"/>
          </p:nvPr>
        </p:nvSpPr>
        <p:spPr>
          <a:xfrm>
            <a:off x="279043" y="1174246"/>
            <a:ext cx="8520600" cy="3416400"/>
          </a:xfrm>
        </p:spPr>
        <p:txBody>
          <a:bodyPr/>
          <a:lstStyle/>
          <a:p>
            <a:pPr marL="174625" indent="-60325">
              <a:buNone/>
            </a:pPr>
            <a:r>
              <a:rPr lang="en-US" dirty="0" smtClean="0">
                <a:solidFill>
                  <a:schemeClr val="bg1"/>
                </a:solidFill>
              </a:rPr>
              <a:t> </a:t>
            </a:r>
            <a:r>
              <a:rPr lang="en-US" dirty="0" err="1" smtClean="0">
                <a:solidFill>
                  <a:schemeClr val="bg1"/>
                </a:solidFill>
                <a:latin typeface="+mn-lt"/>
              </a:rPr>
              <a:t>Rossmann</a:t>
            </a:r>
            <a:r>
              <a:rPr lang="en-US" dirty="0" smtClean="0">
                <a:solidFill>
                  <a:schemeClr val="bg1"/>
                </a:solidFill>
                <a:latin typeface="+mn-lt"/>
              </a:rPr>
              <a:t> operates over 3,000 drug stores in 7 European countries. Currently, </a:t>
            </a:r>
            <a:r>
              <a:rPr lang="en-US" dirty="0" err="1" smtClean="0">
                <a:solidFill>
                  <a:schemeClr val="bg1"/>
                </a:solidFill>
                <a:latin typeface="+mn-lt"/>
              </a:rPr>
              <a:t>Rossmann</a:t>
            </a:r>
            <a:r>
              <a:rPr lang="en-US" dirty="0" smtClean="0">
                <a:solidFill>
                  <a:schemeClr val="bg1"/>
                </a:solidFill>
                <a:latin typeface="+mn-lt"/>
              </a:rPr>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marL="174625" indent="-60325"/>
            <a:endParaRPr lang="en-US" dirty="0" smtClean="0">
              <a:solidFill>
                <a:schemeClr val="bg1"/>
              </a:solidFill>
              <a:latin typeface="+mn-lt"/>
            </a:endParaRPr>
          </a:p>
          <a:p>
            <a:pPr marL="174625" indent="-60325">
              <a:buNone/>
            </a:pPr>
            <a:r>
              <a:rPr lang="en-US" dirty="0" smtClean="0">
                <a:solidFill>
                  <a:schemeClr val="bg1"/>
                </a:solidFill>
                <a:latin typeface="+mn-lt"/>
              </a:rPr>
              <a:t> We have provided with historical sales data for 1,115 </a:t>
            </a:r>
            <a:r>
              <a:rPr lang="en-US" dirty="0" err="1" smtClean="0">
                <a:solidFill>
                  <a:schemeClr val="bg1"/>
                </a:solidFill>
                <a:latin typeface="+mn-lt"/>
              </a:rPr>
              <a:t>Rossmann</a:t>
            </a:r>
            <a:r>
              <a:rPr lang="en-US" dirty="0" smtClean="0">
                <a:solidFill>
                  <a:schemeClr val="bg1"/>
                </a:solidFill>
                <a:latin typeface="+mn-lt"/>
              </a:rPr>
              <a:t> stores. The task is to forecast the "Sales" column for the test set. Note that some stores in the dataset were temporarily closed for refurbishment.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00" y="445025"/>
            <a:ext cx="8520600" cy="572700"/>
          </a:xfrm>
        </p:spPr>
        <p:txBody>
          <a:bodyPr/>
          <a:lstStyle/>
          <a:p>
            <a:r>
              <a:rPr lang="en-US" b="1" dirty="0" smtClean="0">
                <a:latin typeface="Montserrat" charset="0"/>
              </a:rPr>
              <a:t>Data Summary</a:t>
            </a:r>
            <a:endParaRPr lang="en-US" b="1" dirty="0">
              <a:latin typeface="Montserrat" charset="0"/>
            </a:endParaRPr>
          </a:p>
        </p:txBody>
      </p:sp>
      <p:sp>
        <p:nvSpPr>
          <p:cNvPr id="3" name="Text Placeholder 2"/>
          <p:cNvSpPr>
            <a:spLocks noGrp="1"/>
          </p:cNvSpPr>
          <p:nvPr>
            <p:ph type="body" idx="1"/>
          </p:nvPr>
        </p:nvSpPr>
        <p:spPr/>
        <p:txBody>
          <a:bodyPr/>
          <a:lstStyle/>
          <a:p>
            <a:pPr marL="358775" marR="833119" indent="-219075">
              <a:lnSpc>
                <a:spcPct val="136200"/>
              </a:lnSpc>
              <a:spcBef>
                <a:spcPts val="100"/>
              </a:spcBef>
              <a:tabLst>
                <a:tab pos="271463" algn="l"/>
                <a:tab pos="358775" algn="l"/>
              </a:tabLst>
            </a:pPr>
            <a:r>
              <a:rPr lang="en-US" spc="-70" dirty="0" smtClean="0">
                <a:solidFill>
                  <a:srgbClr val="134F5B"/>
                </a:solidFill>
                <a:latin typeface="Verdana"/>
                <a:cs typeface="Verdana"/>
              </a:rPr>
              <a:t>The </a:t>
            </a:r>
            <a:r>
              <a:rPr lang="en-US" spc="-60" dirty="0" smtClean="0">
                <a:solidFill>
                  <a:srgbClr val="134F5B"/>
                </a:solidFill>
                <a:latin typeface="Verdana"/>
                <a:cs typeface="Verdana"/>
              </a:rPr>
              <a:t>datasets have the data of </a:t>
            </a:r>
            <a:r>
              <a:rPr lang="en-US" spc="-80" dirty="0" smtClean="0">
                <a:solidFill>
                  <a:srgbClr val="134F5B"/>
                </a:solidFill>
                <a:latin typeface="Verdana"/>
                <a:cs typeface="Verdana"/>
              </a:rPr>
              <a:t>over </a:t>
            </a:r>
            <a:r>
              <a:rPr lang="en-US" spc="-60" dirty="0" smtClean="0">
                <a:solidFill>
                  <a:srgbClr val="134F5B"/>
                </a:solidFill>
                <a:latin typeface="Verdana"/>
                <a:cs typeface="Verdana"/>
              </a:rPr>
              <a:t>three </a:t>
            </a:r>
            <a:r>
              <a:rPr lang="en-US" spc="-90" dirty="0" smtClean="0">
                <a:solidFill>
                  <a:srgbClr val="134F5B"/>
                </a:solidFill>
                <a:latin typeface="Verdana"/>
                <a:cs typeface="Verdana"/>
              </a:rPr>
              <a:t>years </a:t>
            </a:r>
            <a:r>
              <a:rPr lang="en-US" spc="-155" dirty="0" smtClean="0">
                <a:solidFill>
                  <a:srgbClr val="134F5B"/>
                </a:solidFill>
                <a:latin typeface="Verdana"/>
                <a:cs typeface="Verdana"/>
              </a:rPr>
              <a:t>- </a:t>
            </a:r>
            <a:r>
              <a:rPr lang="en-US" spc="-225" dirty="0" smtClean="0">
                <a:solidFill>
                  <a:srgbClr val="134F5B"/>
                </a:solidFill>
                <a:latin typeface="Verdana"/>
                <a:cs typeface="Verdana"/>
              </a:rPr>
              <a:t>2013, </a:t>
            </a:r>
            <a:r>
              <a:rPr lang="en-US" spc="-204" dirty="0" smtClean="0">
                <a:solidFill>
                  <a:srgbClr val="134F5B"/>
                </a:solidFill>
                <a:latin typeface="Verdana"/>
                <a:cs typeface="Verdana"/>
              </a:rPr>
              <a:t>2014 </a:t>
            </a:r>
            <a:r>
              <a:rPr lang="en-US" spc="-50" dirty="0" smtClean="0">
                <a:solidFill>
                  <a:srgbClr val="134F5B"/>
                </a:solidFill>
                <a:latin typeface="Verdana"/>
                <a:cs typeface="Verdana"/>
              </a:rPr>
              <a:t>and </a:t>
            </a:r>
            <a:r>
              <a:rPr lang="en-US" spc="-229" dirty="0" smtClean="0">
                <a:solidFill>
                  <a:srgbClr val="134F5B"/>
                </a:solidFill>
                <a:latin typeface="Verdana"/>
                <a:cs typeface="Verdana"/>
              </a:rPr>
              <a:t>2015. We have  given 2 </a:t>
            </a:r>
            <a:r>
              <a:rPr lang="en-US" spc="-60" dirty="0" smtClean="0">
                <a:solidFill>
                  <a:srgbClr val="134F5B"/>
                </a:solidFill>
                <a:latin typeface="Verdana"/>
                <a:cs typeface="Verdana"/>
              </a:rPr>
              <a:t>dataset </a:t>
            </a:r>
            <a:r>
              <a:rPr lang="en-US" spc="-229" dirty="0" smtClean="0">
                <a:solidFill>
                  <a:srgbClr val="134F5B"/>
                </a:solidFill>
                <a:latin typeface="Verdana"/>
                <a:cs typeface="Verdana"/>
              </a:rPr>
              <a:t>and  </a:t>
            </a:r>
            <a:r>
              <a:rPr lang="en-US" spc="-55" dirty="0" smtClean="0">
                <a:solidFill>
                  <a:srgbClr val="134F5B"/>
                </a:solidFill>
                <a:latin typeface="Verdana"/>
                <a:cs typeface="Verdana"/>
              </a:rPr>
              <a:t>below </a:t>
            </a:r>
            <a:r>
              <a:rPr lang="en-US" spc="-90" dirty="0" smtClean="0">
                <a:solidFill>
                  <a:srgbClr val="134F5B"/>
                </a:solidFill>
                <a:latin typeface="Verdana"/>
                <a:cs typeface="Verdana"/>
              </a:rPr>
              <a:t>are </a:t>
            </a:r>
            <a:r>
              <a:rPr lang="en-US" spc="-70" dirty="0" smtClean="0">
                <a:solidFill>
                  <a:srgbClr val="134F5B"/>
                </a:solidFill>
                <a:latin typeface="Verdana"/>
                <a:cs typeface="Verdana"/>
              </a:rPr>
              <a:t>few </a:t>
            </a:r>
            <a:r>
              <a:rPr lang="en-US" spc="-55" dirty="0" smtClean="0">
                <a:solidFill>
                  <a:srgbClr val="134F5B"/>
                </a:solidFill>
                <a:latin typeface="Verdana"/>
                <a:cs typeface="Verdana"/>
              </a:rPr>
              <a:t>important</a:t>
            </a:r>
            <a:r>
              <a:rPr lang="en-US" spc="-100" dirty="0" smtClean="0">
                <a:solidFill>
                  <a:srgbClr val="134F5B"/>
                </a:solidFill>
                <a:latin typeface="Verdana"/>
                <a:cs typeface="Verdana"/>
              </a:rPr>
              <a:t> </a:t>
            </a:r>
            <a:r>
              <a:rPr lang="en-US" spc="-90" dirty="0" smtClean="0">
                <a:solidFill>
                  <a:srgbClr val="134F5B"/>
                </a:solidFill>
                <a:latin typeface="Verdana"/>
                <a:cs typeface="Verdana"/>
              </a:rPr>
              <a:t>features:</a:t>
            </a:r>
          </a:p>
          <a:p>
            <a:pPr marL="358775" marR="833119" indent="-219075">
              <a:lnSpc>
                <a:spcPct val="136200"/>
              </a:lnSpc>
              <a:spcBef>
                <a:spcPts val="100"/>
              </a:spcBef>
              <a:tabLst>
                <a:tab pos="271463" algn="l"/>
                <a:tab pos="358775" algn="l"/>
              </a:tabLst>
            </a:pPr>
            <a:endParaRPr lang="en-US" dirty="0" smtClean="0">
              <a:latin typeface="Verdana"/>
              <a:cs typeface="Verdana"/>
            </a:endParaRPr>
          </a:p>
          <a:p>
            <a:pPr marL="358775" marR="189230" indent="-219075">
              <a:lnSpc>
                <a:spcPts val="2620"/>
              </a:lnSpc>
              <a:spcBef>
                <a:spcPts val="190"/>
              </a:spcBef>
              <a:buFont typeface="Arial" panose="020B0604020202020204" pitchFamily="34" charset="0"/>
              <a:buChar char="•"/>
              <a:tabLst>
                <a:tab pos="271463" algn="l"/>
                <a:tab pos="358775" algn="l"/>
              </a:tabLst>
            </a:pPr>
            <a:r>
              <a:rPr lang="en-US" b="1" spc="-55" dirty="0" smtClean="0">
                <a:solidFill>
                  <a:srgbClr val="134F5B"/>
                </a:solidFill>
                <a:latin typeface="Verdana"/>
                <a:cs typeface="Verdana"/>
              </a:rPr>
              <a:t>Customer</a:t>
            </a:r>
            <a:r>
              <a:rPr lang="en-US" spc="-55" dirty="0" smtClean="0">
                <a:solidFill>
                  <a:srgbClr val="134F5B"/>
                </a:solidFill>
                <a:latin typeface="Verdana"/>
                <a:cs typeface="Verdana"/>
              </a:rPr>
              <a:t> </a:t>
            </a:r>
            <a:r>
              <a:rPr lang="en-US" spc="-229" dirty="0" smtClean="0">
                <a:solidFill>
                  <a:srgbClr val="134F5B"/>
                </a:solidFill>
                <a:latin typeface="Verdana"/>
                <a:cs typeface="Verdana"/>
              </a:rPr>
              <a:t>: </a:t>
            </a:r>
            <a:r>
              <a:rPr lang="en-US" spc="-155" dirty="0" smtClean="0">
                <a:solidFill>
                  <a:srgbClr val="134F5B"/>
                </a:solidFill>
                <a:latin typeface="Verdana"/>
                <a:cs typeface="Verdana"/>
              </a:rPr>
              <a:t>- </a:t>
            </a:r>
            <a:r>
              <a:rPr lang="en-US" spc="-70" dirty="0" smtClean="0">
                <a:solidFill>
                  <a:srgbClr val="134F5B"/>
                </a:solidFill>
                <a:latin typeface="Verdana"/>
                <a:cs typeface="Verdana"/>
              </a:rPr>
              <a:t>The </a:t>
            </a:r>
            <a:r>
              <a:rPr lang="en-US" spc="-55" dirty="0" smtClean="0">
                <a:solidFill>
                  <a:srgbClr val="134F5B"/>
                </a:solidFill>
                <a:latin typeface="Verdana"/>
                <a:cs typeface="Verdana"/>
              </a:rPr>
              <a:t>Number of </a:t>
            </a:r>
            <a:r>
              <a:rPr lang="en-US" spc="-60" dirty="0" smtClean="0">
                <a:solidFill>
                  <a:srgbClr val="134F5B"/>
                </a:solidFill>
                <a:latin typeface="Verdana"/>
                <a:cs typeface="Verdana"/>
              </a:rPr>
              <a:t>customers </a:t>
            </a:r>
            <a:r>
              <a:rPr lang="en-US" spc="-50" dirty="0" smtClean="0">
                <a:solidFill>
                  <a:srgbClr val="134F5B"/>
                </a:solidFill>
                <a:latin typeface="Verdana"/>
                <a:cs typeface="Verdana"/>
              </a:rPr>
              <a:t>on </a:t>
            </a:r>
            <a:r>
              <a:rPr lang="en-US" spc="-85" dirty="0" smtClean="0">
                <a:solidFill>
                  <a:srgbClr val="134F5B"/>
                </a:solidFill>
                <a:latin typeface="Verdana"/>
                <a:cs typeface="Verdana"/>
              </a:rPr>
              <a:t>a </a:t>
            </a:r>
            <a:r>
              <a:rPr lang="en-US" spc="-55" dirty="0" smtClean="0">
                <a:solidFill>
                  <a:srgbClr val="134F5B"/>
                </a:solidFill>
                <a:latin typeface="Verdana"/>
                <a:cs typeface="Verdana"/>
              </a:rPr>
              <a:t>given </a:t>
            </a:r>
            <a:r>
              <a:rPr lang="en-US" spc="-65" dirty="0" smtClean="0">
                <a:solidFill>
                  <a:srgbClr val="134F5B"/>
                </a:solidFill>
                <a:latin typeface="Verdana"/>
                <a:cs typeface="Verdana"/>
              </a:rPr>
              <a:t>day </a:t>
            </a:r>
            <a:r>
              <a:rPr lang="en-US" spc="-55" dirty="0" smtClean="0">
                <a:solidFill>
                  <a:srgbClr val="134F5B"/>
                </a:solidFill>
                <a:latin typeface="Verdana"/>
                <a:cs typeface="Verdana"/>
              </a:rPr>
              <a:t>in </a:t>
            </a:r>
            <a:r>
              <a:rPr lang="en-US" spc="-85" dirty="0" smtClean="0">
                <a:solidFill>
                  <a:srgbClr val="134F5B"/>
                </a:solidFill>
                <a:latin typeface="Verdana"/>
                <a:cs typeface="Verdana"/>
              </a:rPr>
              <a:t>a  </a:t>
            </a:r>
            <a:r>
              <a:rPr lang="en-US" spc="-90" dirty="0" smtClean="0">
                <a:solidFill>
                  <a:srgbClr val="134F5B"/>
                </a:solidFill>
                <a:latin typeface="Verdana"/>
                <a:cs typeface="Verdana"/>
              </a:rPr>
              <a:t>store.</a:t>
            </a:r>
            <a:endParaRPr lang="en-US" dirty="0" smtClean="0">
              <a:latin typeface="Verdana"/>
              <a:cs typeface="Verdana"/>
            </a:endParaRPr>
          </a:p>
          <a:p>
            <a:pPr marL="358775" indent="-219075">
              <a:lnSpc>
                <a:spcPct val="100000"/>
              </a:lnSpc>
              <a:spcBef>
                <a:spcPts val="484"/>
              </a:spcBef>
              <a:buFont typeface="Arial" panose="020B0604020202020204" pitchFamily="34" charset="0"/>
              <a:buChar char="•"/>
              <a:tabLst>
                <a:tab pos="271463" algn="l"/>
                <a:tab pos="358775" algn="l"/>
              </a:tabLst>
            </a:pPr>
            <a:r>
              <a:rPr lang="en-US" b="1" spc="-70" dirty="0" smtClean="0">
                <a:solidFill>
                  <a:srgbClr val="134F5B"/>
                </a:solidFill>
                <a:latin typeface="Verdana"/>
                <a:cs typeface="Verdana"/>
              </a:rPr>
              <a:t>State Holiday</a:t>
            </a:r>
            <a:r>
              <a:rPr lang="en-US" b="1" i="1" spc="-70" dirty="0" smtClean="0">
                <a:solidFill>
                  <a:srgbClr val="134F5B"/>
                </a:solidFill>
                <a:latin typeface="Verdana"/>
                <a:cs typeface="Verdana"/>
              </a:rPr>
              <a:t> </a:t>
            </a:r>
            <a:r>
              <a:rPr lang="en-US" spc="-190" dirty="0" smtClean="0">
                <a:solidFill>
                  <a:srgbClr val="134F5B"/>
                </a:solidFill>
                <a:latin typeface="Verdana"/>
                <a:cs typeface="Verdana"/>
              </a:rPr>
              <a:t>:- </a:t>
            </a:r>
            <a:r>
              <a:rPr lang="en-US" spc="-85" dirty="0" smtClean="0">
                <a:solidFill>
                  <a:srgbClr val="134F5B"/>
                </a:solidFill>
                <a:latin typeface="Verdana"/>
                <a:cs typeface="Verdana"/>
              </a:rPr>
              <a:t>Indicates a </a:t>
            </a:r>
            <a:r>
              <a:rPr lang="en-US" spc="-65" dirty="0" smtClean="0">
                <a:solidFill>
                  <a:srgbClr val="134F5B"/>
                </a:solidFill>
                <a:latin typeface="Verdana"/>
                <a:cs typeface="Verdana"/>
              </a:rPr>
              <a:t>state</a:t>
            </a:r>
            <a:r>
              <a:rPr lang="en-US" dirty="0" smtClean="0">
                <a:solidFill>
                  <a:srgbClr val="134F5B"/>
                </a:solidFill>
                <a:latin typeface="Verdana"/>
                <a:cs typeface="Verdana"/>
              </a:rPr>
              <a:t> </a:t>
            </a:r>
            <a:r>
              <a:rPr lang="en-US" spc="-75" dirty="0" smtClean="0">
                <a:solidFill>
                  <a:srgbClr val="134F5B"/>
                </a:solidFill>
                <a:latin typeface="Verdana"/>
                <a:cs typeface="Verdana"/>
              </a:rPr>
              <a:t>holiday.</a:t>
            </a:r>
            <a:endParaRPr lang="en-US" dirty="0" smtClean="0">
              <a:latin typeface="Verdana"/>
              <a:cs typeface="Verdana"/>
            </a:endParaRPr>
          </a:p>
          <a:p>
            <a:pPr marL="358775" indent="-219075">
              <a:lnSpc>
                <a:spcPct val="100000"/>
              </a:lnSpc>
              <a:spcBef>
                <a:spcPts val="685"/>
              </a:spcBef>
              <a:buFont typeface="Arial" panose="020B0604020202020204" pitchFamily="34" charset="0"/>
              <a:buChar char="•"/>
              <a:tabLst>
                <a:tab pos="271463" algn="l"/>
                <a:tab pos="358775" algn="l"/>
              </a:tabLst>
            </a:pPr>
            <a:r>
              <a:rPr lang="en-US" b="1" spc="-80" dirty="0" smtClean="0">
                <a:solidFill>
                  <a:srgbClr val="134F5B"/>
                </a:solidFill>
                <a:latin typeface="Verdana"/>
                <a:cs typeface="Verdana"/>
              </a:rPr>
              <a:t>Store </a:t>
            </a:r>
            <a:r>
              <a:rPr lang="en-US" b="1" spc="-70" dirty="0" smtClean="0">
                <a:solidFill>
                  <a:srgbClr val="134F5B"/>
                </a:solidFill>
                <a:latin typeface="Verdana"/>
                <a:cs typeface="Verdana"/>
              </a:rPr>
              <a:t>Type </a:t>
            </a:r>
            <a:r>
              <a:rPr lang="en-US" spc="-229" dirty="0" smtClean="0">
                <a:solidFill>
                  <a:srgbClr val="134F5B"/>
                </a:solidFill>
                <a:latin typeface="Verdana"/>
                <a:cs typeface="Verdana"/>
              </a:rPr>
              <a:t>: - </a:t>
            </a:r>
            <a:r>
              <a:rPr lang="en-US" spc="-60" dirty="0" smtClean="0">
                <a:solidFill>
                  <a:srgbClr val="134F5B"/>
                </a:solidFill>
                <a:latin typeface="Verdana"/>
                <a:cs typeface="Verdana"/>
              </a:rPr>
              <a:t>Differentiate </a:t>
            </a:r>
            <a:r>
              <a:rPr lang="en-US" spc="-50" dirty="0" smtClean="0">
                <a:solidFill>
                  <a:srgbClr val="134F5B"/>
                </a:solidFill>
                <a:latin typeface="Verdana"/>
                <a:cs typeface="Verdana"/>
              </a:rPr>
              <a:t>between </a:t>
            </a:r>
            <a:r>
              <a:rPr lang="en-US" spc="-40" dirty="0" smtClean="0">
                <a:solidFill>
                  <a:srgbClr val="134F5B"/>
                </a:solidFill>
                <a:latin typeface="Verdana"/>
                <a:cs typeface="Verdana"/>
              </a:rPr>
              <a:t>4 </a:t>
            </a:r>
            <a:r>
              <a:rPr lang="en-US" spc="-60" dirty="0" smtClean="0">
                <a:solidFill>
                  <a:srgbClr val="134F5B"/>
                </a:solidFill>
                <a:latin typeface="Verdana"/>
                <a:cs typeface="Verdana"/>
              </a:rPr>
              <a:t>different </a:t>
            </a:r>
            <a:r>
              <a:rPr lang="en-US" spc="-75" dirty="0" smtClean="0">
                <a:solidFill>
                  <a:srgbClr val="134F5B"/>
                </a:solidFill>
                <a:latin typeface="Verdana"/>
                <a:cs typeface="Verdana"/>
              </a:rPr>
              <a:t>store</a:t>
            </a:r>
            <a:r>
              <a:rPr lang="en-US" spc="-350" dirty="0" smtClean="0">
                <a:solidFill>
                  <a:srgbClr val="134F5B"/>
                </a:solidFill>
                <a:latin typeface="Verdana"/>
                <a:cs typeface="Verdana"/>
              </a:rPr>
              <a:t> </a:t>
            </a:r>
            <a:r>
              <a:rPr lang="en-US" spc="-70" dirty="0" smtClean="0">
                <a:solidFill>
                  <a:srgbClr val="134F5B"/>
                </a:solidFill>
                <a:latin typeface="Verdana"/>
                <a:cs typeface="Verdana"/>
              </a:rPr>
              <a:t>models.</a:t>
            </a:r>
            <a:endParaRPr lang="en-US" dirty="0" smtClean="0">
              <a:latin typeface="Verdana"/>
              <a:cs typeface="Verdana"/>
            </a:endParaRPr>
          </a:p>
          <a:p>
            <a:pPr marL="358775" marR="168910" indent="-219075">
              <a:lnSpc>
                <a:spcPct val="135700"/>
              </a:lnSpc>
              <a:spcBef>
                <a:spcPts val="10"/>
              </a:spcBef>
              <a:buFont typeface="Arial" panose="020B0604020202020204" pitchFamily="34" charset="0"/>
              <a:buChar char="•"/>
              <a:tabLst>
                <a:tab pos="271463" algn="l"/>
                <a:tab pos="358775" algn="l"/>
              </a:tabLst>
            </a:pPr>
            <a:r>
              <a:rPr lang="en-US" b="1" spc="-60" dirty="0" smtClean="0">
                <a:solidFill>
                  <a:srgbClr val="134F5B"/>
                </a:solidFill>
                <a:latin typeface="Verdana"/>
                <a:cs typeface="Verdana"/>
              </a:rPr>
              <a:t>Assortment</a:t>
            </a:r>
            <a:r>
              <a:rPr lang="en-US" spc="-60" dirty="0" smtClean="0">
                <a:solidFill>
                  <a:srgbClr val="134F5B"/>
                </a:solidFill>
                <a:latin typeface="Verdana"/>
                <a:cs typeface="Verdana"/>
              </a:rPr>
              <a:t> </a:t>
            </a:r>
            <a:r>
              <a:rPr lang="en-US" spc="-229" dirty="0" smtClean="0">
                <a:solidFill>
                  <a:srgbClr val="134F5B"/>
                </a:solidFill>
                <a:latin typeface="Verdana"/>
                <a:cs typeface="Verdana"/>
              </a:rPr>
              <a:t>: - </a:t>
            </a:r>
            <a:r>
              <a:rPr lang="en-US" spc="-60" dirty="0" smtClean="0">
                <a:solidFill>
                  <a:srgbClr val="134F5B"/>
                </a:solidFill>
                <a:latin typeface="Verdana"/>
                <a:cs typeface="Verdana"/>
              </a:rPr>
              <a:t>Describes </a:t>
            </a:r>
            <a:r>
              <a:rPr lang="en-US" spc="-65" dirty="0" smtClean="0">
                <a:solidFill>
                  <a:srgbClr val="134F5B"/>
                </a:solidFill>
                <a:latin typeface="Verdana"/>
                <a:cs typeface="Verdana"/>
              </a:rPr>
              <a:t>an assortment </a:t>
            </a:r>
            <a:r>
              <a:rPr lang="en-US" spc="-70" dirty="0" smtClean="0">
                <a:solidFill>
                  <a:srgbClr val="134F5B"/>
                </a:solidFill>
                <a:latin typeface="Verdana"/>
                <a:cs typeface="Verdana"/>
              </a:rPr>
              <a:t>level </a:t>
            </a:r>
            <a:r>
              <a:rPr lang="en-US" spc="-100" dirty="0" err="1" smtClean="0">
                <a:solidFill>
                  <a:srgbClr val="134F5B"/>
                </a:solidFill>
                <a:latin typeface="Verdana"/>
                <a:cs typeface="Verdana"/>
              </a:rPr>
              <a:t>i.e</a:t>
            </a:r>
            <a:r>
              <a:rPr lang="en-US" spc="-100" dirty="0" smtClean="0">
                <a:solidFill>
                  <a:srgbClr val="134F5B"/>
                </a:solidFill>
                <a:latin typeface="Verdana"/>
                <a:cs typeface="Verdana"/>
              </a:rPr>
              <a:t> </a:t>
            </a:r>
            <a:r>
              <a:rPr lang="en-US" spc="-85" dirty="0" smtClean="0">
                <a:solidFill>
                  <a:srgbClr val="134F5B"/>
                </a:solidFill>
                <a:latin typeface="Verdana"/>
                <a:cs typeface="Verdana"/>
              </a:rPr>
              <a:t>a </a:t>
            </a:r>
            <a:r>
              <a:rPr lang="en-US" spc="-229" dirty="0" smtClean="0">
                <a:solidFill>
                  <a:srgbClr val="134F5B"/>
                </a:solidFill>
                <a:latin typeface="Verdana"/>
                <a:cs typeface="Verdana"/>
              </a:rPr>
              <a:t>: </a:t>
            </a:r>
            <a:r>
              <a:rPr lang="en-US" spc="-75" dirty="0" smtClean="0">
                <a:solidFill>
                  <a:srgbClr val="134F5B"/>
                </a:solidFill>
                <a:latin typeface="Verdana"/>
                <a:cs typeface="Verdana"/>
              </a:rPr>
              <a:t>basic, </a:t>
            </a:r>
            <a:r>
              <a:rPr lang="en-US" spc="-20" dirty="0" smtClean="0">
                <a:solidFill>
                  <a:srgbClr val="134F5B"/>
                </a:solidFill>
                <a:latin typeface="Verdana"/>
                <a:cs typeface="Verdana"/>
              </a:rPr>
              <a:t>b </a:t>
            </a:r>
            <a:r>
              <a:rPr lang="en-US" spc="-229" dirty="0" smtClean="0">
                <a:solidFill>
                  <a:srgbClr val="134F5B"/>
                </a:solidFill>
                <a:latin typeface="Verdana"/>
                <a:cs typeface="Verdana"/>
              </a:rPr>
              <a:t>:  </a:t>
            </a:r>
            <a:r>
              <a:rPr lang="en-US" spc="-85" dirty="0" smtClean="0">
                <a:solidFill>
                  <a:srgbClr val="134F5B"/>
                </a:solidFill>
                <a:latin typeface="Verdana"/>
                <a:cs typeface="Verdana"/>
              </a:rPr>
              <a:t>extra </a:t>
            </a:r>
            <a:r>
              <a:rPr lang="en-US" spc="-50" dirty="0" smtClean="0">
                <a:solidFill>
                  <a:srgbClr val="134F5B"/>
                </a:solidFill>
                <a:latin typeface="Verdana"/>
                <a:cs typeface="Verdana"/>
              </a:rPr>
              <a:t>and </a:t>
            </a:r>
            <a:r>
              <a:rPr lang="en-US" dirty="0" smtClean="0">
                <a:solidFill>
                  <a:srgbClr val="134F5B"/>
                </a:solidFill>
                <a:latin typeface="Verdana"/>
                <a:cs typeface="Verdana"/>
              </a:rPr>
              <a:t>c </a:t>
            </a:r>
            <a:r>
              <a:rPr lang="en-US" spc="-229" dirty="0" smtClean="0">
                <a:solidFill>
                  <a:srgbClr val="134F5B"/>
                </a:solidFill>
                <a:latin typeface="Verdana"/>
                <a:cs typeface="Verdana"/>
              </a:rPr>
              <a:t>:</a:t>
            </a:r>
            <a:r>
              <a:rPr lang="en-US" spc="-240" dirty="0" smtClean="0">
                <a:solidFill>
                  <a:srgbClr val="134F5B"/>
                </a:solidFill>
                <a:latin typeface="Verdana"/>
                <a:cs typeface="Verdana"/>
              </a:rPr>
              <a:t> </a:t>
            </a:r>
            <a:r>
              <a:rPr lang="en-US" spc="-65" dirty="0" smtClean="0">
                <a:solidFill>
                  <a:srgbClr val="134F5B"/>
                </a:solidFill>
                <a:latin typeface="Verdana"/>
                <a:cs typeface="Verdana"/>
              </a:rPr>
              <a:t>extended.</a:t>
            </a:r>
            <a:endParaRPr lang="en-US" dirty="0" smtClean="0">
              <a:latin typeface="Verdana"/>
              <a:cs typeface="Verdana"/>
            </a:endParaRPr>
          </a:p>
          <a:p>
            <a:pPr marL="358775" marR="297815" indent="-219075">
              <a:lnSpc>
                <a:spcPct val="135700"/>
              </a:lnSpc>
              <a:spcBef>
                <a:spcPts val="10"/>
              </a:spcBef>
              <a:buFont typeface="Arial" panose="020B0604020202020204" pitchFamily="34" charset="0"/>
              <a:buChar char="•"/>
              <a:tabLst>
                <a:tab pos="271463" algn="l"/>
                <a:tab pos="358775" algn="l"/>
              </a:tabLst>
            </a:pPr>
            <a:r>
              <a:rPr lang="en-US" b="1" spc="-40" dirty="0" smtClean="0">
                <a:solidFill>
                  <a:srgbClr val="134F5B"/>
                </a:solidFill>
                <a:latin typeface="Verdana"/>
                <a:cs typeface="Verdana"/>
              </a:rPr>
              <a:t>Competition </a:t>
            </a:r>
            <a:r>
              <a:rPr lang="en-US" b="1" spc="-50" dirty="0" smtClean="0">
                <a:solidFill>
                  <a:srgbClr val="134F5B"/>
                </a:solidFill>
                <a:latin typeface="Verdana"/>
                <a:cs typeface="Verdana"/>
              </a:rPr>
              <a:t>Distance </a:t>
            </a:r>
            <a:r>
              <a:rPr lang="en-US" spc="-229" dirty="0" smtClean="0">
                <a:solidFill>
                  <a:srgbClr val="134F5B"/>
                </a:solidFill>
                <a:latin typeface="Verdana"/>
                <a:cs typeface="Verdana"/>
              </a:rPr>
              <a:t>: -  </a:t>
            </a:r>
            <a:r>
              <a:rPr lang="en-US" spc="-50" dirty="0" smtClean="0">
                <a:solidFill>
                  <a:srgbClr val="134F5B"/>
                </a:solidFill>
                <a:latin typeface="Verdana"/>
                <a:cs typeface="Verdana"/>
              </a:rPr>
              <a:t>Distance </a:t>
            </a:r>
            <a:r>
              <a:rPr lang="en-US" spc="-55" dirty="0" smtClean="0">
                <a:solidFill>
                  <a:srgbClr val="134F5B"/>
                </a:solidFill>
                <a:latin typeface="Verdana"/>
                <a:cs typeface="Verdana"/>
              </a:rPr>
              <a:t>in </a:t>
            </a:r>
            <a:r>
              <a:rPr lang="en-US" spc="-65" dirty="0" smtClean="0">
                <a:solidFill>
                  <a:srgbClr val="134F5B"/>
                </a:solidFill>
                <a:latin typeface="Verdana"/>
                <a:cs typeface="Verdana"/>
              </a:rPr>
              <a:t>meters </a:t>
            </a:r>
            <a:r>
              <a:rPr lang="en-US" spc="-50" dirty="0" smtClean="0">
                <a:solidFill>
                  <a:srgbClr val="134F5B"/>
                </a:solidFill>
                <a:latin typeface="Verdana"/>
                <a:cs typeface="Verdana"/>
              </a:rPr>
              <a:t>to </a:t>
            </a:r>
            <a:r>
              <a:rPr lang="en-US" spc="-45" dirty="0" smtClean="0">
                <a:solidFill>
                  <a:srgbClr val="134F5B"/>
                </a:solidFill>
                <a:latin typeface="Verdana"/>
                <a:cs typeface="Verdana"/>
              </a:rPr>
              <a:t>the </a:t>
            </a:r>
            <a:r>
              <a:rPr lang="en-US" spc="-75" dirty="0" smtClean="0">
                <a:solidFill>
                  <a:srgbClr val="134F5B"/>
                </a:solidFill>
                <a:latin typeface="Verdana"/>
                <a:cs typeface="Verdana"/>
              </a:rPr>
              <a:t>nearest  </a:t>
            </a:r>
            <a:r>
              <a:rPr lang="en-US" spc="-45" dirty="0" smtClean="0">
                <a:solidFill>
                  <a:srgbClr val="134F5B"/>
                </a:solidFill>
                <a:latin typeface="Verdana"/>
                <a:cs typeface="Verdana"/>
              </a:rPr>
              <a:t>competition</a:t>
            </a:r>
            <a:r>
              <a:rPr lang="en-US" spc="-75" dirty="0" smtClean="0">
                <a:solidFill>
                  <a:srgbClr val="134F5B"/>
                </a:solidFill>
                <a:latin typeface="Verdana"/>
                <a:cs typeface="Verdana"/>
              </a:rPr>
              <a:t> </a:t>
            </a:r>
            <a:r>
              <a:rPr lang="en-US" spc="-90" dirty="0" smtClean="0">
                <a:solidFill>
                  <a:srgbClr val="134F5B"/>
                </a:solidFill>
                <a:latin typeface="Verdana"/>
                <a:cs typeface="Verdana"/>
              </a:rPr>
              <a:t>store.</a:t>
            </a:r>
            <a:endParaRPr lang="en-US" dirty="0" smtClean="0">
              <a:latin typeface="Verdana"/>
              <a:cs typeface="Verdana"/>
            </a:endParaRPr>
          </a:p>
          <a:p>
            <a:pPr marL="358775" indent="-219075">
              <a:tabLst>
                <a:tab pos="271463" algn="l"/>
                <a:tab pos="358775" algn="l"/>
              </a:tabLst>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tserrat" charset="0"/>
              </a:rPr>
              <a:t>Data Summary (Contd.)</a:t>
            </a:r>
            <a:endParaRPr lang="en-US" b="1" dirty="0">
              <a:latin typeface="Montserrat" charset="0"/>
            </a:endParaRPr>
          </a:p>
        </p:txBody>
      </p:sp>
      <p:sp>
        <p:nvSpPr>
          <p:cNvPr id="3" name="Text Placeholder 2"/>
          <p:cNvSpPr>
            <a:spLocks noGrp="1"/>
          </p:cNvSpPr>
          <p:nvPr>
            <p:ph type="body" idx="1"/>
          </p:nvPr>
        </p:nvSpPr>
        <p:spPr/>
        <p:txBody>
          <a:bodyPr/>
          <a:lstStyle/>
          <a:p>
            <a:pPr marL="174625" marR="197485" indent="-161925">
              <a:lnSpc>
                <a:spcPct val="136200"/>
              </a:lnSpc>
              <a:spcBef>
                <a:spcPts val="100"/>
              </a:spcBef>
              <a:buFont typeface="Arial" panose="020B0604020202020204" pitchFamily="34" charset="0"/>
              <a:buChar char="•"/>
              <a:tabLst>
                <a:tab pos="174625" algn="l"/>
              </a:tabLst>
            </a:pPr>
            <a:r>
              <a:rPr lang="en-US" b="1" spc="-75" dirty="0" err="1" smtClean="0">
                <a:solidFill>
                  <a:srgbClr val="134F5B"/>
                </a:solidFill>
                <a:latin typeface="Verdana"/>
                <a:cs typeface="Verdana"/>
              </a:rPr>
              <a:t>CompetitionOpenSince</a:t>
            </a:r>
            <a:r>
              <a:rPr lang="en-US" b="1" spc="-75" dirty="0" smtClean="0">
                <a:solidFill>
                  <a:srgbClr val="134F5B"/>
                </a:solidFill>
                <a:latin typeface="Verdana"/>
                <a:cs typeface="Verdana"/>
              </a:rPr>
              <a:t>[Year/Month]</a:t>
            </a:r>
            <a:r>
              <a:rPr lang="en-US" b="1" i="1" spc="-75" dirty="0" smtClean="0">
                <a:solidFill>
                  <a:srgbClr val="134F5B"/>
                </a:solidFill>
                <a:latin typeface="Verdana"/>
                <a:cs typeface="Verdana"/>
              </a:rPr>
              <a:t> </a:t>
            </a:r>
            <a:r>
              <a:rPr lang="en-US" spc="-195" dirty="0" smtClean="0">
                <a:solidFill>
                  <a:srgbClr val="134F5B"/>
                </a:solidFill>
                <a:latin typeface="Verdana"/>
                <a:cs typeface="Verdana"/>
              </a:rPr>
              <a:t>: - </a:t>
            </a:r>
            <a:r>
              <a:rPr lang="en-US" spc="-80" dirty="0" smtClean="0">
                <a:solidFill>
                  <a:srgbClr val="134F5B"/>
                </a:solidFill>
                <a:latin typeface="Verdana"/>
                <a:cs typeface="Verdana"/>
              </a:rPr>
              <a:t>Gives </a:t>
            </a:r>
            <a:r>
              <a:rPr lang="en-US" spc="-45" dirty="0" smtClean="0">
                <a:solidFill>
                  <a:srgbClr val="134F5B"/>
                </a:solidFill>
                <a:latin typeface="Verdana"/>
                <a:cs typeface="Verdana"/>
              </a:rPr>
              <a:t>the </a:t>
            </a:r>
            <a:r>
              <a:rPr lang="en-US" spc="-65" dirty="0" smtClean="0">
                <a:solidFill>
                  <a:srgbClr val="134F5B"/>
                </a:solidFill>
                <a:latin typeface="Verdana"/>
                <a:cs typeface="Verdana"/>
              </a:rPr>
              <a:t>approximate  </a:t>
            </a:r>
            <a:r>
              <a:rPr lang="en-US" spc="-85" dirty="0" smtClean="0">
                <a:solidFill>
                  <a:srgbClr val="134F5B"/>
                </a:solidFill>
                <a:latin typeface="Verdana"/>
                <a:cs typeface="Verdana"/>
              </a:rPr>
              <a:t>year </a:t>
            </a:r>
            <a:r>
              <a:rPr lang="en-US" spc="-50" dirty="0" smtClean="0">
                <a:solidFill>
                  <a:srgbClr val="134F5B"/>
                </a:solidFill>
                <a:latin typeface="Verdana"/>
                <a:cs typeface="Verdana"/>
              </a:rPr>
              <a:t>and </a:t>
            </a:r>
            <a:r>
              <a:rPr lang="en-US" spc="-40" dirty="0" smtClean="0">
                <a:solidFill>
                  <a:srgbClr val="134F5B"/>
                </a:solidFill>
                <a:latin typeface="Verdana"/>
                <a:cs typeface="Verdana"/>
              </a:rPr>
              <a:t>month </a:t>
            </a:r>
            <a:r>
              <a:rPr lang="en-US" spc="-55" dirty="0" smtClean="0">
                <a:solidFill>
                  <a:srgbClr val="134F5B"/>
                </a:solidFill>
                <a:latin typeface="Verdana"/>
                <a:cs typeface="Verdana"/>
              </a:rPr>
              <a:t>of </a:t>
            </a:r>
            <a:r>
              <a:rPr lang="en-US" spc="-50" dirty="0" smtClean="0">
                <a:solidFill>
                  <a:srgbClr val="134F5B"/>
                </a:solidFill>
                <a:latin typeface="Verdana"/>
                <a:cs typeface="Verdana"/>
              </a:rPr>
              <a:t>the </a:t>
            </a:r>
            <a:r>
              <a:rPr lang="en-US" spc="-45" dirty="0" smtClean="0">
                <a:solidFill>
                  <a:srgbClr val="134F5B"/>
                </a:solidFill>
                <a:latin typeface="Verdana"/>
                <a:cs typeface="Verdana"/>
              </a:rPr>
              <a:t>time </a:t>
            </a:r>
            <a:r>
              <a:rPr lang="en-US" spc="-50" dirty="0" smtClean="0">
                <a:solidFill>
                  <a:srgbClr val="134F5B"/>
                </a:solidFill>
                <a:latin typeface="Verdana"/>
                <a:cs typeface="Verdana"/>
              </a:rPr>
              <a:t>the </a:t>
            </a:r>
            <a:r>
              <a:rPr lang="en-US" spc="-70" dirty="0" smtClean="0">
                <a:solidFill>
                  <a:srgbClr val="134F5B"/>
                </a:solidFill>
                <a:latin typeface="Verdana"/>
                <a:cs typeface="Verdana"/>
              </a:rPr>
              <a:t>nearest </a:t>
            </a:r>
            <a:r>
              <a:rPr lang="en-US" spc="-45" dirty="0" smtClean="0">
                <a:solidFill>
                  <a:srgbClr val="134F5B"/>
                </a:solidFill>
                <a:latin typeface="Verdana"/>
                <a:cs typeface="Verdana"/>
              </a:rPr>
              <a:t>competitor</a:t>
            </a:r>
            <a:r>
              <a:rPr lang="en-US" spc="-380" dirty="0" smtClean="0">
                <a:solidFill>
                  <a:srgbClr val="134F5B"/>
                </a:solidFill>
                <a:latin typeface="Verdana"/>
                <a:cs typeface="Verdana"/>
              </a:rPr>
              <a:t> </a:t>
            </a:r>
            <a:r>
              <a:rPr lang="en-US" spc="-90" dirty="0" smtClean="0">
                <a:solidFill>
                  <a:srgbClr val="134F5B"/>
                </a:solidFill>
                <a:latin typeface="Verdana"/>
                <a:cs typeface="Verdana"/>
              </a:rPr>
              <a:t>is </a:t>
            </a:r>
            <a:r>
              <a:rPr lang="en-US" spc="-60" dirty="0" smtClean="0">
                <a:solidFill>
                  <a:srgbClr val="134F5B"/>
                </a:solidFill>
                <a:latin typeface="Verdana"/>
                <a:cs typeface="Verdana"/>
              </a:rPr>
              <a:t>opened.</a:t>
            </a:r>
            <a:endParaRPr lang="en-US" dirty="0" smtClean="0">
              <a:latin typeface="Verdana"/>
              <a:cs typeface="Verdana"/>
            </a:endParaRPr>
          </a:p>
          <a:p>
            <a:pPr marL="174625" marR="90805" indent="-161925">
              <a:lnSpc>
                <a:spcPts val="2620"/>
              </a:lnSpc>
              <a:spcBef>
                <a:spcPts val="190"/>
              </a:spcBef>
              <a:buFont typeface="Arial" panose="020B0604020202020204" pitchFamily="34" charset="0"/>
              <a:buChar char="•"/>
              <a:tabLst>
                <a:tab pos="174625" algn="l"/>
              </a:tabLst>
            </a:pPr>
            <a:r>
              <a:rPr lang="en-US" b="1" spc="-50" dirty="0" smtClean="0">
                <a:solidFill>
                  <a:srgbClr val="134F5B"/>
                </a:solidFill>
                <a:latin typeface="Verdana"/>
                <a:cs typeface="Verdana"/>
              </a:rPr>
              <a:t>Promo</a:t>
            </a:r>
            <a:r>
              <a:rPr lang="en-US" b="1" i="1" spc="-50" dirty="0" smtClean="0">
                <a:solidFill>
                  <a:srgbClr val="134F5B"/>
                </a:solidFill>
                <a:latin typeface="Verdana"/>
                <a:cs typeface="Verdana"/>
              </a:rPr>
              <a:t> </a:t>
            </a:r>
            <a:r>
              <a:rPr lang="en-US" spc="-190" dirty="0" smtClean="0">
                <a:solidFill>
                  <a:srgbClr val="134F5B"/>
                </a:solidFill>
                <a:latin typeface="Verdana"/>
                <a:cs typeface="Verdana"/>
              </a:rPr>
              <a:t>: - </a:t>
            </a:r>
            <a:r>
              <a:rPr lang="en-US" spc="-85" dirty="0" smtClean="0">
                <a:solidFill>
                  <a:srgbClr val="134F5B"/>
                </a:solidFill>
                <a:latin typeface="Verdana"/>
                <a:cs typeface="Verdana"/>
              </a:rPr>
              <a:t>Indicates </a:t>
            </a:r>
            <a:r>
              <a:rPr lang="en-US" spc="-60" dirty="0" smtClean="0">
                <a:solidFill>
                  <a:srgbClr val="134F5B"/>
                </a:solidFill>
                <a:latin typeface="Verdana"/>
                <a:cs typeface="Verdana"/>
              </a:rPr>
              <a:t>whether </a:t>
            </a:r>
            <a:r>
              <a:rPr lang="en-US" spc="-85" dirty="0" smtClean="0">
                <a:solidFill>
                  <a:srgbClr val="134F5B"/>
                </a:solidFill>
                <a:latin typeface="Verdana"/>
                <a:cs typeface="Verdana"/>
              </a:rPr>
              <a:t>a </a:t>
            </a:r>
            <a:r>
              <a:rPr lang="en-US" spc="-75" dirty="0" smtClean="0">
                <a:solidFill>
                  <a:srgbClr val="134F5B"/>
                </a:solidFill>
                <a:latin typeface="Verdana"/>
                <a:cs typeface="Verdana"/>
              </a:rPr>
              <a:t>store </a:t>
            </a:r>
            <a:r>
              <a:rPr lang="en-US" spc="-90" dirty="0" smtClean="0">
                <a:solidFill>
                  <a:srgbClr val="134F5B"/>
                </a:solidFill>
                <a:latin typeface="Verdana"/>
                <a:cs typeface="Verdana"/>
              </a:rPr>
              <a:t>is </a:t>
            </a:r>
            <a:r>
              <a:rPr lang="en-US" spc="-55" dirty="0" smtClean="0">
                <a:solidFill>
                  <a:srgbClr val="134F5B"/>
                </a:solidFill>
                <a:latin typeface="Verdana"/>
                <a:cs typeface="Verdana"/>
              </a:rPr>
              <a:t>running </a:t>
            </a:r>
            <a:r>
              <a:rPr lang="en-US" spc="-85" dirty="0" smtClean="0">
                <a:solidFill>
                  <a:srgbClr val="134F5B"/>
                </a:solidFill>
                <a:latin typeface="Verdana"/>
                <a:cs typeface="Verdana"/>
              </a:rPr>
              <a:t>a </a:t>
            </a:r>
            <a:r>
              <a:rPr lang="en-US" spc="-50" dirty="0" smtClean="0">
                <a:solidFill>
                  <a:srgbClr val="134F5B"/>
                </a:solidFill>
                <a:latin typeface="Verdana"/>
                <a:cs typeface="Verdana"/>
              </a:rPr>
              <a:t>promo on that </a:t>
            </a:r>
            <a:r>
              <a:rPr lang="en-US" spc="-90" dirty="0" smtClean="0">
                <a:solidFill>
                  <a:srgbClr val="134F5B"/>
                </a:solidFill>
                <a:latin typeface="Verdana"/>
                <a:cs typeface="Verdana"/>
              </a:rPr>
              <a:t>day.</a:t>
            </a:r>
            <a:endParaRPr lang="en-US" dirty="0" smtClean="0">
              <a:latin typeface="Verdana"/>
              <a:cs typeface="Verdana"/>
            </a:endParaRPr>
          </a:p>
          <a:p>
            <a:pPr marL="174625" indent="-161925">
              <a:lnSpc>
                <a:spcPct val="100000"/>
              </a:lnSpc>
              <a:spcBef>
                <a:spcPts val="484"/>
              </a:spcBef>
              <a:buFont typeface="Arial" panose="020B0604020202020204" pitchFamily="34" charset="0"/>
              <a:buChar char="•"/>
              <a:tabLst>
                <a:tab pos="174625" algn="l"/>
              </a:tabLst>
            </a:pPr>
            <a:r>
              <a:rPr lang="en-US" b="1" spc="-75" dirty="0" smtClean="0">
                <a:solidFill>
                  <a:srgbClr val="134F5B"/>
                </a:solidFill>
                <a:latin typeface="Verdana"/>
                <a:cs typeface="Verdana"/>
              </a:rPr>
              <a:t>Promo2</a:t>
            </a:r>
            <a:r>
              <a:rPr lang="en-US" spc="-75" dirty="0" smtClean="0">
                <a:solidFill>
                  <a:srgbClr val="134F5B"/>
                </a:solidFill>
                <a:latin typeface="Verdana"/>
                <a:cs typeface="Verdana"/>
              </a:rPr>
              <a:t> </a:t>
            </a:r>
            <a:r>
              <a:rPr lang="en-US" spc="-190" dirty="0" smtClean="0">
                <a:solidFill>
                  <a:srgbClr val="134F5B"/>
                </a:solidFill>
                <a:latin typeface="Verdana"/>
                <a:cs typeface="Verdana"/>
              </a:rPr>
              <a:t>: - </a:t>
            </a:r>
            <a:r>
              <a:rPr lang="en-US" spc="-85" dirty="0" smtClean="0">
                <a:solidFill>
                  <a:srgbClr val="134F5B"/>
                </a:solidFill>
                <a:latin typeface="Verdana"/>
                <a:cs typeface="Verdana"/>
              </a:rPr>
              <a:t>Indicates </a:t>
            </a:r>
            <a:r>
              <a:rPr lang="en-US" spc="-60" dirty="0" smtClean="0">
                <a:solidFill>
                  <a:srgbClr val="134F5B"/>
                </a:solidFill>
                <a:latin typeface="Verdana"/>
                <a:cs typeface="Verdana"/>
              </a:rPr>
              <a:t>whether </a:t>
            </a:r>
            <a:r>
              <a:rPr lang="en-US" spc="-85" dirty="0" smtClean="0">
                <a:solidFill>
                  <a:srgbClr val="134F5B"/>
                </a:solidFill>
                <a:latin typeface="Verdana"/>
                <a:cs typeface="Verdana"/>
              </a:rPr>
              <a:t>a </a:t>
            </a:r>
            <a:r>
              <a:rPr lang="en-US" spc="-75" dirty="0" smtClean="0">
                <a:solidFill>
                  <a:srgbClr val="134F5B"/>
                </a:solidFill>
                <a:latin typeface="Verdana"/>
                <a:cs typeface="Verdana"/>
              </a:rPr>
              <a:t>store </a:t>
            </a:r>
            <a:r>
              <a:rPr lang="en-US" spc="-90" dirty="0" smtClean="0">
                <a:solidFill>
                  <a:srgbClr val="134F5B"/>
                </a:solidFill>
                <a:latin typeface="Verdana"/>
                <a:cs typeface="Verdana"/>
              </a:rPr>
              <a:t>is </a:t>
            </a:r>
            <a:r>
              <a:rPr lang="en-US" spc="-45" dirty="0" smtClean="0">
                <a:solidFill>
                  <a:srgbClr val="134F5B"/>
                </a:solidFill>
                <a:latin typeface="Verdana"/>
                <a:cs typeface="Verdana"/>
              </a:rPr>
              <a:t>continuing</a:t>
            </a:r>
            <a:r>
              <a:rPr lang="en-US" spc="5" dirty="0" smtClean="0">
                <a:solidFill>
                  <a:srgbClr val="134F5B"/>
                </a:solidFill>
                <a:latin typeface="Verdana"/>
                <a:cs typeface="Verdana"/>
              </a:rPr>
              <a:t> </a:t>
            </a:r>
            <a:r>
              <a:rPr lang="en-US" spc="-65" dirty="0" smtClean="0">
                <a:solidFill>
                  <a:srgbClr val="134F5B"/>
                </a:solidFill>
                <a:latin typeface="Verdana"/>
                <a:cs typeface="Verdana"/>
              </a:rPr>
              <a:t>promotion.</a:t>
            </a:r>
            <a:endParaRPr lang="en-US" dirty="0" smtClean="0">
              <a:latin typeface="Verdana"/>
              <a:cs typeface="Verdana"/>
            </a:endParaRPr>
          </a:p>
          <a:p>
            <a:pPr marL="174625" indent="-161925">
              <a:lnSpc>
                <a:spcPct val="100000"/>
              </a:lnSpc>
              <a:spcBef>
                <a:spcPts val="685"/>
              </a:spcBef>
              <a:buFont typeface="Arial" panose="020B0604020202020204" pitchFamily="34" charset="0"/>
              <a:buChar char="•"/>
              <a:tabLst>
                <a:tab pos="174625" algn="l"/>
              </a:tabLst>
            </a:pPr>
            <a:r>
              <a:rPr lang="en-US" b="1" spc="-105" dirty="0" smtClean="0">
                <a:solidFill>
                  <a:srgbClr val="134F5B"/>
                </a:solidFill>
                <a:latin typeface="Verdana"/>
                <a:cs typeface="Verdana"/>
              </a:rPr>
              <a:t>Promo2Since[Year/Week]</a:t>
            </a:r>
            <a:r>
              <a:rPr lang="en-US" spc="-105" dirty="0" smtClean="0">
                <a:solidFill>
                  <a:srgbClr val="134F5B"/>
                </a:solidFill>
                <a:latin typeface="Verdana"/>
                <a:cs typeface="Verdana"/>
              </a:rPr>
              <a:t> </a:t>
            </a:r>
            <a:r>
              <a:rPr lang="en-US" spc="-190" dirty="0" smtClean="0">
                <a:solidFill>
                  <a:srgbClr val="134F5B"/>
                </a:solidFill>
                <a:latin typeface="Verdana"/>
                <a:cs typeface="Verdana"/>
              </a:rPr>
              <a:t>: - </a:t>
            </a:r>
            <a:r>
              <a:rPr lang="en-US" spc="-80" dirty="0" smtClean="0">
                <a:solidFill>
                  <a:srgbClr val="134F5B"/>
                </a:solidFill>
                <a:latin typeface="Verdana"/>
                <a:cs typeface="Verdana"/>
              </a:rPr>
              <a:t>Gives </a:t>
            </a:r>
            <a:r>
              <a:rPr lang="en-US" spc="-50" dirty="0" smtClean="0">
                <a:solidFill>
                  <a:srgbClr val="134F5B"/>
                </a:solidFill>
                <a:latin typeface="Verdana"/>
                <a:cs typeface="Verdana"/>
              </a:rPr>
              <a:t>the </a:t>
            </a:r>
            <a:r>
              <a:rPr lang="en-US" spc="-65" dirty="0" smtClean="0">
                <a:solidFill>
                  <a:srgbClr val="134F5B"/>
                </a:solidFill>
                <a:latin typeface="Verdana"/>
                <a:cs typeface="Verdana"/>
              </a:rPr>
              <a:t>approximate </a:t>
            </a:r>
            <a:r>
              <a:rPr lang="en-US" spc="-85" dirty="0" smtClean="0">
                <a:solidFill>
                  <a:srgbClr val="134F5B"/>
                </a:solidFill>
                <a:latin typeface="Verdana"/>
                <a:cs typeface="Verdana"/>
              </a:rPr>
              <a:t>year</a:t>
            </a:r>
            <a:r>
              <a:rPr lang="en-US" spc="45" dirty="0" smtClean="0">
                <a:solidFill>
                  <a:srgbClr val="134F5B"/>
                </a:solidFill>
                <a:latin typeface="Verdana"/>
                <a:cs typeface="Verdana"/>
              </a:rPr>
              <a:t> </a:t>
            </a:r>
            <a:r>
              <a:rPr lang="en-US" spc="-50" dirty="0" smtClean="0">
                <a:solidFill>
                  <a:srgbClr val="134F5B"/>
                </a:solidFill>
                <a:latin typeface="Verdana"/>
                <a:cs typeface="Verdana"/>
              </a:rPr>
              <a:t>and</a:t>
            </a:r>
            <a:r>
              <a:rPr lang="en-US" dirty="0" smtClean="0">
                <a:latin typeface="Verdana"/>
                <a:cs typeface="Verdana"/>
              </a:rPr>
              <a:t> </a:t>
            </a:r>
            <a:r>
              <a:rPr lang="en-US" spc="-60" dirty="0" smtClean="0">
                <a:solidFill>
                  <a:srgbClr val="134F5B"/>
                </a:solidFill>
                <a:latin typeface="Verdana"/>
                <a:cs typeface="Verdana"/>
              </a:rPr>
              <a:t>calendar </a:t>
            </a:r>
            <a:r>
              <a:rPr lang="en-US" spc="-50" dirty="0" smtClean="0">
                <a:solidFill>
                  <a:srgbClr val="134F5B"/>
                </a:solidFill>
                <a:latin typeface="Verdana"/>
                <a:cs typeface="Verdana"/>
              </a:rPr>
              <a:t>week </a:t>
            </a:r>
            <a:r>
              <a:rPr lang="en-US" spc="-65" dirty="0" smtClean="0">
                <a:solidFill>
                  <a:srgbClr val="134F5B"/>
                </a:solidFill>
                <a:latin typeface="Verdana"/>
                <a:cs typeface="Verdana"/>
              </a:rPr>
              <a:t>of </a:t>
            </a:r>
            <a:r>
              <a:rPr lang="en-US" spc="-50" dirty="0" smtClean="0">
                <a:solidFill>
                  <a:srgbClr val="134F5B"/>
                </a:solidFill>
                <a:latin typeface="Verdana"/>
                <a:cs typeface="Verdana"/>
              </a:rPr>
              <a:t>the </a:t>
            </a:r>
            <a:r>
              <a:rPr lang="en-US" spc="-45" dirty="0" smtClean="0">
                <a:solidFill>
                  <a:srgbClr val="134F5B"/>
                </a:solidFill>
                <a:latin typeface="Verdana"/>
                <a:cs typeface="Verdana"/>
              </a:rPr>
              <a:t>time </a:t>
            </a:r>
            <a:r>
              <a:rPr lang="en-US" spc="-55" dirty="0" smtClean="0">
                <a:solidFill>
                  <a:srgbClr val="134F5B"/>
                </a:solidFill>
                <a:latin typeface="Verdana"/>
                <a:cs typeface="Verdana"/>
              </a:rPr>
              <a:t>when </a:t>
            </a:r>
            <a:r>
              <a:rPr lang="en-US" spc="-45" dirty="0" smtClean="0">
                <a:solidFill>
                  <a:srgbClr val="134F5B"/>
                </a:solidFill>
                <a:latin typeface="Verdana"/>
                <a:cs typeface="Verdana"/>
              </a:rPr>
              <a:t>the </a:t>
            </a:r>
            <a:r>
              <a:rPr lang="en-US" spc="-75" dirty="0" smtClean="0">
                <a:solidFill>
                  <a:srgbClr val="134F5B"/>
                </a:solidFill>
                <a:latin typeface="Verdana"/>
                <a:cs typeface="Verdana"/>
              </a:rPr>
              <a:t>store </a:t>
            </a:r>
            <a:r>
              <a:rPr lang="en-US" spc="-65" dirty="0" smtClean="0">
                <a:solidFill>
                  <a:srgbClr val="134F5B"/>
                </a:solidFill>
                <a:latin typeface="Verdana"/>
                <a:cs typeface="Verdana"/>
              </a:rPr>
              <a:t>started </a:t>
            </a:r>
            <a:r>
              <a:rPr lang="en-US" spc="-55" dirty="0" smtClean="0">
                <a:solidFill>
                  <a:srgbClr val="134F5B"/>
                </a:solidFill>
                <a:latin typeface="Verdana"/>
                <a:cs typeface="Verdana"/>
              </a:rPr>
              <a:t>participating</a:t>
            </a:r>
            <a:r>
              <a:rPr lang="en-US" spc="-320" dirty="0" smtClean="0">
                <a:solidFill>
                  <a:srgbClr val="134F5B"/>
                </a:solidFill>
                <a:latin typeface="Verdana"/>
                <a:cs typeface="Verdana"/>
              </a:rPr>
              <a:t> </a:t>
            </a:r>
            <a:r>
              <a:rPr lang="en-US" spc="-55" dirty="0" smtClean="0">
                <a:solidFill>
                  <a:srgbClr val="134F5B"/>
                </a:solidFill>
                <a:latin typeface="Verdana"/>
                <a:cs typeface="Verdana"/>
              </a:rPr>
              <a:t>in </a:t>
            </a:r>
            <a:r>
              <a:rPr lang="en-US" spc="-90" dirty="0" smtClean="0">
                <a:solidFill>
                  <a:srgbClr val="134F5B"/>
                </a:solidFill>
                <a:latin typeface="Verdana"/>
                <a:cs typeface="Verdana"/>
              </a:rPr>
              <a:t>Promo2.</a:t>
            </a:r>
            <a:endParaRPr lang="en-US" dirty="0" smtClean="0">
              <a:latin typeface="Verdana"/>
              <a:cs typeface="Verdana"/>
            </a:endParaRPr>
          </a:p>
          <a:p>
            <a:pPr marL="174625" marR="5080" indent="-161925">
              <a:lnSpc>
                <a:spcPct val="135600"/>
              </a:lnSpc>
              <a:spcBef>
                <a:spcPts val="10"/>
              </a:spcBef>
              <a:buFont typeface="Arial" panose="020B0604020202020204" pitchFamily="34" charset="0"/>
              <a:buChar char="•"/>
              <a:tabLst>
                <a:tab pos="174625" algn="l"/>
              </a:tabLst>
            </a:pPr>
            <a:r>
              <a:rPr lang="en-US" b="1" spc="-85" dirty="0" err="1" smtClean="0">
                <a:solidFill>
                  <a:srgbClr val="134F5B"/>
                </a:solidFill>
                <a:latin typeface="Verdana"/>
                <a:cs typeface="Verdana"/>
              </a:rPr>
              <a:t>PromoInterval</a:t>
            </a:r>
            <a:r>
              <a:rPr lang="en-US" spc="-85" dirty="0" smtClean="0">
                <a:solidFill>
                  <a:srgbClr val="134F5B"/>
                </a:solidFill>
                <a:latin typeface="Verdana"/>
                <a:cs typeface="Verdana"/>
              </a:rPr>
              <a:t> </a:t>
            </a:r>
            <a:r>
              <a:rPr lang="en-US" spc="-195" dirty="0" smtClean="0">
                <a:solidFill>
                  <a:srgbClr val="134F5B"/>
                </a:solidFill>
                <a:latin typeface="Verdana"/>
                <a:cs typeface="Verdana"/>
              </a:rPr>
              <a:t>: - </a:t>
            </a:r>
            <a:r>
              <a:rPr lang="en-US" spc="-60" dirty="0" smtClean="0">
                <a:solidFill>
                  <a:srgbClr val="134F5B"/>
                </a:solidFill>
                <a:latin typeface="Verdana"/>
                <a:cs typeface="Verdana"/>
              </a:rPr>
              <a:t>Describes </a:t>
            </a:r>
            <a:r>
              <a:rPr lang="en-US" spc="-70" dirty="0" smtClean="0">
                <a:solidFill>
                  <a:srgbClr val="134F5B"/>
                </a:solidFill>
                <a:latin typeface="Verdana"/>
                <a:cs typeface="Verdana"/>
              </a:rPr>
              <a:t>an interval </a:t>
            </a:r>
            <a:r>
              <a:rPr lang="en-US" spc="-80" dirty="0" smtClean="0">
                <a:solidFill>
                  <a:srgbClr val="134F5B"/>
                </a:solidFill>
                <a:latin typeface="Verdana"/>
                <a:cs typeface="Verdana"/>
              </a:rPr>
              <a:t>or </a:t>
            </a:r>
            <a:r>
              <a:rPr lang="en-US" spc="-55" dirty="0" smtClean="0">
                <a:solidFill>
                  <a:srgbClr val="134F5B"/>
                </a:solidFill>
                <a:latin typeface="Verdana"/>
                <a:cs typeface="Verdana"/>
              </a:rPr>
              <a:t>name </a:t>
            </a:r>
            <a:r>
              <a:rPr lang="en-US" spc="-65" dirty="0" smtClean="0">
                <a:solidFill>
                  <a:srgbClr val="134F5B"/>
                </a:solidFill>
                <a:latin typeface="Verdana"/>
                <a:cs typeface="Verdana"/>
              </a:rPr>
              <a:t>of </a:t>
            </a:r>
            <a:r>
              <a:rPr lang="en-US" spc="-50" dirty="0" smtClean="0">
                <a:solidFill>
                  <a:srgbClr val="134F5B"/>
                </a:solidFill>
                <a:latin typeface="Verdana"/>
                <a:cs typeface="Verdana"/>
              </a:rPr>
              <a:t>months </a:t>
            </a:r>
            <a:r>
              <a:rPr lang="en-US" spc="-55" dirty="0" smtClean="0">
                <a:solidFill>
                  <a:srgbClr val="134F5B"/>
                </a:solidFill>
                <a:latin typeface="Verdana"/>
                <a:cs typeface="Verdana"/>
              </a:rPr>
              <a:t>when  </a:t>
            </a:r>
            <a:r>
              <a:rPr lang="en-US" spc="-45" dirty="0" smtClean="0">
                <a:solidFill>
                  <a:srgbClr val="134F5B"/>
                </a:solidFill>
                <a:latin typeface="Verdana"/>
                <a:cs typeface="Verdana"/>
              </a:rPr>
              <a:t>the </a:t>
            </a:r>
            <a:r>
              <a:rPr lang="en-US" spc="-75" dirty="0" smtClean="0">
                <a:solidFill>
                  <a:srgbClr val="134F5B"/>
                </a:solidFill>
                <a:latin typeface="Verdana"/>
                <a:cs typeface="Verdana"/>
              </a:rPr>
              <a:t>store </a:t>
            </a:r>
            <a:r>
              <a:rPr lang="en-US" spc="-80" dirty="0" smtClean="0">
                <a:solidFill>
                  <a:srgbClr val="134F5B"/>
                </a:solidFill>
                <a:latin typeface="Verdana"/>
                <a:cs typeface="Verdana"/>
              </a:rPr>
              <a:t>runs</a:t>
            </a:r>
            <a:r>
              <a:rPr lang="en-US" spc="-150" dirty="0" smtClean="0">
                <a:solidFill>
                  <a:srgbClr val="134F5B"/>
                </a:solidFill>
                <a:latin typeface="Verdana"/>
                <a:cs typeface="Verdana"/>
              </a:rPr>
              <a:t> </a:t>
            </a:r>
            <a:r>
              <a:rPr lang="en-US" spc="-90" dirty="0" smtClean="0">
                <a:solidFill>
                  <a:srgbClr val="134F5B"/>
                </a:solidFill>
                <a:latin typeface="Verdana"/>
                <a:cs typeface="Verdana"/>
              </a:rPr>
              <a:t>Promo2.</a:t>
            </a:r>
            <a:endParaRPr lang="en-US" dirty="0" smtClean="0">
              <a:latin typeface="Verdana"/>
              <a:cs typeface="Verdana"/>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 dirty="0" smtClean="0">
                <a:latin typeface="Montserrat" charset="0"/>
              </a:rPr>
              <a:t>METHODOLOGY</a:t>
            </a:r>
            <a:endParaRPr lang="en-US" b="1" dirty="0">
              <a:latin typeface="Montserrat" charset="0"/>
            </a:endParaRPr>
          </a:p>
        </p:txBody>
      </p:sp>
      <p:sp>
        <p:nvSpPr>
          <p:cNvPr id="4" name="object 3"/>
          <p:cNvSpPr>
            <a:spLocks noGrp="1"/>
          </p:cNvSpPr>
          <p:nvPr>
            <p:ph type="body" idx="1"/>
          </p:nvPr>
        </p:nvSpPr>
        <p:spPr>
          <a:xfrm>
            <a:off x="322586" y="1772962"/>
            <a:ext cx="8520600" cy="1906409"/>
          </a:xfrm>
          <a:prstGeom prst="rect">
            <a:avLst/>
          </a:prstGeom>
          <a:blipFill>
            <a:blip r:embed="rId2" cstate="print"/>
            <a:stretch>
              <a:fillRect/>
            </a:stretch>
          </a:blipFill>
        </p:spPr>
        <p:txBody>
          <a:bodyPr wrap="square" lIns="0" tIns="0" rIns="0" bIns="0" rtlCol="0"/>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929" y="0"/>
            <a:ext cx="8520600" cy="572700"/>
          </a:xfrm>
        </p:spPr>
        <p:txBody>
          <a:bodyPr/>
          <a:lstStyle/>
          <a:p>
            <a:r>
              <a:rPr lang="en-US" b="1" spc="-10" dirty="0" smtClean="0">
                <a:latin typeface="Montserrat" charset="0"/>
              </a:rPr>
              <a:t>LOADING </a:t>
            </a:r>
            <a:r>
              <a:rPr lang="en-US" b="1" spc="-5" dirty="0" smtClean="0">
                <a:latin typeface="Montserrat" charset="0"/>
              </a:rPr>
              <a:t>THE </a:t>
            </a:r>
            <a:r>
              <a:rPr lang="en-US" b="1" spc="-10" dirty="0" smtClean="0">
                <a:latin typeface="Montserrat" charset="0"/>
              </a:rPr>
              <a:t>DATA </a:t>
            </a:r>
            <a:r>
              <a:rPr lang="en-US" b="1" spc="-5" dirty="0" smtClean="0">
                <a:latin typeface="Montserrat" charset="0"/>
              </a:rPr>
              <a:t>AND </a:t>
            </a:r>
            <a:r>
              <a:rPr lang="en-US" b="1" spc="-10" dirty="0" smtClean="0">
                <a:latin typeface="Montserrat" charset="0"/>
              </a:rPr>
              <a:t>DATA</a:t>
            </a:r>
            <a:r>
              <a:rPr lang="en-US" b="1" spc="85" dirty="0" smtClean="0">
                <a:latin typeface="Montserrat" charset="0"/>
              </a:rPr>
              <a:t> </a:t>
            </a:r>
            <a:r>
              <a:rPr lang="en-US" b="1" spc="-5" dirty="0" smtClean="0">
                <a:latin typeface="Montserrat" charset="0"/>
              </a:rPr>
              <a:t>CLEANING</a:t>
            </a:r>
            <a:endParaRPr lang="en-US" b="1" dirty="0">
              <a:latin typeface="Montserrat" charset="0"/>
            </a:endParaRPr>
          </a:p>
        </p:txBody>
      </p:sp>
      <p:sp>
        <p:nvSpPr>
          <p:cNvPr id="3" name="Text Placeholder 2"/>
          <p:cNvSpPr>
            <a:spLocks noGrp="1"/>
          </p:cNvSpPr>
          <p:nvPr>
            <p:ph type="body" idx="1"/>
          </p:nvPr>
        </p:nvSpPr>
        <p:spPr>
          <a:xfrm>
            <a:off x="1" y="531989"/>
            <a:ext cx="8588828" cy="894040"/>
          </a:xfrm>
        </p:spPr>
        <p:txBody>
          <a:bodyPr/>
          <a:lstStyle/>
          <a:p>
            <a:pPr marL="12700">
              <a:lnSpc>
                <a:spcPct val="100000"/>
              </a:lnSpc>
              <a:spcBef>
                <a:spcPts val="409"/>
              </a:spcBef>
            </a:pPr>
            <a:r>
              <a:rPr lang="en-US" spc="-15" dirty="0" smtClean="0">
                <a:solidFill>
                  <a:schemeClr val="bg1"/>
                </a:solidFill>
                <a:latin typeface="Times New Roman"/>
                <a:cs typeface="Times New Roman"/>
              </a:rPr>
              <a:t>After </a:t>
            </a:r>
            <a:r>
              <a:rPr lang="en-US" dirty="0" smtClean="0">
                <a:solidFill>
                  <a:schemeClr val="bg1"/>
                </a:solidFill>
                <a:latin typeface="Times New Roman"/>
                <a:cs typeface="Times New Roman"/>
              </a:rPr>
              <a:t>loading the data, </a:t>
            </a:r>
            <a:r>
              <a:rPr lang="en-US" spc="-20" dirty="0" smtClean="0">
                <a:solidFill>
                  <a:schemeClr val="bg1"/>
                </a:solidFill>
                <a:latin typeface="Times New Roman"/>
                <a:cs typeface="Times New Roman"/>
              </a:rPr>
              <a:t>we </a:t>
            </a:r>
            <a:r>
              <a:rPr lang="en-US" spc="-10" dirty="0" smtClean="0">
                <a:solidFill>
                  <a:schemeClr val="bg1"/>
                </a:solidFill>
                <a:latin typeface="Times New Roman"/>
                <a:cs typeface="Times New Roman"/>
              </a:rPr>
              <a:t>can </a:t>
            </a:r>
            <a:r>
              <a:rPr lang="en-US" spc="-5" dirty="0" smtClean="0">
                <a:solidFill>
                  <a:schemeClr val="bg1"/>
                </a:solidFill>
                <a:latin typeface="Times New Roman"/>
                <a:cs typeface="Times New Roman"/>
              </a:rPr>
              <a:t>observe </a:t>
            </a:r>
            <a:r>
              <a:rPr lang="en-US" dirty="0" smtClean="0">
                <a:solidFill>
                  <a:schemeClr val="bg1"/>
                </a:solidFill>
                <a:latin typeface="Times New Roman"/>
                <a:cs typeface="Times New Roman"/>
              </a:rPr>
              <a:t>that the data </a:t>
            </a:r>
            <a:r>
              <a:rPr lang="en-US" spc="-15" dirty="0" smtClean="0">
                <a:solidFill>
                  <a:schemeClr val="bg1"/>
                </a:solidFill>
                <a:latin typeface="Times New Roman"/>
                <a:cs typeface="Times New Roman"/>
              </a:rPr>
              <a:t>frame</a:t>
            </a:r>
            <a:r>
              <a:rPr lang="en-US" spc="85" dirty="0" smtClean="0">
                <a:solidFill>
                  <a:schemeClr val="bg1"/>
                </a:solidFill>
                <a:latin typeface="Times New Roman"/>
                <a:cs typeface="Times New Roman"/>
              </a:rPr>
              <a:t> </a:t>
            </a:r>
            <a:r>
              <a:rPr lang="en-US" dirty="0" smtClean="0">
                <a:solidFill>
                  <a:schemeClr val="bg1"/>
                </a:solidFill>
                <a:latin typeface="Times New Roman"/>
                <a:cs typeface="Times New Roman"/>
              </a:rPr>
              <a:t>contains</a:t>
            </a:r>
          </a:p>
          <a:p>
            <a:pPr marL="12700">
              <a:lnSpc>
                <a:spcPct val="100000"/>
              </a:lnSpc>
              <a:spcBef>
                <a:spcPts val="310"/>
              </a:spcBef>
            </a:pPr>
            <a:r>
              <a:rPr lang="en-US" dirty="0" smtClean="0">
                <a:solidFill>
                  <a:schemeClr val="bg1"/>
                </a:solidFill>
                <a:latin typeface="Times New Roman"/>
                <a:cs typeface="Times New Roman"/>
              </a:rPr>
              <a:t>1017209 </a:t>
            </a:r>
            <a:r>
              <a:rPr lang="en-US" spc="-10" dirty="0" smtClean="0">
                <a:solidFill>
                  <a:schemeClr val="bg1"/>
                </a:solidFill>
                <a:latin typeface="Times New Roman"/>
                <a:cs typeface="Times New Roman"/>
              </a:rPr>
              <a:t>rows with </a:t>
            </a:r>
            <a:r>
              <a:rPr lang="en-US" spc="5" dirty="0" smtClean="0">
                <a:solidFill>
                  <a:schemeClr val="bg1"/>
                </a:solidFill>
                <a:latin typeface="Times New Roman"/>
                <a:cs typeface="Times New Roman"/>
              </a:rPr>
              <a:t>18 </a:t>
            </a:r>
            <a:r>
              <a:rPr lang="en-US" spc="-5" dirty="0" smtClean="0">
                <a:solidFill>
                  <a:schemeClr val="bg1"/>
                </a:solidFill>
                <a:latin typeface="Times New Roman"/>
                <a:cs typeface="Times New Roman"/>
              </a:rPr>
              <a:t>variables. </a:t>
            </a:r>
            <a:r>
              <a:rPr lang="en-US" spc="-10" dirty="0" smtClean="0">
                <a:solidFill>
                  <a:schemeClr val="bg1"/>
                </a:solidFill>
                <a:latin typeface="Times New Roman"/>
                <a:cs typeface="Times New Roman"/>
              </a:rPr>
              <a:t>And </a:t>
            </a:r>
            <a:r>
              <a:rPr lang="en-US" spc="-15" dirty="0" smtClean="0">
                <a:solidFill>
                  <a:schemeClr val="bg1"/>
                </a:solidFill>
                <a:latin typeface="Times New Roman"/>
                <a:cs typeface="Times New Roman"/>
              </a:rPr>
              <a:t>we </a:t>
            </a:r>
            <a:r>
              <a:rPr lang="en-US" spc="-5" dirty="0" smtClean="0">
                <a:solidFill>
                  <a:schemeClr val="bg1"/>
                </a:solidFill>
                <a:latin typeface="Times New Roman"/>
                <a:cs typeface="Times New Roman"/>
              </a:rPr>
              <a:t>are trying </a:t>
            </a:r>
            <a:r>
              <a:rPr lang="en-US" dirty="0" smtClean="0">
                <a:solidFill>
                  <a:schemeClr val="bg1"/>
                </a:solidFill>
                <a:latin typeface="Times New Roman"/>
                <a:cs typeface="Times New Roman"/>
              </a:rPr>
              <a:t>to </a:t>
            </a:r>
            <a:r>
              <a:rPr lang="en-US" spc="-5" dirty="0" smtClean="0">
                <a:solidFill>
                  <a:schemeClr val="bg1"/>
                </a:solidFill>
                <a:latin typeface="Times New Roman"/>
                <a:cs typeface="Times New Roman"/>
              </a:rPr>
              <a:t>have an </a:t>
            </a:r>
            <a:r>
              <a:rPr lang="en-US" dirty="0" smtClean="0">
                <a:solidFill>
                  <a:schemeClr val="bg1"/>
                </a:solidFill>
                <a:latin typeface="Times New Roman"/>
                <a:cs typeface="Times New Roman"/>
              </a:rPr>
              <a:t>insight on </a:t>
            </a:r>
            <a:r>
              <a:rPr lang="en-US" spc="-5" dirty="0" smtClean="0">
                <a:solidFill>
                  <a:schemeClr val="bg1"/>
                </a:solidFill>
                <a:latin typeface="Times New Roman"/>
                <a:cs typeface="Times New Roman"/>
              </a:rPr>
              <a:t>missing</a:t>
            </a:r>
            <a:r>
              <a:rPr lang="en-US" spc="105" dirty="0" smtClean="0">
                <a:solidFill>
                  <a:schemeClr val="bg1"/>
                </a:solidFill>
                <a:latin typeface="Times New Roman"/>
                <a:cs typeface="Times New Roman"/>
              </a:rPr>
              <a:t> </a:t>
            </a:r>
            <a:r>
              <a:rPr lang="en-US" spc="-5" dirty="0" smtClean="0">
                <a:solidFill>
                  <a:schemeClr val="bg1"/>
                </a:solidFill>
                <a:latin typeface="Times New Roman"/>
                <a:cs typeface="Times New Roman"/>
              </a:rPr>
              <a:t>values</a:t>
            </a:r>
            <a:endParaRPr lang="en-US" dirty="0" smtClean="0">
              <a:solidFill>
                <a:schemeClr val="bg1"/>
              </a:solidFill>
              <a:latin typeface="Times New Roman"/>
              <a:cs typeface="Times New Roman"/>
            </a:endParaRPr>
          </a:p>
          <a:p>
            <a:endParaRPr lang="en-US"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311605" y="1308294"/>
            <a:ext cx="3890281" cy="3614869"/>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86324" y="1947862"/>
            <a:ext cx="2646589" cy="7450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0788"/>
            <a:ext cx="8520600" cy="572700"/>
          </a:xfrm>
        </p:spPr>
        <p:txBody>
          <a:bodyPr/>
          <a:lstStyle/>
          <a:p>
            <a:r>
              <a:rPr lang="en-US" b="1" spc="-5" dirty="0" smtClean="0">
                <a:latin typeface="Montserrat" charset="0"/>
              </a:rPr>
              <a:t>SPREAD OF </a:t>
            </a:r>
            <a:r>
              <a:rPr lang="en-US" b="1" dirty="0" smtClean="0">
                <a:latin typeface="Montserrat" charset="0"/>
              </a:rPr>
              <a:t>MISSING</a:t>
            </a:r>
            <a:r>
              <a:rPr lang="en-US" b="1" spc="-10" dirty="0" smtClean="0">
                <a:latin typeface="Montserrat" charset="0"/>
              </a:rPr>
              <a:t> VALUES</a:t>
            </a:r>
            <a:endParaRPr lang="en-US" b="1" dirty="0">
              <a:solidFill>
                <a:schemeClr val="bg1"/>
              </a:solidFill>
              <a:latin typeface="Montserrat" charset="0"/>
            </a:endParaRPr>
          </a:p>
        </p:txBody>
      </p:sp>
      <p:pic>
        <p:nvPicPr>
          <p:cNvPr id="4" name="Picture 3"/>
          <p:cNvPicPr>
            <a:picLocks noChangeAspect="1" noChangeArrowheads="1"/>
          </p:cNvPicPr>
          <p:nvPr/>
        </p:nvPicPr>
        <p:blipFill>
          <a:blip r:embed="rId2"/>
          <a:srcRect/>
          <a:stretch>
            <a:fillRect/>
          </a:stretch>
        </p:blipFill>
        <p:spPr bwMode="auto">
          <a:xfrm>
            <a:off x="757919" y="1132114"/>
            <a:ext cx="3659897" cy="38317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2453</Words>
  <PresentationFormat>On-screen Show (16:9)</PresentationFormat>
  <Paragraphs>187</Paragraphs>
  <Slides>36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Montserrat</vt:lpstr>
      <vt:lpstr>Verdana</vt:lpstr>
      <vt:lpstr>Times New Roman</vt:lpstr>
      <vt:lpstr>Simple Light</vt:lpstr>
      <vt:lpstr>           Capstone Project     Retail Sail Prediction   </vt:lpstr>
      <vt:lpstr>   </vt:lpstr>
      <vt:lpstr>INTRODUCTION</vt:lpstr>
      <vt:lpstr>PROBLEM STATEMENT</vt:lpstr>
      <vt:lpstr>Data Summary</vt:lpstr>
      <vt:lpstr>Data Summary (Contd.)</vt:lpstr>
      <vt:lpstr>METHODOLOGY</vt:lpstr>
      <vt:lpstr>LOADING THE DATA AND DATA CLEANING</vt:lpstr>
      <vt:lpstr>SPREAD OF MISSING VALUES</vt:lpstr>
      <vt:lpstr>Hypothesis Mind Map </vt:lpstr>
      <vt:lpstr>Exploratory Data Analysis ( EDA)</vt:lpstr>
      <vt:lpstr>EDA(Contd.)</vt:lpstr>
      <vt:lpstr>EDA(Contd.)</vt:lpstr>
      <vt:lpstr>EDA(Contd.)</vt:lpstr>
      <vt:lpstr>EDA(Contd.)</vt:lpstr>
      <vt:lpstr>EDA(Contd.)</vt:lpstr>
      <vt:lpstr>EDA(Contd.)</vt:lpstr>
      <vt:lpstr>EDA(Contd.)</vt:lpstr>
      <vt:lpstr>EDA(Contd.)</vt:lpstr>
      <vt:lpstr>EDA(Contd.)</vt:lpstr>
      <vt:lpstr>EDA(Contd.)</vt:lpstr>
      <vt:lpstr>EDA(Contd.)</vt:lpstr>
      <vt:lpstr>Hypothesis Validation Summary </vt:lpstr>
      <vt:lpstr>TREATING MISSING VALUES AND OUTLIERS</vt:lpstr>
      <vt:lpstr>FEATURE ENGINEERING</vt:lpstr>
      <vt:lpstr>FEATURE ENGINEERING (Contd.)</vt:lpstr>
      <vt:lpstr>FEATURE ENGINEERING (Contd.)</vt:lpstr>
      <vt:lpstr>Before Building a model…</vt:lpstr>
      <vt:lpstr>TRAIN – TEST SPLIT</vt:lpstr>
      <vt:lpstr>DATA MODELING(Contd.) </vt:lpstr>
      <vt:lpstr>DATA MODELING(Contd.)</vt:lpstr>
      <vt:lpstr>EVALUATION OF MODELS</vt:lpstr>
      <vt:lpstr>TRAIN AND TEST EVALUATION</vt:lpstr>
      <vt:lpstr>CONCLUSION</vt:lpstr>
      <vt:lpstr>CONCLUSION(Contd.)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Retail Sail Prediction</dc:title>
  <dc:creator>hp</dc:creator>
  <cp:lastModifiedBy>hp</cp:lastModifiedBy>
  <cp:revision>29</cp:revision>
  <dcterms:modified xsi:type="dcterms:W3CDTF">2022-04-20T14:48:46Z</dcterms:modified>
</cp:coreProperties>
</file>