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4" r:id="rId8"/>
    <p:sldId id="262"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2D54FC-86F4-40BA-ADAE-8C7C0979A34E}"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6C36A7-B246-4942-A599-72DAD521E1DC}" type="slidenum">
              <a:rPr lang="en-IN" smtClean="0"/>
              <a:t>‹#›</a:t>
            </a:fld>
            <a:endParaRPr lang="en-IN"/>
          </a:p>
        </p:txBody>
      </p:sp>
    </p:spTree>
    <p:extLst>
      <p:ext uri="{BB962C8B-B14F-4D97-AF65-F5344CB8AC3E}">
        <p14:creationId xmlns:p14="http://schemas.microsoft.com/office/powerpoint/2010/main" val="4228583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2D54FC-86F4-40BA-ADAE-8C7C0979A34E}"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6C36A7-B246-4942-A599-72DAD521E1DC}" type="slidenum">
              <a:rPr lang="en-IN" smtClean="0"/>
              <a:t>‹#›</a:t>
            </a:fld>
            <a:endParaRPr lang="en-IN"/>
          </a:p>
        </p:txBody>
      </p:sp>
    </p:spTree>
    <p:extLst>
      <p:ext uri="{BB962C8B-B14F-4D97-AF65-F5344CB8AC3E}">
        <p14:creationId xmlns:p14="http://schemas.microsoft.com/office/powerpoint/2010/main" val="3559454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2D54FC-86F4-40BA-ADAE-8C7C0979A34E}"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6C36A7-B246-4942-A599-72DAD521E1D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95175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2D54FC-86F4-40BA-ADAE-8C7C0979A34E}"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6C36A7-B246-4942-A599-72DAD521E1DC}" type="slidenum">
              <a:rPr lang="en-IN" smtClean="0"/>
              <a:t>‹#›</a:t>
            </a:fld>
            <a:endParaRPr lang="en-IN"/>
          </a:p>
        </p:txBody>
      </p:sp>
    </p:spTree>
    <p:extLst>
      <p:ext uri="{BB962C8B-B14F-4D97-AF65-F5344CB8AC3E}">
        <p14:creationId xmlns:p14="http://schemas.microsoft.com/office/powerpoint/2010/main" val="2724704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2D54FC-86F4-40BA-ADAE-8C7C0979A34E}"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6C36A7-B246-4942-A599-72DAD521E1D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24750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2D54FC-86F4-40BA-ADAE-8C7C0979A34E}"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6C36A7-B246-4942-A599-72DAD521E1DC}" type="slidenum">
              <a:rPr lang="en-IN" smtClean="0"/>
              <a:t>‹#›</a:t>
            </a:fld>
            <a:endParaRPr lang="en-IN"/>
          </a:p>
        </p:txBody>
      </p:sp>
    </p:spTree>
    <p:extLst>
      <p:ext uri="{BB962C8B-B14F-4D97-AF65-F5344CB8AC3E}">
        <p14:creationId xmlns:p14="http://schemas.microsoft.com/office/powerpoint/2010/main" val="3604723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2D54FC-86F4-40BA-ADAE-8C7C0979A34E}"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6C36A7-B246-4942-A599-72DAD521E1DC}" type="slidenum">
              <a:rPr lang="en-IN" smtClean="0"/>
              <a:t>‹#›</a:t>
            </a:fld>
            <a:endParaRPr lang="en-IN"/>
          </a:p>
        </p:txBody>
      </p:sp>
    </p:spTree>
    <p:extLst>
      <p:ext uri="{BB962C8B-B14F-4D97-AF65-F5344CB8AC3E}">
        <p14:creationId xmlns:p14="http://schemas.microsoft.com/office/powerpoint/2010/main" val="3745414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2D54FC-86F4-40BA-ADAE-8C7C0979A34E}"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6C36A7-B246-4942-A599-72DAD521E1DC}" type="slidenum">
              <a:rPr lang="en-IN" smtClean="0"/>
              <a:t>‹#›</a:t>
            </a:fld>
            <a:endParaRPr lang="en-IN"/>
          </a:p>
        </p:txBody>
      </p:sp>
    </p:spTree>
    <p:extLst>
      <p:ext uri="{BB962C8B-B14F-4D97-AF65-F5344CB8AC3E}">
        <p14:creationId xmlns:p14="http://schemas.microsoft.com/office/powerpoint/2010/main" val="1695994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2D54FC-86F4-40BA-ADAE-8C7C0979A34E}"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6C36A7-B246-4942-A599-72DAD521E1DC}" type="slidenum">
              <a:rPr lang="en-IN" smtClean="0"/>
              <a:t>‹#›</a:t>
            </a:fld>
            <a:endParaRPr lang="en-IN"/>
          </a:p>
        </p:txBody>
      </p:sp>
    </p:spTree>
    <p:extLst>
      <p:ext uri="{BB962C8B-B14F-4D97-AF65-F5344CB8AC3E}">
        <p14:creationId xmlns:p14="http://schemas.microsoft.com/office/powerpoint/2010/main" val="1000975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2D54FC-86F4-40BA-ADAE-8C7C0979A34E}"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6C36A7-B246-4942-A599-72DAD521E1DC}" type="slidenum">
              <a:rPr lang="en-IN" smtClean="0"/>
              <a:t>‹#›</a:t>
            </a:fld>
            <a:endParaRPr lang="en-IN"/>
          </a:p>
        </p:txBody>
      </p:sp>
    </p:spTree>
    <p:extLst>
      <p:ext uri="{BB962C8B-B14F-4D97-AF65-F5344CB8AC3E}">
        <p14:creationId xmlns:p14="http://schemas.microsoft.com/office/powerpoint/2010/main" val="817006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2D54FC-86F4-40BA-ADAE-8C7C0979A34E}" type="datetimeFigureOut">
              <a:rPr lang="en-IN" smtClean="0"/>
              <a:t>18-05-2024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6C36A7-B246-4942-A599-72DAD521E1DC}" type="slidenum">
              <a:rPr lang="en-IN" smtClean="0"/>
              <a:t>‹#›</a:t>
            </a:fld>
            <a:endParaRPr lang="en-IN"/>
          </a:p>
        </p:txBody>
      </p:sp>
    </p:spTree>
    <p:extLst>
      <p:ext uri="{BB962C8B-B14F-4D97-AF65-F5344CB8AC3E}">
        <p14:creationId xmlns:p14="http://schemas.microsoft.com/office/powerpoint/2010/main" val="2306512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2D54FC-86F4-40BA-ADAE-8C7C0979A34E}" type="datetimeFigureOut">
              <a:rPr lang="en-IN" smtClean="0"/>
              <a:t>18-05-2024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6C36A7-B246-4942-A599-72DAD521E1DC}" type="slidenum">
              <a:rPr lang="en-IN" smtClean="0"/>
              <a:t>‹#›</a:t>
            </a:fld>
            <a:endParaRPr lang="en-IN"/>
          </a:p>
        </p:txBody>
      </p:sp>
    </p:spTree>
    <p:extLst>
      <p:ext uri="{BB962C8B-B14F-4D97-AF65-F5344CB8AC3E}">
        <p14:creationId xmlns:p14="http://schemas.microsoft.com/office/powerpoint/2010/main" val="368781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2D54FC-86F4-40BA-ADAE-8C7C0979A34E}" type="datetimeFigureOut">
              <a:rPr lang="en-IN" smtClean="0"/>
              <a:t>18-05-2024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6C36A7-B246-4942-A599-72DAD521E1DC}" type="slidenum">
              <a:rPr lang="en-IN" smtClean="0"/>
              <a:t>‹#›</a:t>
            </a:fld>
            <a:endParaRPr lang="en-IN"/>
          </a:p>
        </p:txBody>
      </p:sp>
    </p:spTree>
    <p:extLst>
      <p:ext uri="{BB962C8B-B14F-4D97-AF65-F5344CB8AC3E}">
        <p14:creationId xmlns:p14="http://schemas.microsoft.com/office/powerpoint/2010/main" val="405356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2D54FC-86F4-40BA-ADAE-8C7C0979A34E}" type="datetimeFigureOut">
              <a:rPr lang="en-IN" smtClean="0"/>
              <a:t>18-05-2024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6C36A7-B246-4942-A599-72DAD521E1DC}" type="slidenum">
              <a:rPr lang="en-IN" smtClean="0"/>
              <a:t>‹#›</a:t>
            </a:fld>
            <a:endParaRPr lang="en-IN"/>
          </a:p>
        </p:txBody>
      </p:sp>
    </p:spTree>
    <p:extLst>
      <p:ext uri="{BB962C8B-B14F-4D97-AF65-F5344CB8AC3E}">
        <p14:creationId xmlns:p14="http://schemas.microsoft.com/office/powerpoint/2010/main" val="3078678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2D54FC-86F4-40BA-ADAE-8C7C0979A34E}" type="datetimeFigureOut">
              <a:rPr lang="en-IN" smtClean="0"/>
              <a:t>18-05-2024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6C36A7-B246-4942-A599-72DAD521E1DC}" type="slidenum">
              <a:rPr lang="en-IN" smtClean="0"/>
              <a:t>‹#›</a:t>
            </a:fld>
            <a:endParaRPr lang="en-IN"/>
          </a:p>
        </p:txBody>
      </p:sp>
    </p:spTree>
    <p:extLst>
      <p:ext uri="{BB962C8B-B14F-4D97-AF65-F5344CB8AC3E}">
        <p14:creationId xmlns:p14="http://schemas.microsoft.com/office/powerpoint/2010/main" val="548887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2D54FC-86F4-40BA-ADAE-8C7C0979A34E}" type="datetimeFigureOut">
              <a:rPr lang="en-IN" smtClean="0"/>
              <a:t>18-05-2024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6C36A7-B246-4942-A599-72DAD521E1DC}" type="slidenum">
              <a:rPr lang="en-IN" smtClean="0"/>
              <a:t>‹#›</a:t>
            </a:fld>
            <a:endParaRPr lang="en-IN"/>
          </a:p>
        </p:txBody>
      </p:sp>
    </p:spTree>
    <p:extLst>
      <p:ext uri="{BB962C8B-B14F-4D97-AF65-F5344CB8AC3E}">
        <p14:creationId xmlns:p14="http://schemas.microsoft.com/office/powerpoint/2010/main" val="3375066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52D54FC-86F4-40BA-ADAE-8C7C0979A34E}" type="datetimeFigureOut">
              <a:rPr lang="en-IN" smtClean="0"/>
              <a:t>18-05-2024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76C36A7-B246-4942-A599-72DAD521E1DC}" type="slidenum">
              <a:rPr lang="en-IN" smtClean="0"/>
              <a:t>‹#›</a:t>
            </a:fld>
            <a:endParaRPr lang="en-IN"/>
          </a:p>
        </p:txBody>
      </p:sp>
    </p:spTree>
    <p:extLst>
      <p:ext uri="{BB962C8B-B14F-4D97-AF65-F5344CB8AC3E}">
        <p14:creationId xmlns:p14="http://schemas.microsoft.com/office/powerpoint/2010/main" val="37987643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76563-91D4-390D-DCE5-9FE9FD9D9DE5}"/>
              </a:ext>
            </a:extLst>
          </p:cNvPr>
          <p:cNvSpPr>
            <a:spLocks noGrp="1"/>
          </p:cNvSpPr>
          <p:nvPr>
            <p:ph type="ctrTitle"/>
          </p:nvPr>
        </p:nvSpPr>
        <p:spPr>
          <a:xfrm>
            <a:off x="713965" y="986281"/>
            <a:ext cx="7766936" cy="1646302"/>
          </a:xfrm>
        </p:spPr>
        <p:txBody>
          <a:bodyPr/>
          <a:lstStyle/>
          <a:p>
            <a:r>
              <a:rPr lang="en-US" dirty="0"/>
              <a:t>Introduction to Hotel Reservation Analysis</a:t>
            </a:r>
            <a:endParaRPr lang="en-IN" dirty="0"/>
          </a:p>
        </p:txBody>
      </p:sp>
      <p:sp>
        <p:nvSpPr>
          <p:cNvPr id="3" name="Subtitle 2">
            <a:extLst>
              <a:ext uri="{FF2B5EF4-FFF2-40B4-BE49-F238E27FC236}">
                <a16:creationId xmlns:a16="http://schemas.microsoft.com/office/drawing/2014/main" id="{4C38432C-45B5-62D8-05D7-85B7A85AED66}"/>
              </a:ext>
            </a:extLst>
          </p:cNvPr>
          <p:cNvSpPr>
            <a:spLocks noGrp="1"/>
          </p:cNvSpPr>
          <p:nvPr>
            <p:ph type="subTitle" idx="1"/>
          </p:nvPr>
        </p:nvSpPr>
        <p:spPr>
          <a:xfrm>
            <a:off x="1469745" y="3154454"/>
            <a:ext cx="7766936" cy="1096899"/>
          </a:xfrm>
        </p:spPr>
        <p:txBody>
          <a:bodyPr>
            <a:noAutofit/>
          </a:bodyPr>
          <a:lstStyle/>
          <a:p>
            <a:pPr algn="l"/>
            <a:r>
              <a:rPr lang="en-US" sz="2000" dirty="0"/>
              <a:t>In the hospitality industry, understanding guest preferences, booking patterns, and revenue trends is crucial for maximizing occupancy rates and profitability. With the wealth of reservation data available, hotels can leverage SQL to extract valuable insights that inform strategic decision-making. In this article, we'll explore how SQL can be utilized to analyze hotel reservations data, uncovering actionable insights to optimize operations and enhance guest satisfaction.</a:t>
            </a:r>
            <a:endParaRPr lang="en-IN" sz="2000" dirty="0"/>
          </a:p>
        </p:txBody>
      </p:sp>
    </p:spTree>
    <p:extLst>
      <p:ext uri="{BB962C8B-B14F-4D97-AF65-F5344CB8AC3E}">
        <p14:creationId xmlns:p14="http://schemas.microsoft.com/office/powerpoint/2010/main" val="1004463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38053-EC38-EA5C-DBAF-A3684F447CD2}"/>
              </a:ext>
            </a:extLst>
          </p:cNvPr>
          <p:cNvSpPr>
            <a:spLocks noGrp="1"/>
          </p:cNvSpPr>
          <p:nvPr>
            <p:ph type="title"/>
          </p:nvPr>
        </p:nvSpPr>
        <p:spPr>
          <a:xfrm>
            <a:off x="535094" y="2865120"/>
            <a:ext cx="8596668" cy="1320800"/>
          </a:xfrm>
        </p:spPr>
        <p:txBody>
          <a:bodyPr>
            <a:normAutofit/>
          </a:bodyPr>
          <a:lstStyle/>
          <a:p>
            <a:pPr algn="ctr"/>
            <a:r>
              <a:rPr lang="en-US" sz="6600" dirty="0"/>
              <a:t>THANK YOU</a:t>
            </a:r>
            <a:endParaRPr lang="en-IN" sz="6600" dirty="0"/>
          </a:p>
        </p:txBody>
      </p:sp>
      <p:sp>
        <p:nvSpPr>
          <p:cNvPr id="3" name="Content Placeholder 2">
            <a:extLst>
              <a:ext uri="{FF2B5EF4-FFF2-40B4-BE49-F238E27FC236}">
                <a16:creationId xmlns:a16="http://schemas.microsoft.com/office/drawing/2014/main" id="{696A4C4A-234D-36AD-DED0-C96B20050AA4}"/>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503170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76563-91D4-390D-DCE5-9FE9FD9D9DE5}"/>
              </a:ext>
            </a:extLst>
          </p:cNvPr>
          <p:cNvSpPr>
            <a:spLocks noGrp="1"/>
          </p:cNvSpPr>
          <p:nvPr>
            <p:ph type="ctrTitle"/>
          </p:nvPr>
        </p:nvSpPr>
        <p:spPr>
          <a:xfrm>
            <a:off x="1161835" y="165187"/>
            <a:ext cx="7766936" cy="711891"/>
          </a:xfrm>
        </p:spPr>
        <p:txBody>
          <a:bodyPr/>
          <a:lstStyle/>
          <a:p>
            <a:pPr algn="l"/>
            <a:r>
              <a:rPr lang="en-US" sz="4400" dirty="0"/>
              <a:t>Hotel Reservation Analysis</a:t>
            </a:r>
            <a:endParaRPr lang="en-IN" sz="4400" dirty="0"/>
          </a:p>
        </p:txBody>
      </p:sp>
      <p:sp>
        <p:nvSpPr>
          <p:cNvPr id="3" name="Subtitle 2">
            <a:extLst>
              <a:ext uri="{FF2B5EF4-FFF2-40B4-BE49-F238E27FC236}">
                <a16:creationId xmlns:a16="http://schemas.microsoft.com/office/drawing/2014/main" id="{4C38432C-45B5-62D8-05D7-85B7A85AED66}"/>
              </a:ext>
            </a:extLst>
          </p:cNvPr>
          <p:cNvSpPr>
            <a:spLocks noGrp="1"/>
          </p:cNvSpPr>
          <p:nvPr>
            <p:ph type="subTitle" idx="1"/>
          </p:nvPr>
        </p:nvSpPr>
        <p:spPr>
          <a:xfrm>
            <a:off x="1227149" y="877078"/>
            <a:ext cx="7766936" cy="5607698"/>
          </a:xfrm>
        </p:spPr>
        <p:txBody>
          <a:bodyPr>
            <a:noAutofit/>
          </a:bodyPr>
          <a:lstStyle/>
          <a:p>
            <a:pPr algn="l"/>
            <a:r>
              <a:rPr lang="en-US" sz="1400" dirty="0"/>
              <a:t>Dataset Details:</a:t>
            </a:r>
          </a:p>
          <a:p>
            <a:pPr algn="l"/>
            <a:r>
              <a:rPr lang="en-US" sz="1400" dirty="0"/>
              <a:t> </a:t>
            </a:r>
            <a:r>
              <a:rPr lang="en-US" sz="1400" dirty="0" err="1"/>
              <a:t>Booking_ID</a:t>
            </a:r>
            <a:r>
              <a:rPr lang="en-US" sz="1400" dirty="0"/>
              <a:t>: A unique identifier for each hotel reservation.</a:t>
            </a:r>
          </a:p>
          <a:p>
            <a:pPr algn="l"/>
            <a:r>
              <a:rPr lang="en-US" sz="1400" dirty="0"/>
              <a:t> </a:t>
            </a:r>
            <a:r>
              <a:rPr lang="en-US" sz="1400" dirty="0" err="1"/>
              <a:t>no_of_adults</a:t>
            </a:r>
            <a:r>
              <a:rPr lang="en-US" sz="1400" dirty="0"/>
              <a:t>: The number of adults in the reservation.</a:t>
            </a:r>
          </a:p>
          <a:p>
            <a:pPr algn="l"/>
            <a:r>
              <a:rPr lang="en-US" sz="1400" dirty="0"/>
              <a:t> </a:t>
            </a:r>
            <a:r>
              <a:rPr lang="en-US" sz="1400" dirty="0" err="1"/>
              <a:t>no_of_children</a:t>
            </a:r>
            <a:r>
              <a:rPr lang="en-US" sz="1400" dirty="0"/>
              <a:t>: The number of children in the reservation.</a:t>
            </a:r>
          </a:p>
          <a:p>
            <a:pPr algn="l"/>
            <a:r>
              <a:rPr lang="en-US" sz="1400" dirty="0"/>
              <a:t> </a:t>
            </a:r>
            <a:r>
              <a:rPr lang="en-US" sz="1400" dirty="0" err="1"/>
              <a:t>no_of_weekend_nights</a:t>
            </a:r>
            <a:r>
              <a:rPr lang="en-US" sz="1400" dirty="0"/>
              <a:t>: The number of nights in the reservation that fall on weekends.</a:t>
            </a:r>
          </a:p>
          <a:p>
            <a:pPr algn="l"/>
            <a:r>
              <a:rPr lang="en-US" sz="1400" dirty="0"/>
              <a:t> </a:t>
            </a:r>
            <a:r>
              <a:rPr lang="en-US" sz="1400" dirty="0" err="1"/>
              <a:t>no_of_week_nights</a:t>
            </a:r>
            <a:r>
              <a:rPr lang="en-US" sz="1400" dirty="0"/>
              <a:t>: The number of nights in the reservation that fall on weekdays.</a:t>
            </a:r>
          </a:p>
          <a:p>
            <a:pPr algn="l"/>
            <a:r>
              <a:rPr lang="en-US" sz="1400" dirty="0"/>
              <a:t> </a:t>
            </a:r>
            <a:r>
              <a:rPr lang="en-US" sz="1400" dirty="0" err="1"/>
              <a:t>type_of_meal_plan</a:t>
            </a:r>
            <a:r>
              <a:rPr lang="en-US" sz="1400" dirty="0"/>
              <a:t>: The meal plan chosen by the guests.</a:t>
            </a:r>
          </a:p>
          <a:p>
            <a:pPr algn="l"/>
            <a:r>
              <a:rPr lang="en-US" sz="1400" dirty="0"/>
              <a:t> </a:t>
            </a:r>
            <a:r>
              <a:rPr lang="en-US" sz="1400" dirty="0" err="1"/>
              <a:t>room_type_reserved</a:t>
            </a:r>
            <a:r>
              <a:rPr lang="en-US" sz="1400" dirty="0"/>
              <a:t>: The type of room reserved by the guests.</a:t>
            </a:r>
          </a:p>
          <a:p>
            <a:pPr algn="l"/>
            <a:r>
              <a:rPr lang="en-US" sz="1400" dirty="0"/>
              <a:t> </a:t>
            </a:r>
            <a:r>
              <a:rPr lang="en-US" sz="1400" dirty="0" err="1"/>
              <a:t>lead_time</a:t>
            </a:r>
            <a:r>
              <a:rPr lang="en-US" sz="1400" dirty="0"/>
              <a:t>: The number of days between booking and arrival.</a:t>
            </a:r>
          </a:p>
          <a:p>
            <a:pPr algn="l"/>
            <a:r>
              <a:rPr lang="en-US" sz="1400" dirty="0"/>
              <a:t> </a:t>
            </a:r>
            <a:r>
              <a:rPr lang="en-US" sz="1400" dirty="0" err="1"/>
              <a:t>arrival_date</a:t>
            </a:r>
            <a:r>
              <a:rPr lang="en-US" sz="1400" dirty="0"/>
              <a:t>: The date of arrival.</a:t>
            </a:r>
          </a:p>
          <a:p>
            <a:pPr algn="l"/>
            <a:r>
              <a:rPr lang="en-US" sz="1400" dirty="0"/>
              <a:t> </a:t>
            </a:r>
            <a:r>
              <a:rPr lang="en-US" sz="1400" dirty="0" err="1"/>
              <a:t>market_segment_type</a:t>
            </a:r>
            <a:r>
              <a:rPr lang="en-US" sz="1400" dirty="0"/>
              <a:t>: The market segment to which the reservation</a:t>
            </a:r>
          </a:p>
          <a:p>
            <a:pPr algn="l"/>
            <a:r>
              <a:rPr lang="en-US" sz="1400" dirty="0"/>
              <a:t>belongs.</a:t>
            </a:r>
          </a:p>
          <a:p>
            <a:pPr algn="l"/>
            <a:r>
              <a:rPr lang="en-US" sz="1400" dirty="0"/>
              <a:t> </a:t>
            </a:r>
            <a:r>
              <a:rPr lang="en-US" sz="1400" dirty="0" err="1"/>
              <a:t>avg_price_per_room</a:t>
            </a:r>
            <a:r>
              <a:rPr lang="en-US" sz="1400" dirty="0"/>
              <a:t>: The average price per room in the reservation.</a:t>
            </a:r>
          </a:p>
          <a:p>
            <a:pPr algn="l"/>
            <a:r>
              <a:rPr lang="en-US" sz="1400" dirty="0"/>
              <a:t> </a:t>
            </a:r>
            <a:r>
              <a:rPr lang="en-US" sz="1400" dirty="0" err="1"/>
              <a:t>booking_status</a:t>
            </a:r>
            <a:r>
              <a:rPr lang="en-US" sz="1400" dirty="0"/>
              <a:t>: The status of the booking.</a:t>
            </a:r>
            <a:endParaRPr lang="en-IN" sz="1400" dirty="0"/>
          </a:p>
        </p:txBody>
      </p:sp>
    </p:spTree>
    <p:extLst>
      <p:ext uri="{BB962C8B-B14F-4D97-AF65-F5344CB8AC3E}">
        <p14:creationId xmlns:p14="http://schemas.microsoft.com/office/powerpoint/2010/main" val="109350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76563-91D4-390D-DCE5-9FE9FD9D9DE5}"/>
              </a:ext>
            </a:extLst>
          </p:cNvPr>
          <p:cNvSpPr>
            <a:spLocks noGrp="1"/>
          </p:cNvSpPr>
          <p:nvPr>
            <p:ph type="ctrTitle"/>
          </p:nvPr>
        </p:nvSpPr>
        <p:spPr>
          <a:xfrm>
            <a:off x="1161834" y="165187"/>
            <a:ext cx="8114245" cy="711891"/>
          </a:xfrm>
        </p:spPr>
        <p:txBody>
          <a:bodyPr/>
          <a:lstStyle/>
          <a:p>
            <a:pPr algn="l"/>
            <a:r>
              <a:rPr lang="en-US" sz="3600" dirty="0"/>
              <a:t>Hotel Reservation Analysis using SQL</a:t>
            </a:r>
            <a:endParaRPr lang="en-IN" sz="3600" dirty="0"/>
          </a:p>
        </p:txBody>
      </p:sp>
      <p:sp>
        <p:nvSpPr>
          <p:cNvPr id="3" name="Subtitle 2">
            <a:extLst>
              <a:ext uri="{FF2B5EF4-FFF2-40B4-BE49-F238E27FC236}">
                <a16:creationId xmlns:a16="http://schemas.microsoft.com/office/drawing/2014/main" id="{4C38432C-45B5-62D8-05D7-85B7A85AED66}"/>
              </a:ext>
            </a:extLst>
          </p:cNvPr>
          <p:cNvSpPr>
            <a:spLocks noGrp="1"/>
          </p:cNvSpPr>
          <p:nvPr>
            <p:ph type="subTitle" idx="1"/>
          </p:nvPr>
        </p:nvSpPr>
        <p:spPr>
          <a:xfrm>
            <a:off x="1227149" y="877078"/>
            <a:ext cx="7766936" cy="5607698"/>
          </a:xfrm>
        </p:spPr>
        <p:txBody>
          <a:bodyPr>
            <a:noAutofit/>
          </a:bodyPr>
          <a:lstStyle/>
          <a:p>
            <a:pPr marL="342900" indent="-342900" algn="l">
              <a:buAutoNum type="arabicPeriod"/>
            </a:pPr>
            <a:r>
              <a:rPr lang="en-US" sz="1400" dirty="0"/>
              <a:t>What is the total number of reservations in the dataset?  </a:t>
            </a:r>
          </a:p>
          <a:p>
            <a:pPr algn="l"/>
            <a:r>
              <a:rPr lang="en-US" sz="1400" dirty="0"/>
              <a:t>Code : select count(</a:t>
            </a:r>
            <a:r>
              <a:rPr lang="en-US" sz="1400" dirty="0" err="1"/>
              <a:t>Booking_ID</a:t>
            </a:r>
            <a:r>
              <a:rPr lang="en-US" sz="1400" dirty="0"/>
              <a:t>) as </a:t>
            </a:r>
            <a:r>
              <a:rPr lang="en-US" sz="1400" dirty="0" err="1"/>
              <a:t>total_booking</a:t>
            </a:r>
            <a:r>
              <a:rPr lang="en-US" sz="1400" dirty="0"/>
              <a:t> from </a:t>
            </a:r>
            <a:r>
              <a:rPr lang="en-US" sz="1400" dirty="0" err="1"/>
              <a:t>hotel_reservation</a:t>
            </a:r>
            <a:r>
              <a:rPr lang="en-US" sz="1400" dirty="0"/>
              <a:t>;</a:t>
            </a:r>
          </a:p>
          <a:p>
            <a:pPr algn="l"/>
            <a:r>
              <a:rPr lang="en-US" sz="1400" dirty="0"/>
              <a:t>Output :</a:t>
            </a:r>
          </a:p>
          <a:p>
            <a:pPr algn="l"/>
            <a:endParaRPr lang="en-US" sz="1400" dirty="0"/>
          </a:p>
          <a:p>
            <a:pPr algn="l"/>
            <a:r>
              <a:rPr lang="en-US" sz="1400" dirty="0"/>
              <a:t>2. Which meal plan is the most popular among guests?</a:t>
            </a:r>
          </a:p>
          <a:p>
            <a:pPr algn="l"/>
            <a:r>
              <a:rPr lang="en-US" sz="1400" dirty="0"/>
              <a:t>Code :</a:t>
            </a:r>
          </a:p>
          <a:p>
            <a:pPr algn="just"/>
            <a:r>
              <a:rPr lang="en-US" sz="1400" dirty="0"/>
              <a:t>select </a:t>
            </a:r>
            <a:r>
              <a:rPr lang="en-US" sz="1400" dirty="0" err="1"/>
              <a:t>type_of_meal_plan,count</a:t>
            </a:r>
            <a:r>
              <a:rPr lang="en-US" sz="1400" dirty="0"/>
              <a:t>(</a:t>
            </a:r>
            <a:r>
              <a:rPr lang="en-US" sz="1400" dirty="0" err="1"/>
              <a:t>Booking_ID</a:t>
            </a:r>
            <a:r>
              <a:rPr lang="en-US" sz="1400" dirty="0"/>
              <a:t>) as </a:t>
            </a:r>
            <a:r>
              <a:rPr lang="en-US" sz="1400" dirty="0" err="1"/>
              <a:t>total_booking</a:t>
            </a:r>
            <a:r>
              <a:rPr lang="en-US" sz="1400" dirty="0"/>
              <a:t> from </a:t>
            </a:r>
            <a:r>
              <a:rPr lang="en-US" sz="1400" dirty="0" err="1"/>
              <a:t>hotel_reservation</a:t>
            </a:r>
            <a:r>
              <a:rPr lang="en-US" sz="1400" dirty="0"/>
              <a:t> group by </a:t>
            </a:r>
            <a:r>
              <a:rPr lang="en-US" sz="1400" dirty="0" err="1"/>
              <a:t>type_of_meal_plan</a:t>
            </a:r>
            <a:r>
              <a:rPr lang="en-US" sz="1400" dirty="0"/>
              <a:t>;</a:t>
            </a:r>
          </a:p>
          <a:p>
            <a:pPr algn="just"/>
            <a:r>
              <a:rPr lang="en-US" sz="1400" dirty="0"/>
              <a:t>Output : </a:t>
            </a:r>
          </a:p>
          <a:p>
            <a:pPr algn="just"/>
            <a:endParaRPr lang="en-US" sz="1400" dirty="0"/>
          </a:p>
          <a:p>
            <a:pPr algn="just"/>
            <a:endParaRPr lang="en-US" sz="1400" dirty="0"/>
          </a:p>
          <a:p>
            <a:pPr algn="just"/>
            <a:r>
              <a:rPr lang="en-US" sz="1400" dirty="0"/>
              <a:t>3. What is the average price per room for reservations involving </a:t>
            </a:r>
            <a:r>
              <a:rPr lang="en-US" sz="1400" dirty="0" err="1"/>
              <a:t>children?select</a:t>
            </a:r>
            <a:r>
              <a:rPr lang="en-US" sz="1400" dirty="0"/>
              <a:t> </a:t>
            </a:r>
          </a:p>
          <a:p>
            <a:pPr algn="just"/>
            <a:r>
              <a:rPr lang="en-US" sz="1400" dirty="0"/>
              <a:t>Code:</a:t>
            </a:r>
          </a:p>
          <a:p>
            <a:pPr algn="l"/>
            <a:r>
              <a:rPr lang="en-US" sz="1400" dirty="0"/>
              <a:t>ROUND(AVG(</a:t>
            </a:r>
            <a:r>
              <a:rPr lang="en-US" sz="1400" dirty="0" err="1"/>
              <a:t>avg_price_per_room</a:t>
            </a:r>
            <a:r>
              <a:rPr lang="en-US" sz="1400" dirty="0"/>
              <a:t>),2) as </a:t>
            </a:r>
            <a:r>
              <a:rPr lang="en-US" sz="1400" dirty="0" err="1"/>
              <a:t>avg_price</a:t>
            </a:r>
            <a:r>
              <a:rPr lang="en-US" sz="1400" dirty="0"/>
              <a:t> from </a:t>
            </a:r>
            <a:r>
              <a:rPr lang="en-US" sz="1400" dirty="0" err="1"/>
              <a:t>hotel_reservation</a:t>
            </a:r>
            <a:r>
              <a:rPr lang="en-US" sz="1400" dirty="0"/>
              <a:t> where </a:t>
            </a:r>
            <a:r>
              <a:rPr lang="en-US" sz="1400" dirty="0" err="1"/>
              <a:t>no_of_children</a:t>
            </a:r>
            <a:r>
              <a:rPr lang="en-US" sz="1400" dirty="0"/>
              <a:t>&gt;0;</a:t>
            </a:r>
          </a:p>
          <a:p>
            <a:pPr algn="just"/>
            <a:r>
              <a:rPr lang="en-US" sz="1400" dirty="0"/>
              <a:t>Output:</a:t>
            </a:r>
            <a:endParaRPr lang="en-IN" sz="1400" dirty="0"/>
          </a:p>
        </p:txBody>
      </p:sp>
      <p:pic>
        <p:nvPicPr>
          <p:cNvPr id="5" name="Picture 4">
            <a:extLst>
              <a:ext uri="{FF2B5EF4-FFF2-40B4-BE49-F238E27FC236}">
                <a16:creationId xmlns:a16="http://schemas.microsoft.com/office/drawing/2014/main" id="{2A1756B0-B828-EDF5-96FC-1479531D64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2135" y="1588969"/>
            <a:ext cx="1036410" cy="419136"/>
          </a:xfrm>
          <a:prstGeom prst="rect">
            <a:avLst/>
          </a:prstGeom>
        </p:spPr>
      </p:pic>
      <p:pic>
        <p:nvPicPr>
          <p:cNvPr id="7" name="Picture 6">
            <a:extLst>
              <a:ext uri="{FF2B5EF4-FFF2-40B4-BE49-F238E27FC236}">
                <a16:creationId xmlns:a16="http://schemas.microsoft.com/office/drawing/2014/main" id="{91AC78E2-C59F-69E7-D2BC-E3BC181069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5844" y="3507236"/>
            <a:ext cx="2011854" cy="739204"/>
          </a:xfrm>
          <a:prstGeom prst="rect">
            <a:avLst/>
          </a:prstGeom>
        </p:spPr>
      </p:pic>
      <p:pic>
        <p:nvPicPr>
          <p:cNvPr id="9" name="Picture 8">
            <a:extLst>
              <a:ext uri="{FF2B5EF4-FFF2-40B4-BE49-F238E27FC236}">
                <a16:creationId xmlns:a16="http://schemas.microsoft.com/office/drawing/2014/main" id="{9F8E0A29-60D6-EE15-F503-C3FB2B82BA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4980" y="5801836"/>
            <a:ext cx="899238" cy="358171"/>
          </a:xfrm>
          <a:prstGeom prst="rect">
            <a:avLst/>
          </a:prstGeom>
        </p:spPr>
      </p:pic>
    </p:spTree>
    <p:extLst>
      <p:ext uri="{BB962C8B-B14F-4D97-AF65-F5344CB8AC3E}">
        <p14:creationId xmlns:p14="http://schemas.microsoft.com/office/powerpoint/2010/main" val="1742401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76563-91D4-390D-DCE5-9FE9FD9D9DE5}"/>
              </a:ext>
            </a:extLst>
          </p:cNvPr>
          <p:cNvSpPr>
            <a:spLocks noGrp="1"/>
          </p:cNvSpPr>
          <p:nvPr>
            <p:ph type="ctrTitle"/>
          </p:nvPr>
        </p:nvSpPr>
        <p:spPr>
          <a:xfrm>
            <a:off x="1161835" y="165187"/>
            <a:ext cx="7766936" cy="711891"/>
          </a:xfrm>
        </p:spPr>
        <p:txBody>
          <a:bodyPr/>
          <a:lstStyle/>
          <a:p>
            <a:pPr algn="l"/>
            <a:r>
              <a:rPr lang="en-US" sz="4400" dirty="0"/>
              <a:t>Hotel Reservation Analysis</a:t>
            </a:r>
            <a:endParaRPr lang="en-IN" sz="4400" dirty="0"/>
          </a:p>
        </p:txBody>
      </p:sp>
      <p:sp>
        <p:nvSpPr>
          <p:cNvPr id="3" name="Subtitle 2">
            <a:extLst>
              <a:ext uri="{FF2B5EF4-FFF2-40B4-BE49-F238E27FC236}">
                <a16:creationId xmlns:a16="http://schemas.microsoft.com/office/drawing/2014/main" id="{4C38432C-45B5-62D8-05D7-85B7A85AED66}"/>
              </a:ext>
            </a:extLst>
          </p:cNvPr>
          <p:cNvSpPr>
            <a:spLocks noGrp="1"/>
          </p:cNvSpPr>
          <p:nvPr>
            <p:ph type="subTitle" idx="1"/>
          </p:nvPr>
        </p:nvSpPr>
        <p:spPr>
          <a:xfrm>
            <a:off x="1227149" y="877077"/>
            <a:ext cx="7766936" cy="5815735"/>
          </a:xfrm>
        </p:spPr>
        <p:txBody>
          <a:bodyPr>
            <a:noAutofit/>
          </a:bodyPr>
          <a:lstStyle/>
          <a:p>
            <a:pPr marL="285750" indent="-285750" algn="l">
              <a:buFont typeface="Wingdings" panose="05000000000000000000" pitchFamily="2" charset="2"/>
              <a:buChar char="n"/>
            </a:pPr>
            <a:r>
              <a:rPr lang="en-US" sz="1400" dirty="0"/>
              <a:t>4  How many reservations were made for the year 20XX (replace XX with the desired year)?</a:t>
            </a:r>
          </a:p>
          <a:p>
            <a:pPr algn="l"/>
            <a:r>
              <a:rPr lang="en-US" sz="1400" dirty="0"/>
              <a:t>Code : </a:t>
            </a:r>
          </a:p>
          <a:p>
            <a:pPr algn="l"/>
            <a:r>
              <a:rPr lang="en-US" sz="1400" dirty="0"/>
              <a:t>SELECT YEAR(STR_TO_DATE(</a:t>
            </a:r>
            <a:r>
              <a:rPr lang="en-US" sz="1400" dirty="0" err="1"/>
              <a:t>arrival_date</a:t>
            </a:r>
            <a:r>
              <a:rPr lang="en-US" sz="1400" dirty="0"/>
              <a:t>, '%d-%m-%Y')) AS year, COUNT(</a:t>
            </a:r>
            <a:r>
              <a:rPr lang="en-US" sz="1400" dirty="0" err="1"/>
              <a:t>Booking_ID</a:t>
            </a:r>
            <a:r>
              <a:rPr lang="en-US" sz="1400" dirty="0"/>
              <a:t>) AS </a:t>
            </a:r>
            <a:r>
              <a:rPr lang="en-US" sz="1400" dirty="0" err="1"/>
              <a:t>total_booking</a:t>
            </a:r>
            <a:r>
              <a:rPr lang="en-US" sz="1400" dirty="0"/>
              <a:t> FROM </a:t>
            </a:r>
            <a:r>
              <a:rPr lang="en-US" sz="1400" dirty="0" err="1"/>
              <a:t>hotel_reservation</a:t>
            </a:r>
            <a:r>
              <a:rPr lang="en-US" sz="1400" dirty="0"/>
              <a:t> GROUP BY YEAR(STR_TO_DATE(</a:t>
            </a:r>
            <a:r>
              <a:rPr lang="en-US" sz="1400" dirty="0" err="1"/>
              <a:t>arrival_date</a:t>
            </a:r>
            <a:r>
              <a:rPr lang="en-US" sz="1400" dirty="0"/>
              <a:t>, '%d-%m-%Y'));</a:t>
            </a:r>
          </a:p>
          <a:p>
            <a:pPr algn="l"/>
            <a:r>
              <a:rPr lang="en-US" sz="1400" dirty="0"/>
              <a:t>Output : </a:t>
            </a:r>
          </a:p>
          <a:p>
            <a:pPr algn="l"/>
            <a:endParaRPr lang="en-US" sz="1400" dirty="0"/>
          </a:p>
          <a:p>
            <a:pPr marL="285750" indent="-285750" algn="l">
              <a:buFont typeface="Wingdings" panose="05000000000000000000" pitchFamily="2" charset="2"/>
              <a:buChar char="n"/>
            </a:pPr>
            <a:r>
              <a:rPr lang="en-US" sz="1400" dirty="0"/>
              <a:t>5 What is the most commonly booked room type?</a:t>
            </a:r>
          </a:p>
          <a:p>
            <a:pPr algn="l"/>
            <a:r>
              <a:rPr lang="en-US" sz="1400" dirty="0"/>
              <a:t>Code :</a:t>
            </a:r>
          </a:p>
          <a:p>
            <a:pPr algn="l"/>
            <a:r>
              <a:rPr lang="en-US" sz="1400" dirty="0"/>
              <a:t>select </a:t>
            </a:r>
            <a:r>
              <a:rPr lang="en-US" sz="1400" dirty="0" err="1"/>
              <a:t>room_type_reserved,count</a:t>
            </a:r>
            <a:r>
              <a:rPr lang="en-US" sz="1400" dirty="0"/>
              <a:t>(</a:t>
            </a:r>
            <a:r>
              <a:rPr lang="en-US" sz="1400" dirty="0" err="1"/>
              <a:t>Booking_ID</a:t>
            </a:r>
            <a:r>
              <a:rPr lang="en-US" sz="1400" dirty="0"/>
              <a:t>) as </a:t>
            </a:r>
            <a:r>
              <a:rPr lang="en-US" sz="1400" dirty="0" err="1"/>
              <a:t>total_booking</a:t>
            </a:r>
            <a:r>
              <a:rPr lang="en-US" sz="1400" dirty="0"/>
              <a:t> from </a:t>
            </a:r>
            <a:r>
              <a:rPr lang="en-US" sz="1400" dirty="0" err="1"/>
              <a:t>hotel_reservation</a:t>
            </a:r>
            <a:r>
              <a:rPr lang="en-US" sz="1400" dirty="0"/>
              <a:t> group by </a:t>
            </a:r>
            <a:r>
              <a:rPr lang="en-US" sz="1400" dirty="0" err="1"/>
              <a:t>room_type_reservedorder</a:t>
            </a:r>
            <a:r>
              <a:rPr lang="en-US" sz="1400" dirty="0"/>
              <a:t> by </a:t>
            </a:r>
            <a:r>
              <a:rPr lang="en-US" sz="1400" dirty="0" err="1"/>
              <a:t>total_booking</a:t>
            </a:r>
            <a:r>
              <a:rPr lang="en-US" sz="1400" dirty="0"/>
              <a:t> desc limit 1;</a:t>
            </a:r>
          </a:p>
          <a:p>
            <a:pPr algn="l"/>
            <a:r>
              <a:rPr lang="en-US" sz="1400" dirty="0"/>
              <a:t>Output:</a:t>
            </a:r>
          </a:p>
          <a:p>
            <a:pPr algn="just"/>
            <a:endParaRPr lang="en-US" sz="1400" dirty="0"/>
          </a:p>
          <a:p>
            <a:pPr marL="285750" indent="-285750" algn="just">
              <a:buFont typeface="Arial" panose="020B0604020202020204" pitchFamily="34" charset="0"/>
              <a:buChar char="•"/>
            </a:pPr>
            <a:r>
              <a:rPr lang="en-US" sz="1400" dirty="0"/>
              <a:t>6. How many reservations fall on a weekend (</a:t>
            </a:r>
            <a:r>
              <a:rPr lang="en-US" sz="1400" dirty="0" err="1"/>
              <a:t>no_of_weekend_nights</a:t>
            </a:r>
            <a:r>
              <a:rPr lang="en-US" sz="1400" dirty="0"/>
              <a:t> &gt; 0)?</a:t>
            </a:r>
          </a:p>
          <a:p>
            <a:pPr algn="just"/>
            <a:r>
              <a:rPr lang="en-US" sz="1400" dirty="0"/>
              <a:t>Code :</a:t>
            </a:r>
          </a:p>
          <a:p>
            <a:pPr algn="l"/>
            <a:r>
              <a:rPr lang="en-US" sz="1400" dirty="0"/>
              <a:t>select count(</a:t>
            </a:r>
            <a:r>
              <a:rPr lang="en-US" sz="1400" dirty="0" err="1"/>
              <a:t>no_of_weekend_nights</a:t>
            </a:r>
            <a:r>
              <a:rPr lang="en-US" sz="1400" dirty="0"/>
              <a:t>) as </a:t>
            </a:r>
            <a:r>
              <a:rPr lang="en-US" sz="1400" dirty="0" err="1"/>
              <a:t>total_booking</a:t>
            </a:r>
            <a:r>
              <a:rPr lang="en-US" sz="1400" dirty="0"/>
              <a:t> from </a:t>
            </a:r>
            <a:r>
              <a:rPr lang="en-US" sz="1400" dirty="0" err="1"/>
              <a:t>hotel_reservation</a:t>
            </a:r>
            <a:r>
              <a:rPr lang="en-US" sz="1400" dirty="0"/>
              <a:t> where </a:t>
            </a:r>
            <a:r>
              <a:rPr lang="en-US" sz="1400" dirty="0" err="1"/>
              <a:t>no_of_weekend_nights</a:t>
            </a:r>
            <a:r>
              <a:rPr lang="en-US" sz="1400" dirty="0"/>
              <a:t>&gt;0;</a:t>
            </a:r>
          </a:p>
          <a:p>
            <a:pPr algn="just"/>
            <a:r>
              <a:rPr lang="en-US" sz="1400" dirty="0"/>
              <a:t>Output:</a:t>
            </a:r>
            <a:endParaRPr lang="en-IN" sz="1400" dirty="0"/>
          </a:p>
        </p:txBody>
      </p:sp>
      <p:pic>
        <p:nvPicPr>
          <p:cNvPr id="35" name="Picture 34">
            <a:extLst>
              <a:ext uri="{FF2B5EF4-FFF2-40B4-BE49-F238E27FC236}">
                <a16:creationId xmlns:a16="http://schemas.microsoft.com/office/drawing/2014/main" id="{400E234E-DE15-57E6-5386-AEF94CDBE1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1672" y="2279328"/>
            <a:ext cx="1447925" cy="586791"/>
          </a:xfrm>
          <a:prstGeom prst="rect">
            <a:avLst/>
          </a:prstGeom>
        </p:spPr>
      </p:pic>
      <p:pic>
        <p:nvPicPr>
          <p:cNvPr id="37" name="Picture 36">
            <a:extLst>
              <a:ext uri="{FF2B5EF4-FFF2-40B4-BE49-F238E27FC236}">
                <a16:creationId xmlns:a16="http://schemas.microsoft.com/office/drawing/2014/main" id="{4E39D4CA-2ABD-8866-37B6-D655D6249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1672" y="4268369"/>
            <a:ext cx="2072820" cy="563846"/>
          </a:xfrm>
          <a:prstGeom prst="rect">
            <a:avLst/>
          </a:prstGeom>
        </p:spPr>
      </p:pic>
      <p:pic>
        <p:nvPicPr>
          <p:cNvPr id="39" name="Picture 38">
            <a:extLst>
              <a:ext uri="{FF2B5EF4-FFF2-40B4-BE49-F238E27FC236}">
                <a16:creationId xmlns:a16="http://schemas.microsoft.com/office/drawing/2014/main" id="{148A05D2-5E80-5A2E-FEB9-8D4737BC4A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1672" y="6122415"/>
            <a:ext cx="1265030" cy="381033"/>
          </a:xfrm>
          <a:prstGeom prst="rect">
            <a:avLst/>
          </a:prstGeom>
        </p:spPr>
      </p:pic>
    </p:spTree>
    <p:extLst>
      <p:ext uri="{BB962C8B-B14F-4D97-AF65-F5344CB8AC3E}">
        <p14:creationId xmlns:p14="http://schemas.microsoft.com/office/powerpoint/2010/main" val="347377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76563-91D4-390D-DCE5-9FE9FD9D9DE5}"/>
              </a:ext>
            </a:extLst>
          </p:cNvPr>
          <p:cNvSpPr>
            <a:spLocks noGrp="1"/>
          </p:cNvSpPr>
          <p:nvPr>
            <p:ph type="ctrTitle"/>
          </p:nvPr>
        </p:nvSpPr>
        <p:spPr>
          <a:xfrm>
            <a:off x="1161835" y="165187"/>
            <a:ext cx="7766936" cy="711891"/>
          </a:xfrm>
        </p:spPr>
        <p:txBody>
          <a:bodyPr/>
          <a:lstStyle/>
          <a:p>
            <a:pPr algn="l"/>
            <a:r>
              <a:rPr lang="en-US" sz="4400" dirty="0"/>
              <a:t>Hotel Reservation Analysis</a:t>
            </a:r>
            <a:endParaRPr lang="en-IN" sz="4400" dirty="0"/>
          </a:p>
        </p:txBody>
      </p:sp>
      <p:sp>
        <p:nvSpPr>
          <p:cNvPr id="3" name="Subtitle 2">
            <a:extLst>
              <a:ext uri="{FF2B5EF4-FFF2-40B4-BE49-F238E27FC236}">
                <a16:creationId xmlns:a16="http://schemas.microsoft.com/office/drawing/2014/main" id="{4C38432C-45B5-62D8-05D7-85B7A85AED66}"/>
              </a:ext>
            </a:extLst>
          </p:cNvPr>
          <p:cNvSpPr>
            <a:spLocks noGrp="1"/>
          </p:cNvSpPr>
          <p:nvPr>
            <p:ph type="subTitle" idx="1"/>
          </p:nvPr>
        </p:nvSpPr>
        <p:spPr>
          <a:xfrm>
            <a:off x="1227149" y="877077"/>
            <a:ext cx="7766936" cy="5815735"/>
          </a:xfrm>
        </p:spPr>
        <p:txBody>
          <a:bodyPr>
            <a:noAutofit/>
          </a:bodyPr>
          <a:lstStyle/>
          <a:p>
            <a:pPr marL="285750" indent="-285750" algn="l">
              <a:buFont typeface="Wingdings" panose="05000000000000000000" pitchFamily="2" charset="2"/>
              <a:buChar char="n"/>
            </a:pPr>
            <a:r>
              <a:rPr lang="en-US" sz="1400" dirty="0"/>
              <a:t>7 What is the highest and lowest lead time for reservations?</a:t>
            </a:r>
          </a:p>
          <a:p>
            <a:pPr algn="l"/>
            <a:r>
              <a:rPr lang="en-US" sz="1400" dirty="0"/>
              <a:t>Code:</a:t>
            </a:r>
          </a:p>
          <a:p>
            <a:pPr algn="l"/>
            <a:r>
              <a:rPr lang="en-US" sz="1400" dirty="0"/>
              <a:t>select max(</a:t>
            </a:r>
            <a:r>
              <a:rPr lang="en-US" sz="1400" dirty="0" err="1"/>
              <a:t>lead_time</a:t>
            </a:r>
            <a:r>
              <a:rPr lang="en-US" sz="1400" dirty="0"/>
              <a:t>) as </a:t>
            </a:r>
            <a:r>
              <a:rPr lang="en-US" sz="1400" dirty="0" err="1"/>
              <a:t>highest,min</a:t>
            </a:r>
            <a:r>
              <a:rPr lang="en-US" sz="1400" dirty="0"/>
              <a:t>(</a:t>
            </a:r>
            <a:r>
              <a:rPr lang="en-US" sz="1400" dirty="0" err="1"/>
              <a:t>lead_time</a:t>
            </a:r>
            <a:r>
              <a:rPr lang="en-US" sz="1400" dirty="0"/>
              <a:t>) as lowest from </a:t>
            </a:r>
            <a:r>
              <a:rPr lang="en-US" sz="1400" dirty="0" err="1"/>
              <a:t>hotel_reservation</a:t>
            </a:r>
            <a:r>
              <a:rPr lang="en-US" sz="1400" dirty="0"/>
              <a:t>;</a:t>
            </a:r>
          </a:p>
          <a:p>
            <a:pPr algn="l"/>
            <a:r>
              <a:rPr lang="en-US" sz="1400" dirty="0"/>
              <a:t>Output : </a:t>
            </a:r>
          </a:p>
          <a:p>
            <a:pPr algn="l"/>
            <a:endParaRPr lang="en-US" sz="1400" dirty="0"/>
          </a:p>
          <a:p>
            <a:pPr marL="285750" indent="-285750" algn="l">
              <a:buFont typeface="Wingdings" panose="05000000000000000000" pitchFamily="2" charset="2"/>
              <a:buChar char="n"/>
            </a:pPr>
            <a:r>
              <a:rPr lang="en-US" sz="1400" dirty="0"/>
              <a:t>8. What is the most common market segment type for reservations?</a:t>
            </a:r>
          </a:p>
          <a:p>
            <a:pPr algn="l"/>
            <a:r>
              <a:rPr lang="en-US" sz="1400" dirty="0"/>
              <a:t>Code:</a:t>
            </a:r>
          </a:p>
          <a:p>
            <a:pPr algn="l"/>
            <a:r>
              <a:rPr lang="en-US" sz="1400" dirty="0"/>
              <a:t>select </a:t>
            </a:r>
            <a:r>
              <a:rPr lang="en-US" sz="1400" dirty="0" err="1"/>
              <a:t>market_segment_type,count</a:t>
            </a:r>
            <a:r>
              <a:rPr lang="en-US" sz="1400" dirty="0"/>
              <a:t>(</a:t>
            </a:r>
            <a:r>
              <a:rPr lang="en-US" sz="1400" dirty="0" err="1"/>
              <a:t>Booking_ID</a:t>
            </a:r>
            <a:r>
              <a:rPr lang="en-US" sz="1400" dirty="0"/>
              <a:t>) as </a:t>
            </a:r>
            <a:r>
              <a:rPr lang="en-US" sz="1400" dirty="0" err="1"/>
              <a:t>total_booking</a:t>
            </a:r>
            <a:r>
              <a:rPr lang="en-US" sz="1400" dirty="0"/>
              <a:t> from </a:t>
            </a:r>
            <a:r>
              <a:rPr lang="en-US" sz="1400" dirty="0" err="1"/>
              <a:t>hotel_reservation</a:t>
            </a:r>
            <a:r>
              <a:rPr lang="en-US" sz="1400" dirty="0"/>
              <a:t> group by </a:t>
            </a:r>
            <a:r>
              <a:rPr lang="en-US" sz="1400" dirty="0" err="1"/>
              <a:t>market_segment_typeorder</a:t>
            </a:r>
            <a:r>
              <a:rPr lang="en-US" sz="1400" dirty="0"/>
              <a:t> by </a:t>
            </a:r>
            <a:r>
              <a:rPr lang="en-US" sz="1400" dirty="0" err="1"/>
              <a:t>total_booking</a:t>
            </a:r>
            <a:r>
              <a:rPr lang="en-US" sz="1400" dirty="0"/>
              <a:t> desc limit 1;</a:t>
            </a:r>
          </a:p>
          <a:p>
            <a:pPr algn="l"/>
            <a:r>
              <a:rPr lang="en-US" sz="1400" dirty="0"/>
              <a:t>Output :</a:t>
            </a:r>
          </a:p>
          <a:p>
            <a:pPr algn="l"/>
            <a:endParaRPr lang="en-US" sz="1400" dirty="0"/>
          </a:p>
          <a:p>
            <a:pPr marL="285750" indent="-285750" algn="just">
              <a:buFont typeface="Arial" panose="020B0604020202020204" pitchFamily="34" charset="0"/>
              <a:buChar char="•"/>
            </a:pPr>
            <a:r>
              <a:rPr lang="en-US" sz="1400" dirty="0"/>
              <a:t>9. How many reservations have a booking status of "Confirmed"?</a:t>
            </a:r>
          </a:p>
          <a:p>
            <a:pPr algn="just"/>
            <a:r>
              <a:rPr lang="en-US" sz="1400" dirty="0"/>
              <a:t>Code:</a:t>
            </a:r>
          </a:p>
          <a:p>
            <a:pPr algn="l"/>
            <a:r>
              <a:rPr lang="en-US" sz="1400" dirty="0"/>
              <a:t>select count(</a:t>
            </a:r>
            <a:r>
              <a:rPr lang="en-US" sz="1400" dirty="0" err="1"/>
              <a:t>Booking_ID</a:t>
            </a:r>
            <a:r>
              <a:rPr lang="en-US" sz="1400" dirty="0"/>
              <a:t>) as </a:t>
            </a:r>
            <a:r>
              <a:rPr lang="en-US" sz="1400" dirty="0" err="1"/>
              <a:t>total_booking</a:t>
            </a:r>
            <a:r>
              <a:rPr lang="en-US" sz="1400" dirty="0"/>
              <a:t> from </a:t>
            </a:r>
            <a:r>
              <a:rPr lang="en-US" sz="1400" dirty="0" err="1"/>
              <a:t>hotel_reservation</a:t>
            </a:r>
            <a:r>
              <a:rPr lang="en-US" sz="1400" dirty="0"/>
              <a:t> where </a:t>
            </a:r>
            <a:r>
              <a:rPr lang="en-US" sz="1400" dirty="0" err="1"/>
              <a:t>booking_status</a:t>
            </a:r>
            <a:r>
              <a:rPr lang="en-US" sz="1400" dirty="0"/>
              <a:t>="</a:t>
            </a:r>
            <a:r>
              <a:rPr lang="en-US" sz="1400" dirty="0" err="1"/>
              <a:t>Not_Canceled</a:t>
            </a:r>
            <a:r>
              <a:rPr lang="en-US" sz="1400" dirty="0"/>
              <a:t>";</a:t>
            </a:r>
          </a:p>
          <a:p>
            <a:pPr algn="l"/>
            <a:r>
              <a:rPr lang="en-US" sz="1400" dirty="0"/>
              <a:t>Output:</a:t>
            </a:r>
            <a:endParaRPr lang="en-IN" sz="1400" dirty="0"/>
          </a:p>
        </p:txBody>
      </p:sp>
      <p:pic>
        <p:nvPicPr>
          <p:cNvPr id="5" name="Picture 4">
            <a:extLst>
              <a:ext uri="{FF2B5EF4-FFF2-40B4-BE49-F238E27FC236}">
                <a16:creationId xmlns:a16="http://schemas.microsoft.com/office/drawing/2014/main" id="{C3E46825-F7C7-3B0B-0FEE-45BD0D81E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235" y="1941399"/>
            <a:ext cx="1767993" cy="464860"/>
          </a:xfrm>
          <a:prstGeom prst="rect">
            <a:avLst/>
          </a:prstGeom>
        </p:spPr>
      </p:pic>
      <p:pic>
        <p:nvPicPr>
          <p:cNvPr id="7" name="Picture 6">
            <a:extLst>
              <a:ext uri="{FF2B5EF4-FFF2-40B4-BE49-F238E27FC236}">
                <a16:creationId xmlns:a16="http://schemas.microsoft.com/office/drawing/2014/main" id="{D8533EE1-6D45-1583-B0DE-9155953A3C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4446" y="3876163"/>
            <a:ext cx="2400508" cy="381033"/>
          </a:xfrm>
          <a:prstGeom prst="rect">
            <a:avLst/>
          </a:prstGeom>
        </p:spPr>
      </p:pic>
      <p:pic>
        <p:nvPicPr>
          <p:cNvPr id="9" name="Picture 8">
            <a:extLst>
              <a:ext uri="{FF2B5EF4-FFF2-40B4-BE49-F238E27FC236}">
                <a16:creationId xmlns:a16="http://schemas.microsoft.com/office/drawing/2014/main" id="{77CD72E7-604A-BB2A-16FC-DB649CBEB7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9235" y="5786377"/>
            <a:ext cx="1036410" cy="518205"/>
          </a:xfrm>
          <a:prstGeom prst="rect">
            <a:avLst/>
          </a:prstGeom>
        </p:spPr>
      </p:pic>
    </p:spTree>
    <p:extLst>
      <p:ext uri="{BB962C8B-B14F-4D97-AF65-F5344CB8AC3E}">
        <p14:creationId xmlns:p14="http://schemas.microsoft.com/office/powerpoint/2010/main" val="3777355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76563-91D4-390D-DCE5-9FE9FD9D9DE5}"/>
              </a:ext>
            </a:extLst>
          </p:cNvPr>
          <p:cNvSpPr>
            <a:spLocks noGrp="1"/>
          </p:cNvSpPr>
          <p:nvPr>
            <p:ph type="ctrTitle"/>
          </p:nvPr>
        </p:nvSpPr>
        <p:spPr>
          <a:xfrm>
            <a:off x="1161835" y="165187"/>
            <a:ext cx="7766936" cy="711891"/>
          </a:xfrm>
        </p:spPr>
        <p:txBody>
          <a:bodyPr/>
          <a:lstStyle/>
          <a:p>
            <a:pPr algn="l"/>
            <a:r>
              <a:rPr lang="en-US" sz="4400" dirty="0"/>
              <a:t>Hotel Reservation Analysis</a:t>
            </a:r>
            <a:endParaRPr lang="en-IN" sz="4400" dirty="0"/>
          </a:p>
        </p:txBody>
      </p:sp>
      <p:sp>
        <p:nvSpPr>
          <p:cNvPr id="3" name="Subtitle 2">
            <a:extLst>
              <a:ext uri="{FF2B5EF4-FFF2-40B4-BE49-F238E27FC236}">
                <a16:creationId xmlns:a16="http://schemas.microsoft.com/office/drawing/2014/main" id="{4C38432C-45B5-62D8-05D7-85B7A85AED66}"/>
              </a:ext>
            </a:extLst>
          </p:cNvPr>
          <p:cNvSpPr>
            <a:spLocks noGrp="1"/>
          </p:cNvSpPr>
          <p:nvPr>
            <p:ph type="subTitle" idx="1"/>
          </p:nvPr>
        </p:nvSpPr>
        <p:spPr>
          <a:xfrm>
            <a:off x="1227149" y="877077"/>
            <a:ext cx="7766936" cy="5815735"/>
          </a:xfrm>
        </p:spPr>
        <p:txBody>
          <a:bodyPr>
            <a:noAutofit/>
          </a:bodyPr>
          <a:lstStyle/>
          <a:p>
            <a:pPr marL="285750" indent="-285750" algn="l">
              <a:buFont typeface="Wingdings" panose="05000000000000000000" pitchFamily="2" charset="2"/>
              <a:buChar char="n"/>
            </a:pPr>
            <a:r>
              <a:rPr lang="en-US" sz="1400" dirty="0"/>
              <a:t>10. What is the total number of adults and children across all reservations?</a:t>
            </a:r>
          </a:p>
          <a:p>
            <a:pPr algn="l"/>
            <a:r>
              <a:rPr lang="en-US" sz="1400" dirty="0"/>
              <a:t>Code:</a:t>
            </a:r>
          </a:p>
          <a:p>
            <a:pPr algn="l"/>
            <a:r>
              <a:rPr lang="en-US" sz="1400" dirty="0"/>
              <a:t>select sum(</a:t>
            </a:r>
            <a:r>
              <a:rPr lang="en-US" sz="1400" dirty="0" err="1"/>
              <a:t>no_of_adults</a:t>
            </a:r>
            <a:r>
              <a:rPr lang="en-US" sz="1400" dirty="0"/>
              <a:t>) as </a:t>
            </a:r>
            <a:r>
              <a:rPr lang="en-US" sz="1400" dirty="0" err="1"/>
              <a:t>total_adults,sum</a:t>
            </a:r>
            <a:r>
              <a:rPr lang="en-US" sz="1400" dirty="0"/>
              <a:t>(</a:t>
            </a:r>
            <a:r>
              <a:rPr lang="en-US" sz="1400" dirty="0" err="1"/>
              <a:t>no_of_children</a:t>
            </a:r>
            <a:r>
              <a:rPr lang="en-US" sz="1400" dirty="0"/>
              <a:t>) as </a:t>
            </a:r>
            <a:r>
              <a:rPr lang="en-US" sz="1400" dirty="0" err="1"/>
              <a:t>total_children</a:t>
            </a:r>
            <a:r>
              <a:rPr lang="en-US" sz="1400" dirty="0"/>
              <a:t> from </a:t>
            </a:r>
            <a:r>
              <a:rPr lang="en-US" sz="1400" dirty="0" err="1"/>
              <a:t>hotel_reservation</a:t>
            </a:r>
            <a:r>
              <a:rPr lang="en-US" sz="1400" dirty="0"/>
              <a:t>; </a:t>
            </a:r>
          </a:p>
          <a:p>
            <a:pPr algn="l"/>
            <a:r>
              <a:rPr lang="en-US" sz="1400" dirty="0"/>
              <a:t>Output:</a:t>
            </a:r>
          </a:p>
          <a:p>
            <a:pPr algn="l"/>
            <a:endParaRPr lang="en-US" sz="1400" dirty="0"/>
          </a:p>
          <a:p>
            <a:pPr algn="l"/>
            <a:endParaRPr lang="en-US" sz="1400" dirty="0"/>
          </a:p>
          <a:p>
            <a:pPr marL="285750" indent="-285750" algn="l">
              <a:buFont typeface="Wingdings" panose="05000000000000000000" pitchFamily="2" charset="2"/>
              <a:buChar char="q"/>
            </a:pPr>
            <a:r>
              <a:rPr lang="en-US" sz="1400" dirty="0"/>
              <a:t>11. What is the average number of weekend nights for reservations involving children?</a:t>
            </a:r>
          </a:p>
          <a:p>
            <a:pPr algn="l"/>
            <a:r>
              <a:rPr lang="en-US" sz="1400" dirty="0"/>
              <a:t>Code:</a:t>
            </a:r>
          </a:p>
          <a:p>
            <a:pPr algn="l"/>
            <a:r>
              <a:rPr lang="en-US" sz="1400" dirty="0"/>
              <a:t>select ROUND(AVG(</a:t>
            </a:r>
            <a:r>
              <a:rPr lang="en-US" sz="1400" dirty="0" err="1"/>
              <a:t>no_of_weekend_nights</a:t>
            </a:r>
            <a:r>
              <a:rPr lang="en-US" sz="1400" dirty="0"/>
              <a:t>),2) as </a:t>
            </a:r>
            <a:r>
              <a:rPr lang="en-US" sz="1400" dirty="0" err="1"/>
              <a:t>avg_night</a:t>
            </a:r>
            <a:r>
              <a:rPr lang="en-US" sz="1400" dirty="0"/>
              <a:t> from </a:t>
            </a:r>
            <a:r>
              <a:rPr lang="en-US" sz="1400" dirty="0" err="1"/>
              <a:t>hotel_reservation</a:t>
            </a:r>
            <a:r>
              <a:rPr lang="en-US" sz="1400" dirty="0"/>
              <a:t> where </a:t>
            </a:r>
            <a:r>
              <a:rPr lang="en-US" sz="1400" dirty="0" err="1"/>
              <a:t>no_of_children</a:t>
            </a:r>
            <a:r>
              <a:rPr lang="en-US" sz="1400" dirty="0"/>
              <a:t>&gt;0 ;</a:t>
            </a:r>
          </a:p>
          <a:p>
            <a:pPr algn="l"/>
            <a:endParaRPr lang="en-US" sz="1400" dirty="0"/>
          </a:p>
          <a:p>
            <a:pPr algn="l"/>
            <a:r>
              <a:rPr lang="en-US" sz="1400" dirty="0"/>
              <a:t>Output :</a:t>
            </a:r>
          </a:p>
          <a:p>
            <a:pPr algn="l"/>
            <a:endParaRPr lang="en-US" sz="1400" dirty="0"/>
          </a:p>
        </p:txBody>
      </p:sp>
      <p:pic>
        <p:nvPicPr>
          <p:cNvPr id="6" name="Picture 5">
            <a:extLst>
              <a:ext uri="{FF2B5EF4-FFF2-40B4-BE49-F238E27FC236}">
                <a16:creationId xmlns:a16="http://schemas.microsoft.com/office/drawing/2014/main" id="{475F2C75-34DA-2A8A-4678-63B5DE951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8757" y="2178619"/>
            <a:ext cx="2027803" cy="711890"/>
          </a:xfrm>
          <a:prstGeom prst="rect">
            <a:avLst/>
          </a:prstGeom>
        </p:spPr>
      </p:pic>
      <p:pic>
        <p:nvPicPr>
          <p:cNvPr id="10" name="Picture 9">
            <a:extLst>
              <a:ext uri="{FF2B5EF4-FFF2-40B4-BE49-F238E27FC236}">
                <a16:creationId xmlns:a16="http://schemas.microsoft.com/office/drawing/2014/main" id="{4AC9B0EB-E38A-7133-50CA-3CC3EFAA28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0996" y="4698536"/>
            <a:ext cx="1743323" cy="594412"/>
          </a:xfrm>
          <a:prstGeom prst="rect">
            <a:avLst/>
          </a:prstGeom>
        </p:spPr>
      </p:pic>
    </p:spTree>
    <p:extLst>
      <p:ext uri="{BB962C8B-B14F-4D97-AF65-F5344CB8AC3E}">
        <p14:creationId xmlns:p14="http://schemas.microsoft.com/office/powerpoint/2010/main" val="344753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76563-91D4-390D-DCE5-9FE9FD9D9DE5}"/>
              </a:ext>
            </a:extLst>
          </p:cNvPr>
          <p:cNvSpPr>
            <a:spLocks noGrp="1"/>
          </p:cNvSpPr>
          <p:nvPr>
            <p:ph type="ctrTitle"/>
          </p:nvPr>
        </p:nvSpPr>
        <p:spPr>
          <a:xfrm>
            <a:off x="1161835" y="165187"/>
            <a:ext cx="7766936" cy="711891"/>
          </a:xfrm>
        </p:spPr>
        <p:txBody>
          <a:bodyPr/>
          <a:lstStyle/>
          <a:p>
            <a:pPr algn="l"/>
            <a:r>
              <a:rPr lang="en-US" sz="4400" dirty="0"/>
              <a:t>Hotel Reservation Analysis</a:t>
            </a:r>
            <a:endParaRPr lang="en-IN" sz="4400" dirty="0"/>
          </a:p>
        </p:txBody>
      </p:sp>
      <p:sp>
        <p:nvSpPr>
          <p:cNvPr id="3" name="Subtitle 2">
            <a:extLst>
              <a:ext uri="{FF2B5EF4-FFF2-40B4-BE49-F238E27FC236}">
                <a16:creationId xmlns:a16="http://schemas.microsoft.com/office/drawing/2014/main" id="{4C38432C-45B5-62D8-05D7-85B7A85AED66}"/>
              </a:ext>
            </a:extLst>
          </p:cNvPr>
          <p:cNvSpPr>
            <a:spLocks noGrp="1"/>
          </p:cNvSpPr>
          <p:nvPr>
            <p:ph type="subTitle" idx="1"/>
          </p:nvPr>
        </p:nvSpPr>
        <p:spPr>
          <a:xfrm>
            <a:off x="1227149" y="877077"/>
            <a:ext cx="7766936" cy="3989563"/>
          </a:xfrm>
        </p:spPr>
        <p:txBody>
          <a:bodyPr>
            <a:noAutofit/>
          </a:bodyPr>
          <a:lstStyle/>
          <a:p>
            <a:pPr marL="285750" indent="-285750" algn="l">
              <a:buFont typeface="Wingdings" panose="05000000000000000000" pitchFamily="2" charset="2"/>
              <a:buChar char="n"/>
            </a:pPr>
            <a:r>
              <a:rPr lang="en-US" sz="1400" dirty="0"/>
              <a:t>12 How many reservations were made in each month of the year?</a:t>
            </a:r>
          </a:p>
          <a:p>
            <a:pPr algn="l"/>
            <a:endParaRPr lang="en-US" sz="1400" dirty="0"/>
          </a:p>
          <a:p>
            <a:pPr algn="l"/>
            <a:r>
              <a:rPr lang="en-US" sz="1400" dirty="0"/>
              <a:t>Code:</a:t>
            </a:r>
          </a:p>
          <a:p>
            <a:pPr algn="l"/>
            <a:r>
              <a:rPr lang="en-US" sz="1400" dirty="0"/>
              <a:t>SELECT month(STR_TO_DATE(</a:t>
            </a:r>
            <a:r>
              <a:rPr lang="en-US" sz="1400" dirty="0" err="1"/>
              <a:t>arrival_date</a:t>
            </a:r>
            <a:r>
              <a:rPr lang="en-US" sz="1400" dirty="0"/>
              <a:t>, '%d-%m-%Y')) AS </a:t>
            </a:r>
            <a:r>
              <a:rPr lang="en-US" sz="1400" dirty="0" err="1"/>
              <a:t>month,COUNT</a:t>
            </a:r>
            <a:r>
              <a:rPr lang="en-US" sz="1400" dirty="0"/>
              <a:t>(*) AS </a:t>
            </a:r>
            <a:r>
              <a:rPr lang="en-US" sz="1400" dirty="0" err="1"/>
              <a:t>total_booking</a:t>
            </a:r>
            <a:r>
              <a:rPr lang="en-US" sz="1400" dirty="0"/>
              <a:t> FROM </a:t>
            </a:r>
            <a:r>
              <a:rPr lang="en-US" sz="1400" dirty="0" err="1"/>
              <a:t>hotel_reservation</a:t>
            </a:r>
            <a:r>
              <a:rPr lang="en-US" sz="1400" dirty="0"/>
              <a:t> GROUP BY month(STR_TO_DATE(</a:t>
            </a:r>
            <a:r>
              <a:rPr lang="en-US" sz="1400" dirty="0" err="1"/>
              <a:t>arrival_date</a:t>
            </a:r>
            <a:r>
              <a:rPr lang="en-US" sz="1400" dirty="0"/>
              <a:t>, '%d-%m-%Y'))order by month;</a:t>
            </a:r>
          </a:p>
          <a:p>
            <a:pPr algn="l"/>
            <a:endParaRPr lang="en-US" sz="1400" dirty="0"/>
          </a:p>
          <a:p>
            <a:pPr algn="l"/>
            <a:r>
              <a:rPr lang="en-US" sz="1400" dirty="0"/>
              <a:t>Output:</a:t>
            </a:r>
          </a:p>
          <a:p>
            <a:pPr algn="l"/>
            <a:endParaRPr lang="en-US" sz="1400" dirty="0"/>
          </a:p>
          <a:p>
            <a:pPr algn="l"/>
            <a:endParaRPr lang="en-US" sz="1400" dirty="0"/>
          </a:p>
          <a:p>
            <a:pPr algn="l"/>
            <a:endParaRPr lang="en-US" sz="1400" dirty="0"/>
          </a:p>
          <a:p>
            <a:pPr algn="l"/>
            <a:endParaRPr lang="en-US" sz="1400" dirty="0"/>
          </a:p>
        </p:txBody>
      </p:sp>
      <p:pic>
        <p:nvPicPr>
          <p:cNvPr id="5" name="Picture 4">
            <a:extLst>
              <a:ext uri="{FF2B5EF4-FFF2-40B4-BE49-F238E27FC236}">
                <a16:creationId xmlns:a16="http://schemas.microsoft.com/office/drawing/2014/main" id="{7A1FEEEB-19CB-3E64-EFA2-8058F3278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6734" y="2633787"/>
            <a:ext cx="1524132" cy="2232853"/>
          </a:xfrm>
          <a:prstGeom prst="rect">
            <a:avLst/>
          </a:prstGeom>
        </p:spPr>
      </p:pic>
    </p:spTree>
    <p:extLst>
      <p:ext uri="{BB962C8B-B14F-4D97-AF65-F5344CB8AC3E}">
        <p14:creationId xmlns:p14="http://schemas.microsoft.com/office/powerpoint/2010/main" val="697987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76563-91D4-390D-DCE5-9FE9FD9D9DE5}"/>
              </a:ext>
            </a:extLst>
          </p:cNvPr>
          <p:cNvSpPr>
            <a:spLocks noGrp="1"/>
          </p:cNvSpPr>
          <p:nvPr>
            <p:ph type="ctrTitle"/>
          </p:nvPr>
        </p:nvSpPr>
        <p:spPr>
          <a:xfrm>
            <a:off x="1161835" y="165187"/>
            <a:ext cx="7766936" cy="711891"/>
          </a:xfrm>
        </p:spPr>
        <p:txBody>
          <a:bodyPr/>
          <a:lstStyle/>
          <a:p>
            <a:pPr algn="l"/>
            <a:r>
              <a:rPr lang="en-US" sz="4400" dirty="0"/>
              <a:t>Hotel Reservation Analysis</a:t>
            </a:r>
            <a:endParaRPr lang="en-IN" sz="4400" dirty="0"/>
          </a:p>
        </p:txBody>
      </p:sp>
      <p:sp>
        <p:nvSpPr>
          <p:cNvPr id="3" name="Subtitle 2">
            <a:extLst>
              <a:ext uri="{FF2B5EF4-FFF2-40B4-BE49-F238E27FC236}">
                <a16:creationId xmlns:a16="http://schemas.microsoft.com/office/drawing/2014/main" id="{4C38432C-45B5-62D8-05D7-85B7A85AED66}"/>
              </a:ext>
            </a:extLst>
          </p:cNvPr>
          <p:cNvSpPr>
            <a:spLocks noGrp="1"/>
          </p:cNvSpPr>
          <p:nvPr>
            <p:ph type="subTitle" idx="1"/>
          </p:nvPr>
        </p:nvSpPr>
        <p:spPr>
          <a:xfrm>
            <a:off x="1227149" y="877077"/>
            <a:ext cx="7766936" cy="6072363"/>
          </a:xfrm>
        </p:spPr>
        <p:txBody>
          <a:bodyPr>
            <a:noAutofit/>
          </a:bodyPr>
          <a:lstStyle/>
          <a:p>
            <a:pPr marL="285750" indent="-285750" algn="l">
              <a:buFont typeface="Wingdings" panose="05000000000000000000" pitchFamily="2" charset="2"/>
              <a:buChar char="n"/>
            </a:pPr>
            <a:r>
              <a:rPr lang="en-US" sz="1400" dirty="0"/>
              <a:t>13 What is the average number of nights (both weekend and weekday) spent by guests for each room type?</a:t>
            </a:r>
          </a:p>
          <a:p>
            <a:pPr algn="l"/>
            <a:r>
              <a:rPr lang="en-US" sz="1400" dirty="0"/>
              <a:t>Code:</a:t>
            </a:r>
          </a:p>
          <a:p>
            <a:pPr algn="l"/>
            <a:r>
              <a:rPr lang="en-US" sz="1400" dirty="0"/>
              <a:t>select </a:t>
            </a:r>
            <a:r>
              <a:rPr lang="en-US" sz="1400" dirty="0" err="1"/>
              <a:t>room_type_reserved,ROUND</a:t>
            </a:r>
            <a:r>
              <a:rPr lang="en-US" sz="1400" dirty="0"/>
              <a:t>(AVG(</a:t>
            </a:r>
            <a:r>
              <a:rPr lang="en-US" sz="1400" dirty="0" err="1"/>
              <a:t>no_of_weekend_nights+no_of_week_nights</a:t>
            </a:r>
            <a:r>
              <a:rPr lang="en-US" sz="1400" dirty="0"/>
              <a:t>),2) as </a:t>
            </a:r>
            <a:r>
              <a:rPr lang="en-US" sz="1400" dirty="0" err="1"/>
              <a:t>avg_weekday_night</a:t>
            </a:r>
            <a:r>
              <a:rPr lang="en-US" sz="1400" dirty="0"/>
              <a:t> from </a:t>
            </a:r>
            <a:r>
              <a:rPr lang="en-US" sz="1400" dirty="0" err="1"/>
              <a:t>hotel_reservation</a:t>
            </a:r>
            <a:r>
              <a:rPr lang="en-US" sz="1400" dirty="0"/>
              <a:t> group by </a:t>
            </a:r>
            <a:r>
              <a:rPr lang="en-US" sz="1400" dirty="0" err="1"/>
              <a:t>room_type_reserved</a:t>
            </a:r>
            <a:r>
              <a:rPr lang="en-US" sz="1400" dirty="0"/>
              <a:t>;</a:t>
            </a:r>
          </a:p>
          <a:p>
            <a:pPr algn="l"/>
            <a:endParaRPr lang="en-US" sz="1400" dirty="0"/>
          </a:p>
          <a:p>
            <a:pPr algn="l"/>
            <a:r>
              <a:rPr lang="en-US" sz="1400" dirty="0"/>
              <a:t>Output:</a:t>
            </a:r>
          </a:p>
          <a:p>
            <a:pPr algn="l"/>
            <a:endParaRPr lang="en-US" sz="1400" dirty="0"/>
          </a:p>
          <a:p>
            <a:pPr algn="l"/>
            <a:endParaRPr lang="en-US" sz="1400" dirty="0"/>
          </a:p>
          <a:p>
            <a:pPr algn="l"/>
            <a:endParaRPr lang="en-US" sz="1400" dirty="0"/>
          </a:p>
          <a:p>
            <a:pPr marL="285750" indent="-285750" algn="l">
              <a:buFont typeface="Wingdings" panose="05000000000000000000" pitchFamily="2" charset="2"/>
              <a:buChar char="q"/>
            </a:pPr>
            <a:r>
              <a:rPr lang="en-US" sz="1400" dirty="0"/>
              <a:t>14 For reservations involving children, what is the most common room type, and what is the average price for that room type?</a:t>
            </a:r>
          </a:p>
          <a:p>
            <a:pPr algn="l"/>
            <a:r>
              <a:rPr lang="en-US" sz="1400" dirty="0"/>
              <a:t>Code:</a:t>
            </a:r>
          </a:p>
          <a:p>
            <a:pPr algn="l"/>
            <a:r>
              <a:rPr lang="en-US" sz="1400" dirty="0"/>
              <a:t>select </a:t>
            </a:r>
            <a:r>
              <a:rPr lang="en-US" sz="1400" dirty="0" err="1"/>
              <a:t>room_type_reserved,count</a:t>
            </a:r>
            <a:r>
              <a:rPr lang="en-US" sz="1400" dirty="0"/>
              <a:t>(*) as </a:t>
            </a:r>
            <a:r>
              <a:rPr lang="en-US" sz="1400" dirty="0" err="1"/>
              <a:t>total_booking,ROUND</a:t>
            </a:r>
            <a:r>
              <a:rPr lang="en-US" sz="1400" dirty="0"/>
              <a:t>(AVG(</a:t>
            </a:r>
            <a:r>
              <a:rPr lang="en-US" sz="1400" dirty="0" err="1"/>
              <a:t>avg_price_per_room</a:t>
            </a:r>
            <a:r>
              <a:rPr lang="en-US" sz="1400" dirty="0"/>
              <a:t>),2) as </a:t>
            </a:r>
            <a:r>
              <a:rPr lang="en-US" sz="1400" dirty="0" err="1"/>
              <a:t>avg_price</a:t>
            </a:r>
            <a:r>
              <a:rPr lang="en-US" sz="1400" dirty="0"/>
              <a:t> from </a:t>
            </a:r>
            <a:r>
              <a:rPr lang="en-US" sz="1400" dirty="0" err="1"/>
              <a:t>hotel_reservation</a:t>
            </a:r>
            <a:r>
              <a:rPr lang="en-US" sz="1400" dirty="0"/>
              <a:t> where </a:t>
            </a:r>
            <a:r>
              <a:rPr lang="en-US" sz="1400" dirty="0" err="1"/>
              <a:t>no_of_children</a:t>
            </a:r>
            <a:r>
              <a:rPr lang="en-US" sz="1400" dirty="0"/>
              <a:t>&gt;0 group by </a:t>
            </a:r>
            <a:r>
              <a:rPr lang="en-US" sz="1400" dirty="0" err="1"/>
              <a:t>room_type_reserved</a:t>
            </a:r>
            <a:r>
              <a:rPr lang="en-US" sz="1400" dirty="0"/>
              <a:t> order by </a:t>
            </a:r>
            <a:r>
              <a:rPr lang="en-US" sz="1400" dirty="0" err="1"/>
              <a:t>total_booking</a:t>
            </a:r>
            <a:r>
              <a:rPr lang="en-US" sz="1400" dirty="0"/>
              <a:t> desc;</a:t>
            </a:r>
          </a:p>
          <a:p>
            <a:pPr algn="l"/>
            <a:endParaRPr lang="en-US" sz="1400" dirty="0"/>
          </a:p>
          <a:p>
            <a:pPr algn="l"/>
            <a:r>
              <a:rPr lang="en-US" sz="1400" dirty="0"/>
              <a:t>Output :</a:t>
            </a:r>
          </a:p>
          <a:p>
            <a:pPr algn="l"/>
            <a:endParaRPr lang="en-US" sz="1400" dirty="0"/>
          </a:p>
        </p:txBody>
      </p:sp>
      <p:pic>
        <p:nvPicPr>
          <p:cNvPr id="5" name="Picture 4">
            <a:extLst>
              <a:ext uri="{FF2B5EF4-FFF2-40B4-BE49-F238E27FC236}">
                <a16:creationId xmlns:a16="http://schemas.microsoft.com/office/drawing/2014/main" id="{BE5A540D-CB0C-F8ED-6D66-5A449B8E98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0165" y="2481028"/>
            <a:ext cx="2651990" cy="1181202"/>
          </a:xfrm>
          <a:prstGeom prst="rect">
            <a:avLst/>
          </a:prstGeom>
        </p:spPr>
      </p:pic>
      <p:pic>
        <p:nvPicPr>
          <p:cNvPr id="11" name="Picture 10">
            <a:extLst>
              <a:ext uri="{FF2B5EF4-FFF2-40B4-BE49-F238E27FC236}">
                <a16:creationId xmlns:a16="http://schemas.microsoft.com/office/drawing/2014/main" id="{468FFE0F-03EE-7A71-CEF1-A107DB1363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0183" y="5526852"/>
            <a:ext cx="2735817" cy="1165961"/>
          </a:xfrm>
          <a:prstGeom prst="rect">
            <a:avLst/>
          </a:prstGeom>
        </p:spPr>
      </p:pic>
    </p:spTree>
    <p:extLst>
      <p:ext uri="{BB962C8B-B14F-4D97-AF65-F5344CB8AC3E}">
        <p14:creationId xmlns:p14="http://schemas.microsoft.com/office/powerpoint/2010/main" val="1118705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76563-91D4-390D-DCE5-9FE9FD9D9DE5}"/>
              </a:ext>
            </a:extLst>
          </p:cNvPr>
          <p:cNvSpPr>
            <a:spLocks noGrp="1"/>
          </p:cNvSpPr>
          <p:nvPr>
            <p:ph type="ctrTitle"/>
          </p:nvPr>
        </p:nvSpPr>
        <p:spPr>
          <a:xfrm>
            <a:off x="1161835" y="165187"/>
            <a:ext cx="7766936" cy="711891"/>
          </a:xfrm>
        </p:spPr>
        <p:txBody>
          <a:bodyPr/>
          <a:lstStyle/>
          <a:p>
            <a:pPr algn="l"/>
            <a:r>
              <a:rPr lang="en-US" sz="4400" dirty="0"/>
              <a:t>Hotel Reservation Analysis</a:t>
            </a:r>
            <a:endParaRPr lang="en-IN" sz="4400" dirty="0"/>
          </a:p>
        </p:txBody>
      </p:sp>
      <p:sp>
        <p:nvSpPr>
          <p:cNvPr id="3" name="Subtitle 2">
            <a:extLst>
              <a:ext uri="{FF2B5EF4-FFF2-40B4-BE49-F238E27FC236}">
                <a16:creationId xmlns:a16="http://schemas.microsoft.com/office/drawing/2014/main" id="{4C38432C-45B5-62D8-05D7-85B7A85AED66}"/>
              </a:ext>
            </a:extLst>
          </p:cNvPr>
          <p:cNvSpPr>
            <a:spLocks noGrp="1"/>
          </p:cNvSpPr>
          <p:nvPr>
            <p:ph type="subTitle" idx="1"/>
          </p:nvPr>
        </p:nvSpPr>
        <p:spPr>
          <a:xfrm>
            <a:off x="1227149" y="877077"/>
            <a:ext cx="7766936" cy="3989563"/>
          </a:xfrm>
        </p:spPr>
        <p:txBody>
          <a:bodyPr>
            <a:noAutofit/>
          </a:bodyPr>
          <a:lstStyle/>
          <a:p>
            <a:pPr marL="285750" indent="-285750" algn="l">
              <a:buFont typeface="Wingdings" panose="05000000000000000000" pitchFamily="2" charset="2"/>
              <a:buChar char="n"/>
            </a:pPr>
            <a:r>
              <a:rPr lang="en-US" sz="1400" dirty="0"/>
              <a:t>15 Find the market segment type that generates the highest average price per room.</a:t>
            </a:r>
          </a:p>
          <a:p>
            <a:pPr algn="l"/>
            <a:r>
              <a:rPr lang="en-US" sz="1400" dirty="0"/>
              <a:t>Code:</a:t>
            </a:r>
          </a:p>
          <a:p>
            <a:pPr algn="l"/>
            <a:r>
              <a:rPr lang="en-US" sz="1400" dirty="0"/>
              <a:t>select </a:t>
            </a:r>
            <a:r>
              <a:rPr lang="en-US" sz="1400" dirty="0" err="1"/>
              <a:t>market_segment_type,ROUND</a:t>
            </a:r>
            <a:r>
              <a:rPr lang="en-US" sz="1400" dirty="0"/>
              <a:t>(AVG(</a:t>
            </a:r>
            <a:r>
              <a:rPr lang="en-US" sz="1400" dirty="0" err="1"/>
              <a:t>avg_price_per_room</a:t>
            </a:r>
            <a:r>
              <a:rPr lang="en-US" sz="1400" dirty="0"/>
              <a:t>),2) as </a:t>
            </a:r>
            <a:r>
              <a:rPr lang="en-US" sz="1400" dirty="0" err="1"/>
              <a:t>avg_price</a:t>
            </a:r>
            <a:r>
              <a:rPr lang="en-US" sz="1400" dirty="0"/>
              <a:t> from </a:t>
            </a:r>
            <a:r>
              <a:rPr lang="en-US" sz="1400" dirty="0" err="1"/>
              <a:t>hotel_reservation</a:t>
            </a:r>
            <a:r>
              <a:rPr lang="en-US" sz="1400" dirty="0"/>
              <a:t> group by </a:t>
            </a:r>
            <a:r>
              <a:rPr lang="en-US" sz="1400" dirty="0" err="1"/>
              <a:t>market_segment_typeorder</a:t>
            </a:r>
            <a:r>
              <a:rPr lang="en-US" sz="1400" dirty="0"/>
              <a:t> by </a:t>
            </a:r>
            <a:r>
              <a:rPr lang="en-US" sz="1400" dirty="0" err="1"/>
              <a:t>avg_price</a:t>
            </a:r>
            <a:r>
              <a:rPr lang="en-US" sz="1400" dirty="0"/>
              <a:t> desc limit 1;</a:t>
            </a:r>
          </a:p>
          <a:p>
            <a:pPr algn="l"/>
            <a:endParaRPr lang="en-US" sz="1400" dirty="0"/>
          </a:p>
          <a:p>
            <a:pPr algn="l"/>
            <a:r>
              <a:rPr lang="en-US" sz="1400" dirty="0"/>
              <a:t>Output:</a:t>
            </a:r>
          </a:p>
          <a:p>
            <a:pPr algn="l"/>
            <a:endParaRPr lang="en-US" sz="1400" dirty="0"/>
          </a:p>
          <a:p>
            <a:pPr algn="l"/>
            <a:endParaRPr lang="en-US" sz="1400" dirty="0"/>
          </a:p>
          <a:p>
            <a:pPr algn="l"/>
            <a:endParaRPr lang="en-US" sz="1400" dirty="0"/>
          </a:p>
          <a:p>
            <a:pPr algn="l"/>
            <a:endParaRPr lang="en-US" sz="1400" dirty="0"/>
          </a:p>
        </p:txBody>
      </p:sp>
      <p:pic>
        <p:nvPicPr>
          <p:cNvPr id="6" name="Picture 5">
            <a:extLst>
              <a:ext uri="{FF2B5EF4-FFF2-40B4-BE49-F238E27FC236}">
                <a16:creationId xmlns:a16="http://schemas.microsoft.com/office/drawing/2014/main" id="{7AF578BE-4F8C-3771-832B-7F46201B0F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9253" y="2405358"/>
            <a:ext cx="2232853" cy="1120162"/>
          </a:xfrm>
          <a:prstGeom prst="rect">
            <a:avLst/>
          </a:prstGeom>
        </p:spPr>
      </p:pic>
    </p:spTree>
    <p:extLst>
      <p:ext uri="{BB962C8B-B14F-4D97-AF65-F5344CB8AC3E}">
        <p14:creationId xmlns:p14="http://schemas.microsoft.com/office/powerpoint/2010/main" val="15445312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164</TotalTime>
  <Words>1142</Words>
  <Application>Microsoft Office PowerPoint</Application>
  <PresentationFormat>Widescreen</PresentationFormat>
  <Paragraphs>106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Trebuchet MS</vt:lpstr>
      <vt:lpstr>Wingdings</vt:lpstr>
      <vt:lpstr>Wingdings 3</vt:lpstr>
      <vt:lpstr>Facet</vt:lpstr>
      <vt:lpstr>Introduction to Hotel Reservation Analysis</vt:lpstr>
      <vt:lpstr>Hotel Reservation Analysis</vt:lpstr>
      <vt:lpstr>Hotel Reservation Analysis using SQL</vt:lpstr>
      <vt:lpstr>Hotel Reservation Analysis</vt:lpstr>
      <vt:lpstr>Hotel Reservation Analysis</vt:lpstr>
      <vt:lpstr>Hotel Reservation Analysis</vt:lpstr>
      <vt:lpstr>Hotel Reservation Analysis</vt:lpstr>
      <vt:lpstr>Hotel Reservation Analysis</vt:lpstr>
      <vt:lpstr>Hotel Reservation 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Hotel Reservation Analysis</dc:title>
  <dc:creator>Ankit PILANKAR</dc:creator>
  <cp:lastModifiedBy>Ankit PILANKAR</cp:lastModifiedBy>
  <cp:revision>1</cp:revision>
  <dcterms:created xsi:type="dcterms:W3CDTF">2024-05-18T09:22:18Z</dcterms:created>
  <dcterms:modified xsi:type="dcterms:W3CDTF">2024-05-18T12:07:16Z</dcterms:modified>
</cp:coreProperties>
</file>