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75" r:id="rId6"/>
    <p:sldId id="268" r:id="rId7"/>
    <p:sldId id="269" r:id="rId8"/>
    <p:sldId id="272" r:id="rId9"/>
    <p:sldId id="271" r:id="rId10"/>
    <p:sldId id="274" r:id="rId11"/>
    <p:sldId id="27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422858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55945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5175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2724704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475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604723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745414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169599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100097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81700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2D54FC-86F4-40BA-ADAE-8C7C0979A34E}"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230651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2D54FC-86F4-40BA-ADAE-8C7C0979A34E}" type="datetimeFigureOut">
              <a:rPr lang="en-IN" smtClean="0"/>
              <a:t>30-05-2024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6878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2D54FC-86F4-40BA-ADAE-8C7C0979A34E}" type="datetimeFigureOut">
              <a:rPr lang="en-IN" smtClean="0"/>
              <a:t>30-05-2024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40535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D54FC-86F4-40BA-ADAE-8C7C0979A34E}" type="datetimeFigureOut">
              <a:rPr lang="en-IN" smtClean="0"/>
              <a:t>30-05-2024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07867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2D54FC-86F4-40BA-ADAE-8C7C0979A34E}"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54888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2D54FC-86F4-40BA-ADAE-8C7C0979A34E}"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37506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2D54FC-86F4-40BA-ADAE-8C7C0979A34E}" type="datetimeFigureOut">
              <a:rPr lang="en-IN" smtClean="0"/>
              <a:t>30-05-2024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6C36A7-B246-4942-A599-72DAD521E1DC}" type="slidenum">
              <a:rPr lang="en-IN" smtClean="0"/>
              <a:t>‹#›</a:t>
            </a:fld>
            <a:endParaRPr lang="en-IN"/>
          </a:p>
        </p:txBody>
      </p:sp>
    </p:spTree>
    <p:extLst>
      <p:ext uri="{BB962C8B-B14F-4D97-AF65-F5344CB8AC3E}">
        <p14:creationId xmlns:p14="http://schemas.microsoft.com/office/powerpoint/2010/main" val="3798764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713965" y="986281"/>
            <a:ext cx="7766936" cy="1646302"/>
          </a:xfrm>
        </p:spPr>
        <p:txBody>
          <a:bodyPr/>
          <a:lstStyle/>
          <a:p>
            <a:r>
              <a:rPr lang="en-US" dirty="0"/>
              <a:t>Introduction to Cost of Living Analysis</a:t>
            </a:r>
            <a:endParaRPr lang="en-IN"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469745" y="3154454"/>
            <a:ext cx="7766936" cy="3396248"/>
          </a:xfrm>
        </p:spPr>
        <p:txBody>
          <a:bodyPr>
            <a:noAutofit/>
          </a:bodyPr>
          <a:lstStyle/>
          <a:p>
            <a:pPr algn="l"/>
            <a:r>
              <a:rPr lang="en-US" sz="2000" dirty="0"/>
              <a:t>The cost of living is a crucial metric that impacts individuals and businesses alike. Understanding the cost of living in different cities and countries is vital for making informed decisions regarding relocation, investment, or business expansion.</a:t>
            </a:r>
          </a:p>
          <a:p>
            <a:pPr algn="l"/>
            <a:endParaRPr lang="en-US" sz="2000" dirty="0"/>
          </a:p>
          <a:p>
            <a:pPr algn="l"/>
            <a:r>
              <a:rPr lang="en-US" sz="2000" dirty="0"/>
              <a:t>By harnessing the power of Power BI, we aim to gain valuable insights into the economic disparities between different regions and understand the factors that contribute to the varying costs of living.</a:t>
            </a:r>
            <a:endParaRPr lang="en-IN" sz="2000" dirty="0"/>
          </a:p>
        </p:txBody>
      </p:sp>
    </p:spTree>
    <p:extLst>
      <p:ext uri="{BB962C8B-B14F-4D97-AF65-F5344CB8AC3E}">
        <p14:creationId xmlns:p14="http://schemas.microsoft.com/office/powerpoint/2010/main" val="100446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0EDB-A900-ECFB-CE79-78BC4F106BEA}"/>
              </a:ext>
            </a:extLst>
          </p:cNvPr>
          <p:cNvSpPr>
            <a:spLocks noGrp="1"/>
          </p:cNvSpPr>
          <p:nvPr>
            <p:ph type="title"/>
          </p:nvPr>
        </p:nvSpPr>
        <p:spPr/>
        <p:txBody>
          <a:bodyPr/>
          <a:lstStyle/>
          <a:p>
            <a:r>
              <a:rPr lang="en-US" sz="3600" dirty="0"/>
              <a:t>Cost of Living Analysis</a:t>
            </a:r>
            <a:endParaRPr lang="en-IN" dirty="0"/>
          </a:p>
        </p:txBody>
      </p:sp>
      <p:sp>
        <p:nvSpPr>
          <p:cNvPr id="3" name="Content Placeholder 2">
            <a:extLst>
              <a:ext uri="{FF2B5EF4-FFF2-40B4-BE49-F238E27FC236}">
                <a16:creationId xmlns:a16="http://schemas.microsoft.com/office/drawing/2014/main" id="{7BCAB88A-85CE-7805-602C-6A058CBA83C0}"/>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6235F7EC-E778-700E-0553-3526EE45C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160589"/>
            <a:ext cx="7897375" cy="4551680"/>
          </a:xfrm>
          <a:prstGeom prst="rect">
            <a:avLst/>
          </a:prstGeom>
        </p:spPr>
      </p:pic>
      <p:sp>
        <p:nvSpPr>
          <p:cNvPr id="4" name="TextBox 3">
            <a:extLst>
              <a:ext uri="{FF2B5EF4-FFF2-40B4-BE49-F238E27FC236}">
                <a16:creationId xmlns:a16="http://schemas.microsoft.com/office/drawing/2014/main" id="{E2A1B69A-15D8-8D2B-7206-59CB78313683}"/>
              </a:ext>
            </a:extLst>
          </p:cNvPr>
          <p:cNvSpPr txBox="1"/>
          <p:nvPr/>
        </p:nvSpPr>
        <p:spPr>
          <a:xfrm>
            <a:off x="965200" y="1371600"/>
            <a:ext cx="7508240" cy="738664"/>
          </a:xfrm>
          <a:prstGeom prst="rect">
            <a:avLst/>
          </a:prstGeom>
          <a:noFill/>
        </p:spPr>
        <p:txBody>
          <a:bodyPr wrap="square" rtlCol="0">
            <a:spAutoFit/>
          </a:bodyPr>
          <a:lstStyle/>
          <a:p>
            <a:pPr marL="285750" indent="-285750">
              <a:buFont typeface="Arial" panose="020B0604020202020204" pitchFamily="34" charset="0"/>
              <a:buChar char="•"/>
            </a:pPr>
            <a:r>
              <a:rPr lang="en-US" sz="1050" dirty="0"/>
              <a:t>Water is less expensive in drink</a:t>
            </a:r>
          </a:p>
          <a:p>
            <a:pPr marL="285750" indent="-285750">
              <a:buFont typeface="Arial" panose="020B0604020202020204" pitchFamily="34" charset="0"/>
              <a:buChar char="•"/>
            </a:pPr>
            <a:r>
              <a:rPr lang="en-US" sz="1050" dirty="0"/>
              <a:t>Drinks in restaurant is expensive rather than buying drinks from market </a:t>
            </a:r>
            <a:r>
              <a:rPr lang="en-IN" sz="1050" dirty="0"/>
              <a:t>,  we can correlated with tax restaurant apply tax on drinks</a:t>
            </a:r>
          </a:p>
          <a:p>
            <a:pPr marL="285750" indent="-285750">
              <a:buFont typeface="Arial" panose="020B0604020202020204" pitchFamily="34" charset="0"/>
              <a:buChar char="•"/>
            </a:pPr>
            <a:r>
              <a:rPr lang="en-IN" sz="1050" dirty="0"/>
              <a:t>Imported bear cost is more than domestic bear in market</a:t>
            </a:r>
            <a:endParaRPr lang="en-US" sz="1050" dirty="0"/>
          </a:p>
        </p:txBody>
      </p:sp>
    </p:spTree>
    <p:extLst>
      <p:ext uri="{BB962C8B-B14F-4D97-AF65-F5344CB8AC3E}">
        <p14:creationId xmlns:p14="http://schemas.microsoft.com/office/powerpoint/2010/main" val="334041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6EF7-4D52-35B8-2FF9-11FD55A5BE27}"/>
              </a:ext>
            </a:extLst>
          </p:cNvPr>
          <p:cNvSpPr>
            <a:spLocks noGrp="1"/>
          </p:cNvSpPr>
          <p:nvPr>
            <p:ph type="title"/>
          </p:nvPr>
        </p:nvSpPr>
        <p:spPr/>
        <p:txBody>
          <a:bodyPr/>
          <a:lstStyle/>
          <a:p>
            <a:r>
              <a:rPr lang="en-US" sz="3600" dirty="0"/>
              <a:t>Cost of Living Analysis</a:t>
            </a:r>
            <a:endParaRPr lang="en-IN" dirty="0"/>
          </a:p>
        </p:txBody>
      </p:sp>
      <p:sp>
        <p:nvSpPr>
          <p:cNvPr id="3" name="Content Placeholder 2">
            <a:extLst>
              <a:ext uri="{FF2B5EF4-FFF2-40B4-BE49-F238E27FC236}">
                <a16:creationId xmlns:a16="http://schemas.microsoft.com/office/drawing/2014/main" id="{8F88C52B-58AF-428C-E5B4-79AD02531D03}"/>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200EA82D-C43D-0A11-3F14-6C83D024E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14" y="1930400"/>
            <a:ext cx="8247842" cy="4604435"/>
          </a:xfrm>
          <a:prstGeom prst="rect">
            <a:avLst/>
          </a:prstGeom>
        </p:spPr>
      </p:pic>
      <p:sp>
        <p:nvSpPr>
          <p:cNvPr id="4" name="TextBox 3">
            <a:extLst>
              <a:ext uri="{FF2B5EF4-FFF2-40B4-BE49-F238E27FC236}">
                <a16:creationId xmlns:a16="http://schemas.microsoft.com/office/drawing/2014/main" id="{622F2070-25DB-C4EF-549D-64CD0DAD7E8E}"/>
              </a:ext>
            </a:extLst>
          </p:cNvPr>
          <p:cNvSpPr txBox="1"/>
          <p:nvPr/>
        </p:nvSpPr>
        <p:spPr>
          <a:xfrm>
            <a:off x="965200" y="1371600"/>
            <a:ext cx="7508240" cy="415498"/>
          </a:xfrm>
          <a:prstGeom prst="rect">
            <a:avLst/>
          </a:prstGeom>
          <a:noFill/>
        </p:spPr>
        <p:txBody>
          <a:bodyPr wrap="square" rtlCol="0">
            <a:spAutoFit/>
          </a:bodyPr>
          <a:lstStyle/>
          <a:p>
            <a:pPr marL="285750" indent="-285750">
              <a:buFont typeface="Arial" panose="020B0604020202020204" pitchFamily="34" charset="0"/>
              <a:buChar char="•"/>
            </a:pPr>
            <a:r>
              <a:rPr lang="en-US" sz="1050" dirty="0"/>
              <a:t>Most of cost of living is more for school children’s fees</a:t>
            </a:r>
          </a:p>
          <a:p>
            <a:pPr marL="285750" indent="-285750">
              <a:buFont typeface="Arial" panose="020B0604020202020204" pitchFamily="34" charset="0"/>
              <a:buChar char="•"/>
            </a:pPr>
            <a:r>
              <a:rPr lang="en-US" sz="1050" dirty="0"/>
              <a:t>Lest cost of living is mobile talk time for 1 minute for basic amenities</a:t>
            </a:r>
            <a:endParaRPr lang="en-IN" sz="1050" dirty="0"/>
          </a:p>
        </p:txBody>
      </p:sp>
    </p:spTree>
    <p:extLst>
      <p:ext uri="{BB962C8B-B14F-4D97-AF65-F5344CB8AC3E}">
        <p14:creationId xmlns:p14="http://schemas.microsoft.com/office/powerpoint/2010/main" val="65585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8053-EC38-EA5C-DBAF-A3684F447CD2}"/>
              </a:ext>
            </a:extLst>
          </p:cNvPr>
          <p:cNvSpPr>
            <a:spLocks noGrp="1"/>
          </p:cNvSpPr>
          <p:nvPr>
            <p:ph type="title"/>
          </p:nvPr>
        </p:nvSpPr>
        <p:spPr>
          <a:xfrm>
            <a:off x="535094" y="2865120"/>
            <a:ext cx="8596668" cy="1320800"/>
          </a:xfrm>
        </p:spPr>
        <p:txBody>
          <a:bodyPr>
            <a:normAutofit/>
          </a:bodyPr>
          <a:lstStyle/>
          <a:p>
            <a:pPr algn="ctr"/>
            <a:r>
              <a:rPr lang="en-US" sz="6600" dirty="0"/>
              <a:t>THANK YOU</a:t>
            </a:r>
            <a:endParaRPr lang="en-IN" sz="6600" dirty="0"/>
          </a:p>
        </p:txBody>
      </p:sp>
      <p:sp>
        <p:nvSpPr>
          <p:cNvPr id="3" name="Content Placeholder 2">
            <a:extLst>
              <a:ext uri="{FF2B5EF4-FFF2-40B4-BE49-F238E27FC236}">
                <a16:creationId xmlns:a16="http://schemas.microsoft.com/office/drawing/2014/main" id="{696A4C4A-234D-36AD-DED0-C96B20050AA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0317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Cost of Living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161835" y="775478"/>
            <a:ext cx="7766936" cy="5607698"/>
          </a:xfrm>
        </p:spPr>
        <p:txBody>
          <a:bodyPr>
            <a:noAutofit/>
          </a:bodyPr>
          <a:lstStyle/>
          <a:p>
            <a:pPr algn="l"/>
            <a:r>
              <a:rPr lang="en-US" sz="1400" dirty="0"/>
              <a:t>Dataset Details:</a:t>
            </a:r>
          </a:p>
          <a:p>
            <a:pPr algn="l"/>
            <a:r>
              <a:rPr lang="en-US" sz="1400" dirty="0"/>
              <a:t>The dataset utilized in this project is sourced from </a:t>
            </a:r>
            <a:r>
              <a:rPr lang="en-US" sz="1400" dirty="0" err="1"/>
              <a:t>Numbeo</a:t>
            </a:r>
            <a:r>
              <a:rPr lang="en-US" sz="1400" dirty="0"/>
              <a:t>, a collaborative online database that provides cost of living information worldwide. It contains 56 columns, including information about </a:t>
            </a:r>
            <a:r>
              <a:rPr lang="en-US" sz="1400" dirty="0" err="1"/>
              <a:t>cities,countries</a:t>
            </a:r>
            <a:r>
              <a:rPr lang="en-US" sz="1400" dirty="0"/>
              <a:t>, and a wide array of cost-related variables, ranging from grocery prices to real estate costs. </a:t>
            </a:r>
          </a:p>
          <a:p>
            <a:pPr algn="l"/>
            <a:endParaRPr lang="en-US" sz="1400" dirty="0"/>
          </a:p>
          <a:p>
            <a:pPr algn="l"/>
            <a:r>
              <a:rPr lang="en-US" sz="1400" dirty="0"/>
              <a:t>Dataset starting from city, country to some basic </a:t>
            </a:r>
            <a:r>
              <a:rPr lang="en-US" sz="1400" dirty="0" err="1"/>
              <a:t>amenitities</a:t>
            </a:r>
            <a:r>
              <a:rPr lang="en-US" sz="1400" dirty="0"/>
              <a:t>.</a:t>
            </a:r>
          </a:p>
          <a:p>
            <a:pPr algn="l"/>
            <a:endParaRPr lang="en-US" sz="1400" dirty="0"/>
          </a:p>
          <a:p>
            <a:pPr algn="l"/>
            <a:r>
              <a:rPr lang="en-US" sz="1400" dirty="0"/>
              <a:t>Data steps</a:t>
            </a:r>
          </a:p>
          <a:p>
            <a:pPr algn="l"/>
            <a:r>
              <a:rPr lang="en-US" sz="1400" dirty="0"/>
              <a:t>Load data in power bi</a:t>
            </a:r>
          </a:p>
          <a:p>
            <a:pPr algn="l"/>
            <a:r>
              <a:rPr lang="en-US" sz="1400" dirty="0"/>
              <a:t>Data cleaning and transformation,</a:t>
            </a:r>
          </a:p>
          <a:p>
            <a:pPr algn="l"/>
            <a:r>
              <a:rPr lang="en-US" sz="1400" dirty="0"/>
              <a:t>Data visualization like Making dashboard/reports</a:t>
            </a:r>
          </a:p>
          <a:p>
            <a:pPr algn="l"/>
            <a:endParaRPr lang="en-US" sz="1400" dirty="0"/>
          </a:p>
          <a:p>
            <a:pPr algn="l"/>
            <a:r>
              <a:rPr lang="en-US" sz="1400" dirty="0"/>
              <a:t>Slicer used</a:t>
            </a:r>
          </a:p>
          <a:p>
            <a:pPr algn="l"/>
            <a:r>
              <a:rPr lang="en-US" sz="1400" dirty="0"/>
              <a:t>City</a:t>
            </a:r>
          </a:p>
          <a:p>
            <a:pPr algn="l"/>
            <a:r>
              <a:rPr lang="en-US" sz="1400" dirty="0"/>
              <a:t>Country</a:t>
            </a:r>
          </a:p>
          <a:p>
            <a:pPr algn="l"/>
            <a:r>
              <a:rPr lang="en-US" sz="1400" dirty="0"/>
              <a:t>category</a:t>
            </a:r>
          </a:p>
          <a:p>
            <a:pPr algn="l"/>
            <a:endParaRPr lang="en-IN" sz="1400"/>
          </a:p>
          <a:p>
            <a:pPr algn="l"/>
            <a:endParaRPr lang="en-IN" sz="1400" dirty="0"/>
          </a:p>
        </p:txBody>
      </p:sp>
    </p:spTree>
    <p:extLst>
      <p:ext uri="{BB962C8B-B14F-4D97-AF65-F5344CB8AC3E}">
        <p14:creationId xmlns:p14="http://schemas.microsoft.com/office/powerpoint/2010/main" val="10935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Cost of Living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161835" y="775478"/>
            <a:ext cx="7766936" cy="5607698"/>
          </a:xfrm>
        </p:spPr>
        <p:txBody>
          <a:bodyPr>
            <a:noAutofit/>
          </a:bodyPr>
          <a:lstStyle/>
          <a:p>
            <a:pPr algn="l"/>
            <a:r>
              <a:rPr lang="en-US" sz="1400" dirty="0"/>
              <a:t>Dataset overview</a:t>
            </a:r>
          </a:p>
          <a:p>
            <a:pPr algn="l"/>
            <a:r>
              <a:rPr lang="en-US" sz="1400" dirty="0"/>
              <a:t>I divide 55 subcategories column in one each categories </a:t>
            </a:r>
          </a:p>
          <a:p>
            <a:pPr algn="l"/>
            <a:endParaRPr lang="en-IN" sz="1400" dirty="0"/>
          </a:p>
        </p:txBody>
      </p:sp>
      <p:pic>
        <p:nvPicPr>
          <p:cNvPr id="5" name="Picture 4">
            <a:extLst>
              <a:ext uri="{FF2B5EF4-FFF2-40B4-BE49-F238E27FC236}">
                <a16:creationId xmlns:a16="http://schemas.microsoft.com/office/drawing/2014/main" id="{B36680E5-0F3A-1BE4-4538-0359A26D5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835" y="1487369"/>
            <a:ext cx="4679085" cy="5166808"/>
          </a:xfrm>
          <a:prstGeom prst="rect">
            <a:avLst/>
          </a:prstGeom>
        </p:spPr>
      </p:pic>
      <p:pic>
        <p:nvPicPr>
          <p:cNvPr id="7" name="Picture 6">
            <a:extLst>
              <a:ext uri="{FF2B5EF4-FFF2-40B4-BE49-F238E27FC236}">
                <a16:creationId xmlns:a16="http://schemas.microsoft.com/office/drawing/2014/main" id="{5AECF24A-F7E4-5E1E-026C-23F29FC9BB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140" y="1487369"/>
            <a:ext cx="3942220" cy="5205444"/>
          </a:xfrm>
          <a:prstGeom prst="rect">
            <a:avLst/>
          </a:prstGeom>
        </p:spPr>
      </p:pic>
    </p:spTree>
    <p:extLst>
      <p:ext uri="{BB962C8B-B14F-4D97-AF65-F5344CB8AC3E}">
        <p14:creationId xmlns:p14="http://schemas.microsoft.com/office/powerpoint/2010/main" val="305544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Cost of Living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161834" y="775478"/>
            <a:ext cx="8754325" cy="5607698"/>
          </a:xfrm>
        </p:spPr>
        <p:txBody>
          <a:bodyPr>
            <a:noAutofit/>
          </a:bodyPr>
          <a:lstStyle/>
          <a:p>
            <a:pPr algn="ctr"/>
            <a:endParaRPr lang="en-IN" sz="1400" dirty="0"/>
          </a:p>
        </p:txBody>
      </p:sp>
      <p:pic>
        <p:nvPicPr>
          <p:cNvPr id="6" name="Picture 5">
            <a:extLst>
              <a:ext uri="{FF2B5EF4-FFF2-40B4-BE49-F238E27FC236}">
                <a16:creationId xmlns:a16="http://schemas.microsoft.com/office/drawing/2014/main" id="{412A90DC-8DDB-A84F-6C92-27A02A477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647" y="1743558"/>
            <a:ext cx="7766936" cy="3513124"/>
          </a:xfrm>
          <a:prstGeom prst="rect">
            <a:avLst/>
          </a:prstGeom>
        </p:spPr>
      </p:pic>
    </p:spTree>
    <p:extLst>
      <p:ext uri="{BB962C8B-B14F-4D97-AF65-F5344CB8AC3E}">
        <p14:creationId xmlns:p14="http://schemas.microsoft.com/office/powerpoint/2010/main" val="5737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746E-B57E-C18B-6CCC-EBB2205E6C87}"/>
              </a:ext>
            </a:extLst>
          </p:cNvPr>
          <p:cNvSpPr>
            <a:spLocks noGrp="1"/>
          </p:cNvSpPr>
          <p:nvPr>
            <p:ph type="title"/>
          </p:nvPr>
        </p:nvSpPr>
        <p:spPr/>
        <p:txBody>
          <a:bodyPr/>
          <a:lstStyle/>
          <a:p>
            <a:r>
              <a:rPr lang="en-US" sz="3600" dirty="0"/>
              <a:t>Overview Cost of Living Analysis </a:t>
            </a:r>
            <a:endParaRPr lang="en-IN" dirty="0"/>
          </a:p>
        </p:txBody>
      </p:sp>
      <p:pic>
        <p:nvPicPr>
          <p:cNvPr id="14" name="Content Placeholder 13">
            <a:extLst>
              <a:ext uri="{FF2B5EF4-FFF2-40B4-BE49-F238E27FC236}">
                <a16:creationId xmlns:a16="http://schemas.microsoft.com/office/drawing/2014/main" id="{8F8AE2EC-6966-81ED-6F39-DE6B847D7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32001"/>
            <a:ext cx="8375226" cy="4216400"/>
          </a:xfrm>
          <a:prstGeom prst="rect">
            <a:avLst/>
          </a:prstGeom>
        </p:spPr>
      </p:pic>
      <p:sp>
        <p:nvSpPr>
          <p:cNvPr id="5" name="TextBox 4">
            <a:extLst>
              <a:ext uri="{FF2B5EF4-FFF2-40B4-BE49-F238E27FC236}">
                <a16:creationId xmlns:a16="http://schemas.microsoft.com/office/drawing/2014/main" id="{0E266491-6389-B04F-6D87-31AB212D447A}"/>
              </a:ext>
            </a:extLst>
          </p:cNvPr>
          <p:cNvSpPr txBox="1"/>
          <p:nvPr/>
        </p:nvSpPr>
        <p:spPr>
          <a:xfrm>
            <a:off x="965200" y="1371600"/>
            <a:ext cx="7508240" cy="577081"/>
          </a:xfrm>
          <a:prstGeom prst="rect">
            <a:avLst/>
          </a:prstGeom>
          <a:noFill/>
        </p:spPr>
        <p:txBody>
          <a:bodyPr wrap="square" rtlCol="0">
            <a:spAutoFit/>
          </a:bodyPr>
          <a:lstStyle/>
          <a:p>
            <a:pPr marL="285750" indent="-285750">
              <a:buFont typeface="Arial" panose="020B0604020202020204" pitchFamily="34" charset="0"/>
              <a:buChar char="•"/>
            </a:pPr>
            <a:r>
              <a:rPr lang="en-US" sz="1050" dirty="0"/>
              <a:t>The mortgage rate is average around 6.5%</a:t>
            </a:r>
          </a:p>
          <a:p>
            <a:pPr marL="285750" indent="-285750">
              <a:buFont typeface="Arial" panose="020B0604020202020204" pitchFamily="34" charset="0"/>
              <a:buChar char="•"/>
            </a:pPr>
            <a:r>
              <a:rPr lang="en-US" sz="1050" dirty="0"/>
              <a:t>United states is more expensive that why cost of living is more there </a:t>
            </a:r>
          </a:p>
          <a:p>
            <a:pPr marL="285750" indent="-285750">
              <a:buFont typeface="Arial" panose="020B0604020202020204" pitchFamily="34" charset="0"/>
              <a:buChar char="•"/>
            </a:pPr>
            <a:r>
              <a:rPr lang="en-US" sz="1050" dirty="0"/>
              <a:t>Transportation cost of living is use most of percentage followed by apartment</a:t>
            </a:r>
            <a:endParaRPr lang="en-IN" sz="1050" dirty="0"/>
          </a:p>
        </p:txBody>
      </p:sp>
    </p:spTree>
    <p:extLst>
      <p:ext uri="{BB962C8B-B14F-4D97-AF65-F5344CB8AC3E}">
        <p14:creationId xmlns:p14="http://schemas.microsoft.com/office/powerpoint/2010/main" val="239212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Cost of Living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161834" y="775478"/>
            <a:ext cx="8754325" cy="5607698"/>
          </a:xfrm>
        </p:spPr>
        <p:txBody>
          <a:bodyPr>
            <a:noAutofit/>
          </a:bodyPr>
          <a:lstStyle/>
          <a:p>
            <a:pPr algn="ctr"/>
            <a:endParaRPr lang="en-IN" sz="1400" dirty="0"/>
          </a:p>
        </p:txBody>
      </p:sp>
      <p:pic>
        <p:nvPicPr>
          <p:cNvPr id="5" name="Picture 4">
            <a:extLst>
              <a:ext uri="{FF2B5EF4-FFF2-40B4-BE49-F238E27FC236}">
                <a16:creationId xmlns:a16="http://schemas.microsoft.com/office/drawing/2014/main" id="{78D8E644-916B-3C0F-B941-2510F79A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40" y="1971040"/>
            <a:ext cx="8754325" cy="4586154"/>
          </a:xfrm>
          <a:prstGeom prst="rect">
            <a:avLst/>
          </a:prstGeom>
        </p:spPr>
      </p:pic>
      <p:sp>
        <p:nvSpPr>
          <p:cNvPr id="19" name="TextBox 18">
            <a:extLst>
              <a:ext uri="{FF2B5EF4-FFF2-40B4-BE49-F238E27FC236}">
                <a16:creationId xmlns:a16="http://schemas.microsoft.com/office/drawing/2014/main" id="{1479B972-F37E-2CC7-8537-55D33AB578D8}"/>
              </a:ext>
            </a:extLst>
          </p:cNvPr>
          <p:cNvSpPr txBox="1"/>
          <p:nvPr/>
        </p:nvSpPr>
        <p:spPr>
          <a:xfrm>
            <a:off x="965200" y="1371600"/>
            <a:ext cx="7508240" cy="415498"/>
          </a:xfrm>
          <a:prstGeom prst="rect">
            <a:avLst/>
          </a:prstGeom>
          <a:noFill/>
        </p:spPr>
        <p:txBody>
          <a:bodyPr wrap="square" rtlCol="0">
            <a:spAutoFit/>
          </a:bodyPr>
          <a:lstStyle/>
          <a:p>
            <a:pPr marL="285750" indent="-285750">
              <a:buFont typeface="Arial" panose="020B0604020202020204" pitchFamily="34" charset="0"/>
              <a:buChar char="•"/>
            </a:pPr>
            <a:r>
              <a:rPr lang="en-US" sz="1050" dirty="0"/>
              <a:t>Apartment cost is more in united states followed by UK</a:t>
            </a:r>
          </a:p>
          <a:p>
            <a:pPr marL="285750" indent="-285750">
              <a:buFont typeface="Arial" panose="020B0604020202020204" pitchFamily="34" charset="0"/>
              <a:buChar char="•"/>
            </a:pPr>
            <a:r>
              <a:rPr lang="en-US" sz="1050" dirty="0"/>
              <a:t>Price for room in city is more that outside city same for apartment 3bhk and 1bhk</a:t>
            </a:r>
            <a:endParaRPr lang="en-IN" sz="1050" dirty="0"/>
          </a:p>
        </p:txBody>
      </p:sp>
    </p:spTree>
    <p:extLst>
      <p:ext uri="{BB962C8B-B14F-4D97-AF65-F5344CB8AC3E}">
        <p14:creationId xmlns:p14="http://schemas.microsoft.com/office/powerpoint/2010/main" val="157285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D669-20EC-3E41-5D18-ABFE761EAF31}"/>
              </a:ext>
            </a:extLst>
          </p:cNvPr>
          <p:cNvSpPr>
            <a:spLocks noGrp="1"/>
          </p:cNvSpPr>
          <p:nvPr>
            <p:ph type="title"/>
          </p:nvPr>
        </p:nvSpPr>
        <p:spPr/>
        <p:txBody>
          <a:bodyPr/>
          <a:lstStyle/>
          <a:p>
            <a:r>
              <a:rPr lang="en-US" sz="3600" dirty="0"/>
              <a:t>Cost of Living Analysis</a:t>
            </a:r>
            <a:endParaRPr lang="en-IN" dirty="0"/>
          </a:p>
        </p:txBody>
      </p:sp>
      <p:sp>
        <p:nvSpPr>
          <p:cNvPr id="3" name="Content Placeholder 2">
            <a:extLst>
              <a:ext uri="{FF2B5EF4-FFF2-40B4-BE49-F238E27FC236}">
                <a16:creationId xmlns:a16="http://schemas.microsoft.com/office/drawing/2014/main" id="{85AF2EFC-AA37-D818-4C83-E06FDE32B99A}"/>
              </a:ext>
            </a:extLst>
          </p:cNvPr>
          <p:cNvSpPr>
            <a:spLocks noGrp="1"/>
          </p:cNvSpPr>
          <p:nvPr>
            <p:ph idx="1"/>
          </p:nvPr>
        </p:nvSpPr>
        <p:spPr/>
        <p:txBody>
          <a:bodyPr/>
          <a:lstStyle/>
          <a:p>
            <a:endParaRPr lang="en-IN"/>
          </a:p>
        </p:txBody>
      </p:sp>
      <p:pic>
        <p:nvPicPr>
          <p:cNvPr id="18" name="Picture 17">
            <a:extLst>
              <a:ext uri="{FF2B5EF4-FFF2-40B4-BE49-F238E27FC236}">
                <a16:creationId xmlns:a16="http://schemas.microsoft.com/office/drawing/2014/main" id="{0CA4290C-D14F-93AF-1003-DF2F4947C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160589"/>
            <a:ext cx="8497146" cy="4275190"/>
          </a:xfrm>
          <a:prstGeom prst="rect">
            <a:avLst/>
          </a:prstGeom>
        </p:spPr>
      </p:pic>
      <p:sp>
        <p:nvSpPr>
          <p:cNvPr id="4" name="TextBox 3">
            <a:extLst>
              <a:ext uri="{FF2B5EF4-FFF2-40B4-BE49-F238E27FC236}">
                <a16:creationId xmlns:a16="http://schemas.microsoft.com/office/drawing/2014/main" id="{3E64D3EB-79BF-757B-C587-25140963C4B6}"/>
              </a:ext>
            </a:extLst>
          </p:cNvPr>
          <p:cNvSpPr txBox="1"/>
          <p:nvPr/>
        </p:nvSpPr>
        <p:spPr>
          <a:xfrm>
            <a:off x="965200" y="1224716"/>
            <a:ext cx="7508240" cy="738664"/>
          </a:xfrm>
          <a:prstGeom prst="rect">
            <a:avLst/>
          </a:prstGeom>
          <a:noFill/>
        </p:spPr>
        <p:txBody>
          <a:bodyPr wrap="square" rtlCol="0">
            <a:spAutoFit/>
          </a:bodyPr>
          <a:lstStyle/>
          <a:p>
            <a:pPr marL="285750" indent="-285750">
              <a:buFont typeface="Arial" panose="020B0604020202020204" pitchFamily="34" charset="0"/>
              <a:buChar char="•"/>
            </a:pPr>
            <a:r>
              <a:rPr lang="en-US" sz="1050" dirty="0"/>
              <a:t>Transportation cost of living is use most of area in cost of living</a:t>
            </a:r>
          </a:p>
          <a:p>
            <a:pPr marL="285750" indent="-285750">
              <a:buFont typeface="Arial" panose="020B0604020202020204" pitchFamily="34" charset="0"/>
              <a:buChar char="•"/>
            </a:pPr>
            <a:r>
              <a:rPr lang="en-US" sz="1050" dirty="0"/>
              <a:t>For one way ticket $1.42 price is there </a:t>
            </a:r>
          </a:p>
          <a:p>
            <a:pPr marL="285750" indent="-285750">
              <a:buFont typeface="Arial" panose="020B0604020202020204" pitchFamily="34" charset="0"/>
              <a:buChar char="•"/>
            </a:pPr>
            <a:r>
              <a:rPr lang="en-US" sz="1050" dirty="0"/>
              <a:t>United states is expensive for transportation</a:t>
            </a:r>
            <a:r>
              <a:rPr lang="en-IN" sz="1050" dirty="0"/>
              <a:t> , to use public vehicle is less expensive that private vehicle can be correlated with price of petrol</a:t>
            </a:r>
            <a:endParaRPr lang="en-US" sz="1050" dirty="0"/>
          </a:p>
        </p:txBody>
      </p:sp>
    </p:spTree>
    <p:extLst>
      <p:ext uri="{BB962C8B-B14F-4D97-AF65-F5344CB8AC3E}">
        <p14:creationId xmlns:p14="http://schemas.microsoft.com/office/powerpoint/2010/main" val="228250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C48A-6216-9409-6A90-B3B21F604E31}"/>
              </a:ext>
            </a:extLst>
          </p:cNvPr>
          <p:cNvSpPr>
            <a:spLocks noGrp="1"/>
          </p:cNvSpPr>
          <p:nvPr>
            <p:ph type="title"/>
          </p:nvPr>
        </p:nvSpPr>
        <p:spPr/>
        <p:txBody>
          <a:bodyPr/>
          <a:lstStyle/>
          <a:p>
            <a:r>
              <a:rPr lang="en-US" sz="3600" dirty="0"/>
              <a:t>Cost of Living Analysis</a:t>
            </a:r>
            <a:endParaRPr lang="en-IN" dirty="0"/>
          </a:p>
        </p:txBody>
      </p:sp>
      <p:pic>
        <p:nvPicPr>
          <p:cNvPr id="16" name="Content Placeholder 15">
            <a:extLst>
              <a:ext uri="{FF2B5EF4-FFF2-40B4-BE49-F238E27FC236}">
                <a16:creationId xmlns:a16="http://schemas.microsoft.com/office/drawing/2014/main" id="{C6038F3B-96D0-560B-CBC6-FE0060091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320" y="1930400"/>
            <a:ext cx="8717280" cy="4480877"/>
          </a:xfrm>
          <a:prstGeom prst="rect">
            <a:avLst/>
          </a:prstGeom>
        </p:spPr>
      </p:pic>
      <p:sp>
        <p:nvSpPr>
          <p:cNvPr id="4" name="TextBox 3">
            <a:extLst>
              <a:ext uri="{FF2B5EF4-FFF2-40B4-BE49-F238E27FC236}">
                <a16:creationId xmlns:a16="http://schemas.microsoft.com/office/drawing/2014/main" id="{FAC6C089-78AC-B21B-B45C-D24F7FCE2E40}"/>
              </a:ext>
            </a:extLst>
          </p:cNvPr>
          <p:cNvSpPr txBox="1"/>
          <p:nvPr/>
        </p:nvSpPr>
        <p:spPr>
          <a:xfrm>
            <a:off x="782320" y="1493520"/>
            <a:ext cx="7508240" cy="415498"/>
          </a:xfrm>
          <a:prstGeom prst="rect">
            <a:avLst/>
          </a:prstGeom>
          <a:noFill/>
        </p:spPr>
        <p:txBody>
          <a:bodyPr wrap="square" rtlCol="0">
            <a:spAutoFit/>
          </a:bodyPr>
          <a:lstStyle/>
          <a:p>
            <a:pPr marL="285750" indent="-285750">
              <a:buFont typeface="Arial" panose="020B0604020202020204" pitchFamily="34" charset="0"/>
              <a:buChar char="•"/>
            </a:pPr>
            <a:r>
              <a:rPr lang="en-US" sz="1050" dirty="0"/>
              <a:t>People mostly prefer to eat meal for </a:t>
            </a:r>
            <a:r>
              <a:rPr lang="en-US" sz="1050" dirty="0" err="1"/>
              <a:t>mcMeal</a:t>
            </a:r>
            <a:r>
              <a:rPr lang="en-US" sz="1050" dirty="0"/>
              <a:t> where price is less</a:t>
            </a:r>
          </a:p>
          <a:p>
            <a:pPr marL="285750" indent="-285750">
              <a:buFont typeface="Arial" panose="020B0604020202020204" pitchFamily="34" charset="0"/>
              <a:buChar char="•"/>
            </a:pPr>
            <a:r>
              <a:rPr lang="en-US" sz="1050" dirty="0"/>
              <a:t>Price for 2 meal person is more </a:t>
            </a:r>
            <a:endParaRPr lang="en-IN" sz="1050" dirty="0"/>
          </a:p>
        </p:txBody>
      </p:sp>
    </p:spTree>
    <p:extLst>
      <p:ext uri="{BB962C8B-B14F-4D97-AF65-F5344CB8AC3E}">
        <p14:creationId xmlns:p14="http://schemas.microsoft.com/office/powerpoint/2010/main" val="162413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EB5B-46AF-4CA3-3A69-DE37B428E68A}"/>
              </a:ext>
            </a:extLst>
          </p:cNvPr>
          <p:cNvSpPr>
            <a:spLocks noGrp="1"/>
          </p:cNvSpPr>
          <p:nvPr>
            <p:ph type="title"/>
          </p:nvPr>
        </p:nvSpPr>
        <p:spPr/>
        <p:txBody>
          <a:bodyPr/>
          <a:lstStyle/>
          <a:p>
            <a:r>
              <a:rPr lang="en-US" sz="3600" dirty="0"/>
              <a:t>Cost of Living Analysis</a:t>
            </a:r>
            <a:endParaRPr lang="en-IN" dirty="0"/>
          </a:p>
        </p:txBody>
      </p:sp>
      <p:sp>
        <p:nvSpPr>
          <p:cNvPr id="3" name="Content Placeholder 2">
            <a:extLst>
              <a:ext uri="{FF2B5EF4-FFF2-40B4-BE49-F238E27FC236}">
                <a16:creationId xmlns:a16="http://schemas.microsoft.com/office/drawing/2014/main" id="{AA578378-CDF2-DB9D-16B9-C0AAD385CEBA}"/>
              </a:ext>
            </a:extLst>
          </p:cNvPr>
          <p:cNvSpPr>
            <a:spLocks noGrp="1"/>
          </p:cNvSpPr>
          <p:nvPr>
            <p:ph idx="1"/>
          </p:nvPr>
        </p:nvSpPr>
        <p:spPr/>
        <p:txBody>
          <a:bodyPr/>
          <a:lstStyle/>
          <a:p>
            <a:endParaRPr lang="en-IN"/>
          </a:p>
        </p:txBody>
      </p:sp>
      <p:pic>
        <p:nvPicPr>
          <p:cNvPr id="12" name="Picture 11">
            <a:extLst>
              <a:ext uri="{FF2B5EF4-FFF2-40B4-BE49-F238E27FC236}">
                <a16:creationId xmlns:a16="http://schemas.microsoft.com/office/drawing/2014/main" id="{201F0BA7-662C-4973-0E37-1FC45D22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55" y="2011680"/>
            <a:ext cx="9096586" cy="4554823"/>
          </a:xfrm>
          <a:prstGeom prst="rect">
            <a:avLst/>
          </a:prstGeom>
        </p:spPr>
      </p:pic>
      <p:sp>
        <p:nvSpPr>
          <p:cNvPr id="4" name="TextBox 3">
            <a:extLst>
              <a:ext uri="{FF2B5EF4-FFF2-40B4-BE49-F238E27FC236}">
                <a16:creationId xmlns:a16="http://schemas.microsoft.com/office/drawing/2014/main" id="{866D3818-A02C-360B-18F1-006E5EC9C1A5}"/>
              </a:ext>
            </a:extLst>
          </p:cNvPr>
          <p:cNvSpPr txBox="1"/>
          <p:nvPr/>
        </p:nvSpPr>
        <p:spPr>
          <a:xfrm>
            <a:off x="965200" y="1371600"/>
            <a:ext cx="7508240" cy="415498"/>
          </a:xfrm>
          <a:prstGeom prst="rect">
            <a:avLst/>
          </a:prstGeom>
          <a:noFill/>
        </p:spPr>
        <p:txBody>
          <a:bodyPr wrap="square" rtlCol="0">
            <a:spAutoFit/>
          </a:bodyPr>
          <a:lstStyle/>
          <a:p>
            <a:pPr marL="285750" indent="-285750">
              <a:buFont typeface="Arial" panose="020B0604020202020204" pitchFamily="34" charset="0"/>
              <a:buChar char="•"/>
            </a:pPr>
            <a:r>
              <a:rPr lang="en-US" sz="1050" dirty="0"/>
              <a:t>Price of meat has cost of price more that fruits and vegetables</a:t>
            </a:r>
          </a:p>
          <a:p>
            <a:pPr marL="285750" indent="-285750">
              <a:buFont typeface="Arial" panose="020B0604020202020204" pitchFamily="34" charset="0"/>
              <a:buChar char="•"/>
            </a:pPr>
            <a:r>
              <a:rPr lang="en-US" sz="1050" dirty="0"/>
              <a:t>Lettuce has lowest price of cost</a:t>
            </a:r>
            <a:endParaRPr lang="en-IN" sz="1050" dirty="0"/>
          </a:p>
        </p:txBody>
      </p:sp>
    </p:spTree>
    <p:extLst>
      <p:ext uri="{BB962C8B-B14F-4D97-AF65-F5344CB8AC3E}">
        <p14:creationId xmlns:p14="http://schemas.microsoft.com/office/powerpoint/2010/main" val="29993526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MENTORNESS SQL PROJECT PPT</Template>
  <TotalTime>36</TotalTime>
  <Words>429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Introduction to Cost of Living Analysis</vt:lpstr>
      <vt:lpstr>Cost of Living Analysis</vt:lpstr>
      <vt:lpstr>Cost of Living Analysis</vt:lpstr>
      <vt:lpstr>Cost of Living Analysis</vt:lpstr>
      <vt:lpstr>Overview Cost of Living Analysis </vt:lpstr>
      <vt:lpstr>Cost of Living Analysis</vt:lpstr>
      <vt:lpstr>Cost of Living Analysis</vt:lpstr>
      <vt:lpstr>Cost of Living Analysis</vt:lpstr>
      <vt:lpstr>Cost of Living Analysis</vt:lpstr>
      <vt:lpstr>Cost of Living Analysis</vt:lpstr>
      <vt:lpstr>Cost of Living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Cost of Living Analysis</dc:title>
  <dc:creator>Ankit PILANKAR</dc:creator>
  <cp:lastModifiedBy>Ankit PILANKAR</cp:lastModifiedBy>
  <cp:revision>2</cp:revision>
  <dcterms:created xsi:type="dcterms:W3CDTF">2024-05-30T14:59:47Z</dcterms:created>
  <dcterms:modified xsi:type="dcterms:W3CDTF">2024-05-30T15:36:36Z</dcterms:modified>
</cp:coreProperties>
</file>