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2" r:id="rId1"/>
  </p:sldMasterIdLst>
  <p:notesMasterIdLst>
    <p:notesMasterId r:id="rId20"/>
  </p:notesMasterIdLst>
  <p:handoutMasterIdLst>
    <p:handoutMasterId r:id="rId21"/>
  </p:handoutMasterIdLst>
  <p:sldIdLst>
    <p:sldId id="721" r:id="rId2"/>
    <p:sldId id="745" r:id="rId3"/>
    <p:sldId id="735" r:id="rId4"/>
    <p:sldId id="736" r:id="rId5"/>
    <p:sldId id="742" r:id="rId6"/>
    <p:sldId id="753" r:id="rId7"/>
    <p:sldId id="754" r:id="rId8"/>
    <p:sldId id="756" r:id="rId9"/>
    <p:sldId id="746" r:id="rId10"/>
    <p:sldId id="747" r:id="rId11"/>
    <p:sldId id="748" r:id="rId12"/>
    <p:sldId id="744" r:id="rId13"/>
    <p:sldId id="755" r:id="rId14"/>
    <p:sldId id="749" r:id="rId15"/>
    <p:sldId id="750" r:id="rId16"/>
    <p:sldId id="757" r:id="rId17"/>
    <p:sldId id="751" r:id="rId18"/>
    <p:sldId id="752" r:id="rId19"/>
  </p:sldIdLst>
  <p:sldSz cx="9144000" cy="6858000" type="screen4x3"/>
  <p:notesSz cx="6735763" cy="9869488"/>
  <p:defaultTextStyle>
    <a:defPPr>
      <a:defRPr lang="en-US"/>
    </a:defPPr>
    <a:lvl1pPr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8CC63F"/>
        </a:solidFill>
        <a:latin typeface="Arial" panose="020B0604020202020204" pitchFamily="34" charset="0"/>
        <a:ea typeface="+mn-ea"/>
        <a:cs typeface="+mn-cs"/>
      </a:defRPr>
    </a:lvl5pPr>
    <a:lvl6pPr marL="2286000" algn="l" defTabSz="914400" rtl="0" eaLnBrk="1" latinLnBrk="0" hangingPunct="1">
      <a:defRPr sz="2400" kern="1200">
        <a:solidFill>
          <a:srgbClr val="8CC63F"/>
        </a:solidFill>
        <a:latin typeface="Arial" panose="020B0604020202020204" pitchFamily="34" charset="0"/>
        <a:ea typeface="+mn-ea"/>
        <a:cs typeface="+mn-cs"/>
      </a:defRPr>
    </a:lvl6pPr>
    <a:lvl7pPr marL="2743200" algn="l" defTabSz="914400" rtl="0" eaLnBrk="1" latinLnBrk="0" hangingPunct="1">
      <a:defRPr sz="2400" kern="1200">
        <a:solidFill>
          <a:srgbClr val="8CC63F"/>
        </a:solidFill>
        <a:latin typeface="Arial" panose="020B0604020202020204" pitchFamily="34" charset="0"/>
        <a:ea typeface="+mn-ea"/>
        <a:cs typeface="+mn-cs"/>
      </a:defRPr>
    </a:lvl7pPr>
    <a:lvl8pPr marL="3200400" algn="l" defTabSz="914400" rtl="0" eaLnBrk="1" latinLnBrk="0" hangingPunct="1">
      <a:defRPr sz="2400" kern="1200">
        <a:solidFill>
          <a:srgbClr val="8CC63F"/>
        </a:solidFill>
        <a:latin typeface="Arial" panose="020B0604020202020204" pitchFamily="34" charset="0"/>
        <a:ea typeface="+mn-ea"/>
        <a:cs typeface="+mn-cs"/>
      </a:defRPr>
    </a:lvl8pPr>
    <a:lvl9pPr marL="3657600" algn="l" defTabSz="914400" rtl="0" eaLnBrk="1" latinLnBrk="0" hangingPunct="1">
      <a:defRPr sz="2400" kern="1200">
        <a:solidFill>
          <a:srgbClr val="8CC63F"/>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0D"/>
    <a:srgbClr val="FF6600"/>
    <a:srgbClr val="C27D4A"/>
    <a:srgbClr val="E47028"/>
    <a:srgbClr val="FF0000"/>
    <a:srgbClr val="008000"/>
    <a:srgbClr val="709E32"/>
    <a:srgbClr val="FF505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63" autoAdjust="0"/>
  </p:normalViewPr>
  <p:slideViewPr>
    <p:cSldViewPr snapToGrid="0">
      <p:cViewPr varScale="1">
        <p:scale>
          <a:sx n="79" d="100"/>
          <a:sy n="79" d="100"/>
        </p:scale>
        <p:origin x="1570" y="8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D6E3323-0BA9-72F2-FBCE-4D94BD673443}"/>
              </a:ext>
            </a:extLst>
          </p:cNvPr>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lvl1pPr algn="l" defTabSz="944563" eaLnBrk="0" hangingPunct="0">
              <a:lnSpc>
                <a:spcPct val="100000"/>
              </a:lnSpc>
              <a:defRPr sz="1200">
                <a:solidFill>
                  <a:schemeClr val="tx1"/>
                </a:solidFill>
                <a:latin typeface="Arial" charset="0"/>
              </a:defRPr>
            </a:lvl1pPr>
          </a:lstStyle>
          <a:p>
            <a:pPr>
              <a:defRPr/>
            </a:pPr>
            <a:endParaRPr lang="en-US"/>
          </a:p>
        </p:txBody>
      </p:sp>
      <p:sp>
        <p:nvSpPr>
          <p:cNvPr id="41987" name="Rectangle 3">
            <a:extLst>
              <a:ext uri="{FF2B5EF4-FFF2-40B4-BE49-F238E27FC236}">
                <a16:creationId xmlns:a16="http://schemas.microsoft.com/office/drawing/2014/main" id="{6CDD2329-82CA-0823-046A-755746EEF611}"/>
              </a:ext>
            </a:extLst>
          </p:cNvPr>
          <p:cNvSpPr>
            <a:spLocks noGrp="1" noChangeArrowheads="1"/>
          </p:cNvSpPr>
          <p:nvPr>
            <p:ph type="dt" sz="quarter" idx="1"/>
          </p:nvPr>
        </p:nvSpPr>
        <p:spPr bwMode="auto">
          <a:xfrm>
            <a:off x="3817938" y="0"/>
            <a:ext cx="2917825" cy="493713"/>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lvl1pPr algn="r" defTabSz="944563" eaLnBrk="0" hangingPunct="0">
              <a:lnSpc>
                <a:spcPct val="100000"/>
              </a:lnSpc>
              <a:defRPr sz="1200">
                <a:solidFill>
                  <a:schemeClr val="tx1"/>
                </a:solidFill>
                <a:latin typeface="Arial" charset="0"/>
              </a:defRPr>
            </a:lvl1pPr>
          </a:lstStyle>
          <a:p>
            <a:pPr>
              <a:defRPr/>
            </a:pPr>
            <a:endParaRPr lang="en-US"/>
          </a:p>
        </p:txBody>
      </p:sp>
      <p:sp>
        <p:nvSpPr>
          <p:cNvPr id="41988" name="Rectangle 4">
            <a:extLst>
              <a:ext uri="{FF2B5EF4-FFF2-40B4-BE49-F238E27FC236}">
                <a16:creationId xmlns:a16="http://schemas.microsoft.com/office/drawing/2014/main" id="{917FBA74-2243-295B-A6ED-318BE4824579}"/>
              </a:ext>
            </a:extLst>
          </p:cNvPr>
          <p:cNvSpPr>
            <a:spLocks noGrp="1" noChangeArrowheads="1"/>
          </p:cNvSpPr>
          <p:nvPr>
            <p:ph type="ftr" sz="quarter" idx="2"/>
          </p:nvPr>
        </p:nvSpPr>
        <p:spPr bwMode="auto">
          <a:xfrm>
            <a:off x="0" y="9375775"/>
            <a:ext cx="2917825" cy="493713"/>
          </a:xfrm>
          <a:prstGeom prst="rect">
            <a:avLst/>
          </a:prstGeom>
          <a:noFill/>
          <a:ln w="9525">
            <a:noFill/>
            <a:miter lim="800000"/>
            <a:headEnd/>
            <a:tailEnd/>
          </a:ln>
          <a:effectLst/>
        </p:spPr>
        <p:txBody>
          <a:bodyPr vert="horz" wrap="square" lIns="94340" tIns="47170" rIns="94340" bIns="47170" numCol="1" anchor="b" anchorCtr="0" compatLnSpc="1">
            <a:prstTxWarp prst="textNoShape">
              <a:avLst/>
            </a:prstTxWarp>
          </a:bodyPr>
          <a:lstStyle>
            <a:lvl1pPr algn="l" defTabSz="944563" eaLnBrk="0" hangingPunct="0">
              <a:lnSpc>
                <a:spcPct val="100000"/>
              </a:lnSpc>
              <a:defRPr sz="1200">
                <a:solidFill>
                  <a:schemeClr val="tx1"/>
                </a:solidFill>
                <a:latin typeface="Arial" charset="0"/>
              </a:defRPr>
            </a:lvl1pPr>
          </a:lstStyle>
          <a:p>
            <a:pPr>
              <a:defRPr/>
            </a:pPr>
            <a:r>
              <a:rPr lang="en-US"/>
              <a:t>Date:07/12/2013                                    PARUL INSTITUTE OF TECHNOLOGY</a:t>
            </a:r>
          </a:p>
        </p:txBody>
      </p:sp>
      <p:sp>
        <p:nvSpPr>
          <p:cNvPr id="41989" name="Rectangle 5">
            <a:extLst>
              <a:ext uri="{FF2B5EF4-FFF2-40B4-BE49-F238E27FC236}">
                <a16:creationId xmlns:a16="http://schemas.microsoft.com/office/drawing/2014/main" id="{C272F89C-9677-E59A-FFD6-5999F3CF0D42}"/>
              </a:ext>
            </a:extLst>
          </p:cNvPr>
          <p:cNvSpPr>
            <a:spLocks noGrp="1" noChangeArrowheads="1"/>
          </p:cNvSpPr>
          <p:nvPr>
            <p:ph type="sldNum" sz="quarter" idx="3"/>
          </p:nvPr>
        </p:nvSpPr>
        <p:spPr bwMode="auto">
          <a:xfrm>
            <a:off x="3817938" y="9375775"/>
            <a:ext cx="2917825" cy="493713"/>
          </a:xfrm>
          <a:prstGeom prst="rect">
            <a:avLst/>
          </a:prstGeom>
          <a:noFill/>
          <a:ln w="9525">
            <a:noFill/>
            <a:miter lim="800000"/>
            <a:headEnd/>
            <a:tailEnd/>
          </a:ln>
          <a:effectLst/>
        </p:spPr>
        <p:txBody>
          <a:bodyPr vert="horz" wrap="square" lIns="94340" tIns="47170" rIns="94340" bIns="47170" numCol="1" anchor="b" anchorCtr="0" compatLnSpc="1">
            <a:prstTxWarp prst="textNoShape">
              <a:avLst/>
            </a:prstTxWarp>
          </a:bodyPr>
          <a:lstStyle>
            <a:lvl1pPr algn="r" defTabSz="944563">
              <a:defRPr sz="1200" smtClean="0">
                <a:solidFill>
                  <a:schemeClr val="tx1"/>
                </a:solidFill>
              </a:defRPr>
            </a:lvl1pPr>
          </a:lstStyle>
          <a:p>
            <a:pPr>
              <a:defRPr/>
            </a:pPr>
            <a:fld id="{93FA2FE2-16BF-44FD-8E55-0728BC7B7BC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F8930D1-E0D8-C61C-D50C-6366B7C0E28E}"/>
              </a:ext>
            </a:extLst>
          </p:cNvPr>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lvl1pPr algn="l" defTabSz="944563" eaLnBrk="0" hangingPunct="0">
              <a:lnSpc>
                <a:spcPct val="100000"/>
              </a:lnSpc>
              <a:defRPr sz="1200">
                <a:solidFill>
                  <a:schemeClr val="tx1"/>
                </a:solidFill>
                <a:latin typeface="Arial" charset="0"/>
              </a:defRPr>
            </a:lvl1pPr>
          </a:lstStyle>
          <a:p>
            <a:pPr>
              <a:defRPr/>
            </a:pPr>
            <a:endParaRPr lang="en-US"/>
          </a:p>
        </p:txBody>
      </p:sp>
      <p:sp>
        <p:nvSpPr>
          <p:cNvPr id="38915" name="Rectangle 3">
            <a:extLst>
              <a:ext uri="{FF2B5EF4-FFF2-40B4-BE49-F238E27FC236}">
                <a16:creationId xmlns:a16="http://schemas.microsoft.com/office/drawing/2014/main" id="{D08B6816-2021-4B9B-E552-04AFD31C4555}"/>
              </a:ext>
            </a:extLst>
          </p:cNvPr>
          <p:cNvSpPr>
            <a:spLocks noGrp="1" noChangeArrowheads="1"/>
          </p:cNvSpPr>
          <p:nvPr>
            <p:ph type="dt" idx="1"/>
          </p:nvPr>
        </p:nvSpPr>
        <p:spPr bwMode="auto">
          <a:xfrm>
            <a:off x="3817938" y="0"/>
            <a:ext cx="2917825" cy="493713"/>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lvl1pPr algn="r" defTabSz="944563" eaLnBrk="0" hangingPunct="0">
              <a:lnSpc>
                <a:spcPct val="100000"/>
              </a:lnSpc>
              <a:defRPr sz="1200">
                <a:solidFill>
                  <a:schemeClr val="tx1"/>
                </a:solidFill>
                <a:latin typeface="Arial" charset="0"/>
              </a:defRPr>
            </a:lvl1pPr>
          </a:lstStyle>
          <a:p>
            <a:pPr>
              <a:defRPr/>
            </a:pPr>
            <a:endParaRPr lang="en-US"/>
          </a:p>
        </p:txBody>
      </p:sp>
      <p:sp>
        <p:nvSpPr>
          <p:cNvPr id="2052" name="Rectangle 4">
            <a:extLst>
              <a:ext uri="{FF2B5EF4-FFF2-40B4-BE49-F238E27FC236}">
                <a16:creationId xmlns:a16="http://schemas.microsoft.com/office/drawing/2014/main" id="{ABB7A378-E3A4-6E85-2E81-846F91B5A852}"/>
              </a:ext>
            </a:extLst>
          </p:cNvPr>
          <p:cNvSpPr>
            <a:spLocks noGrp="1" noRot="1" noChangeAspect="1" noChangeArrowheads="1" noTextEdit="1"/>
          </p:cNvSpPr>
          <p:nvPr>
            <p:ph type="sldImg" idx="2"/>
          </p:nvPr>
        </p:nvSpPr>
        <p:spPr bwMode="auto">
          <a:xfrm>
            <a:off x="898525" y="739775"/>
            <a:ext cx="4935538"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a:extLst>
              <a:ext uri="{FF2B5EF4-FFF2-40B4-BE49-F238E27FC236}">
                <a16:creationId xmlns:a16="http://schemas.microsoft.com/office/drawing/2014/main" id="{E30C7196-7EB2-A547-83D3-B868F770C39A}"/>
              </a:ext>
            </a:extLst>
          </p:cNvPr>
          <p:cNvSpPr>
            <a:spLocks noGrp="1" noChangeArrowheads="1"/>
          </p:cNvSpPr>
          <p:nvPr>
            <p:ph type="body" sz="quarter" idx="3"/>
          </p:nvPr>
        </p:nvSpPr>
        <p:spPr bwMode="auto">
          <a:xfrm>
            <a:off x="385763" y="4530725"/>
            <a:ext cx="5943600" cy="4776788"/>
          </a:xfrm>
          <a:prstGeom prst="rect">
            <a:avLst/>
          </a:prstGeom>
          <a:noFill/>
          <a:ln w="9525">
            <a:noFill/>
            <a:miter lim="800000"/>
            <a:headEnd/>
            <a:tailEnd/>
          </a:ln>
          <a:effectLst/>
        </p:spPr>
        <p:txBody>
          <a:bodyPr vert="horz" wrap="square" lIns="94340" tIns="47170" rIns="94340" bIns="4717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18" name="Rectangle 6">
            <a:extLst>
              <a:ext uri="{FF2B5EF4-FFF2-40B4-BE49-F238E27FC236}">
                <a16:creationId xmlns:a16="http://schemas.microsoft.com/office/drawing/2014/main" id="{B583FBA7-EA94-A051-95DA-ADDEA3E02864}"/>
              </a:ext>
            </a:extLst>
          </p:cNvPr>
          <p:cNvSpPr>
            <a:spLocks noGrp="1" noChangeArrowheads="1"/>
          </p:cNvSpPr>
          <p:nvPr>
            <p:ph type="ftr" sz="quarter" idx="4"/>
          </p:nvPr>
        </p:nvSpPr>
        <p:spPr bwMode="auto">
          <a:xfrm>
            <a:off x="0" y="9375775"/>
            <a:ext cx="2917825" cy="493713"/>
          </a:xfrm>
          <a:prstGeom prst="rect">
            <a:avLst/>
          </a:prstGeom>
          <a:noFill/>
          <a:ln w="9525">
            <a:noFill/>
            <a:miter lim="800000"/>
            <a:headEnd/>
            <a:tailEnd/>
          </a:ln>
          <a:effectLst/>
        </p:spPr>
        <p:txBody>
          <a:bodyPr vert="horz" wrap="square" lIns="94340" tIns="47170" rIns="94340" bIns="47170" numCol="1" anchor="b" anchorCtr="0" compatLnSpc="1">
            <a:prstTxWarp prst="textNoShape">
              <a:avLst/>
            </a:prstTxWarp>
          </a:bodyPr>
          <a:lstStyle>
            <a:lvl1pPr algn="l" defTabSz="944563" eaLnBrk="0" hangingPunct="0">
              <a:lnSpc>
                <a:spcPct val="100000"/>
              </a:lnSpc>
              <a:defRPr sz="1200">
                <a:solidFill>
                  <a:schemeClr val="tx1"/>
                </a:solidFill>
                <a:latin typeface="Arial" charset="0"/>
              </a:defRPr>
            </a:lvl1pPr>
          </a:lstStyle>
          <a:p>
            <a:pPr>
              <a:defRPr/>
            </a:pPr>
            <a:r>
              <a:rPr lang="en-US"/>
              <a:t>Date:07/12/2013                                    PARUL INSTITUTE OF TECHNOLOGY</a:t>
            </a:r>
          </a:p>
        </p:txBody>
      </p:sp>
      <p:sp>
        <p:nvSpPr>
          <p:cNvPr id="38919" name="Rectangle 7">
            <a:extLst>
              <a:ext uri="{FF2B5EF4-FFF2-40B4-BE49-F238E27FC236}">
                <a16:creationId xmlns:a16="http://schemas.microsoft.com/office/drawing/2014/main" id="{5830148E-C474-74D4-557F-765D796C3386}"/>
              </a:ext>
            </a:extLst>
          </p:cNvPr>
          <p:cNvSpPr>
            <a:spLocks noGrp="1" noChangeArrowheads="1"/>
          </p:cNvSpPr>
          <p:nvPr>
            <p:ph type="sldNum" sz="quarter" idx="5"/>
          </p:nvPr>
        </p:nvSpPr>
        <p:spPr bwMode="auto">
          <a:xfrm>
            <a:off x="3817938" y="9375775"/>
            <a:ext cx="2917825" cy="493713"/>
          </a:xfrm>
          <a:prstGeom prst="rect">
            <a:avLst/>
          </a:prstGeom>
          <a:noFill/>
          <a:ln w="9525">
            <a:noFill/>
            <a:miter lim="800000"/>
            <a:headEnd/>
            <a:tailEnd/>
          </a:ln>
          <a:effectLst/>
        </p:spPr>
        <p:txBody>
          <a:bodyPr vert="horz" wrap="square" lIns="94340" tIns="47170" rIns="94340" bIns="47170" numCol="1" anchor="b" anchorCtr="0" compatLnSpc="1">
            <a:prstTxWarp prst="textNoShape">
              <a:avLst/>
            </a:prstTxWarp>
          </a:bodyPr>
          <a:lstStyle>
            <a:lvl1pPr algn="r" defTabSz="944563">
              <a:defRPr sz="1200" smtClean="0">
                <a:solidFill>
                  <a:schemeClr val="tx1"/>
                </a:solidFill>
              </a:defRPr>
            </a:lvl1pPr>
          </a:lstStyle>
          <a:p>
            <a:pPr>
              <a:defRPr/>
            </a:pPr>
            <a:fld id="{8367C6A2-7180-4FED-94B9-EA4C779638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marL="233363" indent="-233363" algn="l" rtl="0" eaLnBrk="0" fontAlgn="base" hangingPunct="0">
      <a:spcBef>
        <a:spcPct val="30000"/>
      </a:spcBef>
      <a:spcAft>
        <a:spcPct val="0"/>
      </a:spcAft>
      <a:buChar char="•"/>
      <a:defRPr sz="1400" kern="1200">
        <a:solidFill>
          <a:schemeClr val="tx1"/>
        </a:solidFill>
        <a:latin typeface="Arial" charset="0"/>
        <a:ea typeface="+mn-ea"/>
        <a:cs typeface="+mn-cs"/>
      </a:defRPr>
    </a:lvl1pPr>
    <a:lvl2pPr marL="574675" indent="-227013" algn="l" rtl="0" eaLnBrk="0" fontAlgn="base" hangingPunct="0">
      <a:spcBef>
        <a:spcPct val="30000"/>
      </a:spcBef>
      <a:spcAft>
        <a:spcPct val="0"/>
      </a:spcAft>
      <a:buChar char="•"/>
      <a:defRPr sz="1400" kern="1200">
        <a:solidFill>
          <a:schemeClr val="tx1"/>
        </a:solidFill>
        <a:latin typeface="Arial" charset="0"/>
        <a:ea typeface="+mn-ea"/>
        <a:cs typeface="+mn-cs"/>
      </a:defRPr>
    </a:lvl2pPr>
    <a:lvl3pPr marL="914400" indent="-223838" algn="l" rtl="0" eaLnBrk="0" fontAlgn="base" hangingPunct="0">
      <a:spcBef>
        <a:spcPct val="30000"/>
      </a:spcBef>
      <a:spcAft>
        <a:spcPct val="0"/>
      </a:spcAft>
      <a:buChar char="•"/>
      <a:defRPr sz="1400" kern="1200">
        <a:solidFill>
          <a:schemeClr val="tx1"/>
        </a:solidFill>
        <a:latin typeface="Arial" charset="0"/>
        <a:ea typeface="+mn-ea"/>
        <a:cs typeface="+mn-cs"/>
      </a:defRPr>
    </a:lvl3pPr>
    <a:lvl4pPr marL="1254125" indent="-222250" algn="l" rtl="0" eaLnBrk="0" fontAlgn="base" hangingPunct="0">
      <a:spcBef>
        <a:spcPct val="30000"/>
      </a:spcBef>
      <a:spcAft>
        <a:spcPct val="0"/>
      </a:spcAft>
      <a:buChar char="•"/>
      <a:defRPr sz="1400" kern="1200">
        <a:solidFill>
          <a:schemeClr val="tx1"/>
        </a:solidFill>
        <a:latin typeface="Arial" charset="0"/>
        <a:ea typeface="+mn-ea"/>
        <a:cs typeface="+mn-cs"/>
      </a:defRPr>
    </a:lvl4pPr>
    <a:lvl5pPr marL="1604963" indent="-233363" algn="l" rtl="0" eaLnBrk="0" fontAlgn="base" hangingPunct="0">
      <a:spcBef>
        <a:spcPct val="30000"/>
      </a:spcBef>
      <a:spcAft>
        <a:spcPct val="0"/>
      </a:spcAft>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pPr>
              <a:defRPr/>
            </a:pPr>
            <a:r>
              <a:rPr lang="en-US"/>
              <a:t>Date:07/12/2013                                    PARUL INSTITUTE OF TECHNOLOGY</a:t>
            </a:r>
          </a:p>
        </p:txBody>
      </p:sp>
      <p:sp>
        <p:nvSpPr>
          <p:cNvPr id="5" name="Slide Number Placeholder 4"/>
          <p:cNvSpPr>
            <a:spLocks noGrp="1"/>
          </p:cNvSpPr>
          <p:nvPr>
            <p:ph type="sldNum" sz="quarter" idx="5"/>
          </p:nvPr>
        </p:nvSpPr>
        <p:spPr/>
        <p:txBody>
          <a:bodyPr/>
          <a:lstStyle/>
          <a:p>
            <a:pPr>
              <a:defRPr/>
            </a:pPr>
            <a:fld id="{8367C6A2-7180-4FED-94B9-EA4C77963801}" type="slidenum">
              <a:rPr lang="en-US" altLang="en-US" smtClean="0"/>
              <a:pPr>
                <a:defRPr/>
              </a:pPr>
              <a:t>6</a:t>
            </a:fld>
            <a:endParaRPr lang="en-US" altLang="en-US"/>
          </a:p>
        </p:txBody>
      </p:sp>
    </p:spTree>
    <p:extLst>
      <p:ext uri="{BB962C8B-B14F-4D97-AF65-F5344CB8AC3E}">
        <p14:creationId xmlns:p14="http://schemas.microsoft.com/office/powerpoint/2010/main" val="1727452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FA9AEC5-233E-38D2-01ED-8BDDC5017FB7}"/>
              </a:ext>
            </a:extLst>
          </p:cNvPr>
          <p:cNvSpPr>
            <a:spLocks noGrp="1"/>
          </p:cNvSpPr>
          <p:nvPr>
            <p:ph type="dt" sz="half" idx="10"/>
          </p:nvPr>
        </p:nvSpPr>
        <p:spPr/>
        <p:txBody>
          <a:bodyPr/>
          <a:lstStyle>
            <a:lvl1pPr>
              <a:defRPr/>
            </a:lvl1pPr>
          </a:lstStyle>
          <a:p>
            <a:pPr>
              <a:defRPr/>
            </a:pPr>
            <a:fld id="{DD79F0C2-AD61-439E-A155-4D806DAF254F}" type="datetime1">
              <a:rPr lang="en-US"/>
              <a:pPr>
                <a:defRPr/>
              </a:pPr>
              <a:t>3/20/2024</a:t>
            </a:fld>
            <a:endParaRPr lang="en-US"/>
          </a:p>
        </p:txBody>
      </p:sp>
      <p:sp>
        <p:nvSpPr>
          <p:cNvPr id="5" name="Footer Placeholder 4">
            <a:extLst>
              <a:ext uri="{FF2B5EF4-FFF2-40B4-BE49-F238E27FC236}">
                <a16:creationId xmlns:a16="http://schemas.microsoft.com/office/drawing/2014/main" id="{7735DB9F-9806-AD88-D7AF-62E72362F5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772F79-1E88-3611-CDC4-898301FFF3EB}"/>
              </a:ext>
            </a:extLst>
          </p:cNvPr>
          <p:cNvSpPr>
            <a:spLocks noGrp="1"/>
          </p:cNvSpPr>
          <p:nvPr>
            <p:ph type="sldNum" sz="quarter" idx="12"/>
          </p:nvPr>
        </p:nvSpPr>
        <p:spPr/>
        <p:txBody>
          <a:bodyPr/>
          <a:lstStyle>
            <a:lvl1pPr>
              <a:defRPr/>
            </a:lvl1pPr>
          </a:lstStyle>
          <a:p>
            <a:pPr>
              <a:defRPr/>
            </a:pPr>
            <a:fld id="{4EC8BC92-CBE5-40D1-96D8-91DC4D339FFD}" type="slidenum">
              <a:rPr lang="en-US" altLang="en-US"/>
              <a:pPr>
                <a:defRPr/>
              </a:pPr>
              <a:t>‹#›</a:t>
            </a:fld>
            <a:endParaRPr lang="en-US" altLang="en-US"/>
          </a:p>
        </p:txBody>
      </p:sp>
    </p:spTree>
    <p:extLst>
      <p:ext uri="{BB962C8B-B14F-4D97-AF65-F5344CB8AC3E}">
        <p14:creationId xmlns:p14="http://schemas.microsoft.com/office/powerpoint/2010/main" val="14589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F1B5A-19BD-74FA-AAF9-D33E0E4B4C29}"/>
              </a:ext>
            </a:extLst>
          </p:cNvPr>
          <p:cNvSpPr>
            <a:spLocks noGrp="1"/>
          </p:cNvSpPr>
          <p:nvPr>
            <p:ph type="dt" sz="half" idx="10"/>
          </p:nvPr>
        </p:nvSpPr>
        <p:spPr/>
        <p:txBody>
          <a:bodyPr/>
          <a:lstStyle>
            <a:lvl1pPr>
              <a:defRPr/>
            </a:lvl1pPr>
          </a:lstStyle>
          <a:p>
            <a:pPr>
              <a:defRPr/>
            </a:pPr>
            <a:fld id="{AE527129-CE66-45E6-95C2-23F2D463685B}" type="datetime1">
              <a:rPr lang="en-US"/>
              <a:pPr>
                <a:defRPr/>
              </a:pPr>
              <a:t>3/20/2024</a:t>
            </a:fld>
            <a:endParaRPr lang="en-US"/>
          </a:p>
        </p:txBody>
      </p:sp>
      <p:sp>
        <p:nvSpPr>
          <p:cNvPr id="5" name="Footer Placeholder 4">
            <a:extLst>
              <a:ext uri="{FF2B5EF4-FFF2-40B4-BE49-F238E27FC236}">
                <a16:creationId xmlns:a16="http://schemas.microsoft.com/office/drawing/2014/main" id="{A068B5A0-8BF4-55BC-B948-C9537BDC9C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0B47133-2BE6-E769-D48C-0AFB4EB215E8}"/>
              </a:ext>
            </a:extLst>
          </p:cNvPr>
          <p:cNvSpPr>
            <a:spLocks noGrp="1"/>
          </p:cNvSpPr>
          <p:nvPr>
            <p:ph type="sldNum" sz="quarter" idx="12"/>
          </p:nvPr>
        </p:nvSpPr>
        <p:spPr/>
        <p:txBody>
          <a:bodyPr/>
          <a:lstStyle>
            <a:lvl1pPr>
              <a:defRPr/>
            </a:lvl1pPr>
          </a:lstStyle>
          <a:p>
            <a:pPr>
              <a:defRPr/>
            </a:pPr>
            <a:fld id="{28D2217B-1C66-4E8B-947D-DA6C1C20797D}" type="slidenum">
              <a:rPr lang="en-US" altLang="en-US"/>
              <a:pPr>
                <a:defRPr/>
              </a:pPr>
              <a:t>‹#›</a:t>
            </a:fld>
            <a:endParaRPr lang="en-US" altLang="en-US"/>
          </a:p>
        </p:txBody>
      </p:sp>
    </p:spTree>
    <p:extLst>
      <p:ext uri="{BB962C8B-B14F-4D97-AF65-F5344CB8AC3E}">
        <p14:creationId xmlns:p14="http://schemas.microsoft.com/office/powerpoint/2010/main" val="80000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3BBD6-A1B9-E006-E170-99B730D72D57}"/>
              </a:ext>
            </a:extLst>
          </p:cNvPr>
          <p:cNvSpPr>
            <a:spLocks noGrp="1"/>
          </p:cNvSpPr>
          <p:nvPr>
            <p:ph type="dt" sz="half" idx="10"/>
          </p:nvPr>
        </p:nvSpPr>
        <p:spPr/>
        <p:txBody>
          <a:bodyPr/>
          <a:lstStyle>
            <a:lvl1pPr>
              <a:defRPr/>
            </a:lvl1pPr>
          </a:lstStyle>
          <a:p>
            <a:pPr>
              <a:defRPr/>
            </a:pPr>
            <a:fld id="{D4FF332D-432E-4FFC-B592-B32C9F72D7DF}" type="datetime1">
              <a:rPr lang="en-US"/>
              <a:pPr>
                <a:defRPr/>
              </a:pPr>
              <a:t>3/20/2024</a:t>
            </a:fld>
            <a:endParaRPr lang="en-US"/>
          </a:p>
        </p:txBody>
      </p:sp>
      <p:sp>
        <p:nvSpPr>
          <p:cNvPr id="5" name="Footer Placeholder 4">
            <a:extLst>
              <a:ext uri="{FF2B5EF4-FFF2-40B4-BE49-F238E27FC236}">
                <a16:creationId xmlns:a16="http://schemas.microsoft.com/office/drawing/2014/main" id="{52398FD9-2C0B-AEF3-028A-1B6DCA6D9F1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FAADE3-62EE-D019-B567-1AB3C4BF2E49}"/>
              </a:ext>
            </a:extLst>
          </p:cNvPr>
          <p:cNvSpPr>
            <a:spLocks noGrp="1"/>
          </p:cNvSpPr>
          <p:nvPr>
            <p:ph type="sldNum" sz="quarter" idx="12"/>
          </p:nvPr>
        </p:nvSpPr>
        <p:spPr/>
        <p:txBody>
          <a:bodyPr/>
          <a:lstStyle>
            <a:lvl1pPr>
              <a:defRPr/>
            </a:lvl1pPr>
          </a:lstStyle>
          <a:p>
            <a:pPr>
              <a:defRPr/>
            </a:pPr>
            <a:fld id="{9911B1C2-23E7-4B88-A4AF-348C7153CF30}" type="slidenum">
              <a:rPr lang="en-US" altLang="en-US"/>
              <a:pPr>
                <a:defRPr/>
              </a:pPr>
              <a:t>‹#›</a:t>
            </a:fld>
            <a:endParaRPr lang="en-US" altLang="en-US"/>
          </a:p>
        </p:txBody>
      </p:sp>
    </p:spTree>
    <p:extLst>
      <p:ext uri="{BB962C8B-B14F-4D97-AF65-F5344CB8AC3E}">
        <p14:creationId xmlns:p14="http://schemas.microsoft.com/office/powerpoint/2010/main" val="322408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7BA29-B2AC-BE5D-A047-0C324C7FD2B7}"/>
              </a:ext>
            </a:extLst>
          </p:cNvPr>
          <p:cNvSpPr>
            <a:spLocks noGrp="1"/>
          </p:cNvSpPr>
          <p:nvPr>
            <p:ph type="dt" sz="half" idx="10"/>
          </p:nvPr>
        </p:nvSpPr>
        <p:spPr/>
        <p:txBody>
          <a:bodyPr/>
          <a:lstStyle>
            <a:lvl1pPr>
              <a:defRPr/>
            </a:lvl1pPr>
          </a:lstStyle>
          <a:p>
            <a:pPr>
              <a:defRPr/>
            </a:pPr>
            <a:fld id="{EB7C944D-9E37-43DA-8B68-8CC7D1455DD0}" type="datetime1">
              <a:rPr lang="en-US"/>
              <a:pPr>
                <a:defRPr/>
              </a:pPr>
              <a:t>3/20/2024</a:t>
            </a:fld>
            <a:endParaRPr lang="en-US"/>
          </a:p>
        </p:txBody>
      </p:sp>
      <p:sp>
        <p:nvSpPr>
          <p:cNvPr id="5" name="Footer Placeholder 4">
            <a:extLst>
              <a:ext uri="{FF2B5EF4-FFF2-40B4-BE49-F238E27FC236}">
                <a16:creationId xmlns:a16="http://schemas.microsoft.com/office/drawing/2014/main" id="{F18E0C78-0090-A5B9-FC41-2A0A594189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E6B9F5-040E-0E11-CAC2-02D656DE0E55}"/>
              </a:ext>
            </a:extLst>
          </p:cNvPr>
          <p:cNvSpPr>
            <a:spLocks noGrp="1"/>
          </p:cNvSpPr>
          <p:nvPr>
            <p:ph type="sldNum" sz="quarter" idx="12"/>
          </p:nvPr>
        </p:nvSpPr>
        <p:spPr/>
        <p:txBody>
          <a:bodyPr/>
          <a:lstStyle>
            <a:lvl1pPr>
              <a:defRPr/>
            </a:lvl1pPr>
          </a:lstStyle>
          <a:p>
            <a:pPr>
              <a:defRPr/>
            </a:pPr>
            <a:fld id="{09F87558-E8A8-468D-896C-09E65E97A3EF}" type="slidenum">
              <a:rPr lang="en-US" altLang="en-US"/>
              <a:pPr>
                <a:defRPr/>
              </a:pPr>
              <a:t>‹#›</a:t>
            </a:fld>
            <a:endParaRPr lang="en-US" altLang="en-US"/>
          </a:p>
        </p:txBody>
      </p:sp>
    </p:spTree>
    <p:extLst>
      <p:ext uri="{BB962C8B-B14F-4D97-AF65-F5344CB8AC3E}">
        <p14:creationId xmlns:p14="http://schemas.microsoft.com/office/powerpoint/2010/main" val="347037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3F80C5-7079-D95E-8F4E-D615B7B4D673}"/>
              </a:ext>
            </a:extLst>
          </p:cNvPr>
          <p:cNvSpPr>
            <a:spLocks noGrp="1"/>
          </p:cNvSpPr>
          <p:nvPr>
            <p:ph type="dt" sz="half" idx="10"/>
          </p:nvPr>
        </p:nvSpPr>
        <p:spPr/>
        <p:txBody>
          <a:bodyPr/>
          <a:lstStyle>
            <a:lvl1pPr>
              <a:defRPr/>
            </a:lvl1pPr>
          </a:lstStyle>
          <a:p>
            <a:pPr>
              <a:defRPr/>
            </a:pPr>
            <a:fld id="{54FC3345-50CB-4A6E-87B3-8C874935E51E}" type="datetime1">
              <a:rPr lang="en-US"/>
              <a:pPr>
                <a:defRPr/>
              </a:pPr>
              <a:t>3/20/2024</a:t>
            </a:fld>
            <a:endParaRPr lang="en-US"/>
          </a:p>
        </p:txBody>
      </p:sp>
      <p:sp>
        <p:nvSpPr>
          <p:cNvPr id="5" name="Footer Placeholder 4">
            <a:extLst>
              <a:ext uri="{FF2B5EF4-FFF2-40B4-BE49-F238E27FC236}">
                <a16:creationId xmlns:a16="http://schemas.microsoft.com/office/drawing/2014/main" id="{036F358B-4853-ACDF-218B-F82A123463E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487353-3E41-A0CF-4B7B-FB99193E87B3}"/>
              </a:ext>
            </a:extLst>
          </p:cNvPr>
          <p:cNvSpPr>
            <a:spLocks noGrp="1"/>
          </p:cNvSpPr>
          <p:nvPr>
            <p:ph type="sldNum" sz="quarter" idx="12"/>
          </p:nvPr>
        </p:nvSpPr>
        <p:spPr/>
        <p:txBody>
          <a:bodyPr/>
          <a:lstStyle>
            <a:lvl1pPr>
              <a:defRPr/>
            </a:lvl1pPr>
          </a:lstStyle>
          <a:p>
            <a:pPr>
              <a:defRPr/>
            </a:pPr>
            <a:fld id="{CE902E8D-78BF-4403-BEF6-50BD4A41236F}" type="slidenum">
              <a:rPr lang="en-US" altLang="en-US"/>
              <a:pPr>
                <a:defRPr/>
              </a:pPr>
              <a:t>‹#›</a:t>
            </a:fld>
            <a:endParaRPr lang="en-US" altLang="en-US"/>
          </a:p>
        </p:txBody>
      </p:sp>
    </p:spTree>
    <p:extLst>
      <p:ext uri="{BB962C8B-B14F-4D97-AF65-F5344CB8AC3E}">
        <p14:creationId xmlns:p14="http://schemas.microsoft.com/office/powerpoint/2010/main" val="350281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2F86A5D-46F2-892E-CD18-9D6FA8D4859A}"/>
              </a:ext>
            </a:extLst>
          </p:cNvPr>
          <p:cNvSpPr>
            <a:spLocks noGrp="1"/>
          </p:cNvSpPr>
          <p:nvPr>
            <p:ph type="dt" sz="half" idx="10"/>
          </p:nvPr>
        </p:nvSpPr>
        <p:spPr/>
        <p:txBody>
          <a:bodyPr/>
          <a:lstStyle>
            <a:lvl1pPr>
              <a:defRPr/>
            </a:lvl1pPr>
          </a:lstStyle>
          <a:p>
            <a:pPr>
              <a:defRPr/>
            </a:pPr>
            <a:fld id="{E1E56E28-1D08-4DA5-8734-89FA9C74080F}" type="datetime1">
              <a:rPr lang="en-US"/>
              <a:pPr>
                <a:defRPr/>
              </a:pPr>
              <a:t>3/20/2024</a:t>
            </a:fld>
            <a:endParaRPr lang="en-US"/>
          </a:p>
        </p:txBody>
      </p:sp>
      <p:sp>
        <p:nvSpPr>
          <p:cNvPr id="6" name="Footer Placeholder 4">
            <a:extLst>
              <a:ext uri="{FF2B5EF4-FFF2-40B4-BE49-F238E27FC236}">
                <a16:creationId xmlns:a16="http://schemas.microsoft.com/office/drawing/2014/main" id="{DF2F9E00-C6C8-C116-F923-1522DD024D1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4D2AF2A-ABE3-20E1-D7BC-28609BBF56BA}"/>
              </a:ext>
            </a:extLst>
          </p:cNvPr>
          <p:cNvSpPr>
            <a:spLocks noGrp="1"/>
          </p:cNvSpPr>
          <p:nvPr>
            <p:ph type="sldNum" sz="quarter" idx="12"/>
          </p:nvPr>
        </p:nvSpPr>
        <p:spPr/>
        <p:txBody>
          <a:bodyPr/>
          <a:lstStyle>
            <a:lvl1pPr>
              <a:defRPr/>
            </a:lvl1pPr>
          </a:lstStyle>
          <a:p>
            <a:pPr>
              <a:defRPr/>
            </a:pPr>
            <a:fld id="{B2689C7B-A2E7-4707-BA52-C74B4B84B0B1}" type="slidenum">
              <a:rPr lang="en-US" altLang="en-US"/>
              <a:pPr>
                <a:defRPr/>
              </a:pPr>
              <a:t>‹#›</a:t>
            </a:fld>
            <a:endParaRPr lang="en-US" altLang="en-US"/>
          </a:p>
        </p:txBody>
      </p:sp>
    </p:spTree>
    <p:extLst>
      <p:ext uri="{BB962C8B-B14F-4D97-AF65-F5344CB8AC3E}">
        <p14:creationId xmlns:p14="http://schemas.microsoft.com/office/powerpoint/2010/main" val="209823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2EBD4B3-462A-D2BA-D476-32E5F60481F4}"/>
              </a:ext>
            </a:extLst>
          </p:cNvPr>
          <p:cNvSpPr>
            <a:spLocks noGrp="1"/>
          </p:cNvSpPr>
          <p:nvPr>
            <p:ph type="dt" sz="half" idx="10"/>
          </p:nvPr>
        </p:nvSpPr>
        <p:spPr/>
        <p:txBody>
          <a:bodyPr/>
          <a:lstStyle>
            <a:lvl1pPr>
              <a:defRPr/>
            </a:lvl1pPr>
          </a:lstStyle>
          <a:p>
            <a:pPr>
              <a:defRPr/>
            </a:pPr>
            <a:fld id="{ED1E2EEB-FCA4-41CB-9C2B-DBB9EF0207A0}" type="datetime1">
              <a:rPr lang="en-US"/>
              <a:pPr>
                <a:defRPr/>
              </a:pPr>
              <a:t>3/20/2024</a:t>
            </a:fld>
            <a:endParaRPr lang="en-US"/>
          </a:p>
        </p:txBody>
      </p:sp>
      <p:sp>
        <p:nvSpPr>
          <p:cNvPr id="8" name="Footer Placeholder 4">
            <a:extLst>
              <a:ext uri="{FF2B5EF4-FFF2-40B4-BE49-F238E27FC236}">
                <a16:creationId xmlns:a16="http://schemas.microsoft.com/office/drawing/2014/main" id="{3D951318-BEFC-3F30-19D9-29C482659F9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1FD8AFA-2F36-75E4-4870-74F156B8D6A7}"/>
              </a:ext>
            </a:extLst>
          </p:cNvPr>
          <p:cNvSpPr>
            <a:spLocks noGrp="1"/>
          </p:cNvSpPr>
          <p:nvPr>
            <p:ph type="sldNum" sz="quarter" idx="12"/>
          </p:nvPr>
        </p:nvSpPr>
        <p:spPr/>
        <p:txBody>
          <a:bodyPr/>
          <a:lstStyle>
            <a:lvl1pPr>
              <a:defRPr/>
            </a:lvl1pPr>
          </a:lstStyle>
          <a:p>
            <a:pPr>
              <a:defRPr/>
            </a:pPr>
            <a:fld id="{BD93748C-D3FE-4A68-9DE8-6352307369DF}" type="slidenum">
              <a:rPr lang="en-US" altLang="en-US"/>
              <a:pPr>
                <a:defRPr/>
              </a:pPr>
              <a:t>‹#›</a:t>
            </a:fld>
            <a:endParaRPr lang="en-US" altLang="en-US"/>
          </a:p>
        </p:txBody>
      </p:sp>
    </p:spTree>
    <p:extLst>
      <p:ext uri="{BB962C8B-B14F-4D97-AF65-F5344CB8AC3E}">
        <p14:creationId xmlns:p14="http://schemas.microsoft.com/office/powerpoint/2010/main" val="373528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1476264-0514-AF48-4E47-1987E4D12FAE}"/>
              </a:ext>
            </a:extLst>
          </p:cNvPr>
          <p:cNvSpPr>
            <a:spLocks noGrp="1"/>
          </p:cNvSpPr>
          <p:nvPr>
            <p:ph type="dt" sz="half" idx="10"/>
          </p:nvPr>
        </p:nvSpPr>
        <p:spPr/>
        <p:txBody>
          <a:bodyPr/>
          <a:lstStyle>
            <a:lvl1pPr>
              <a:defRPr/>
            </a:lvl1pPr>
          </a:lstStyle>
          <a:p>
            <a:pPr>
              <a:defRPr/>
            </a:pPr>
            <a:fld id="{3BEAB1A8-5510-44D5-9912-4861FFE4CB9C}" type="datetime1">
              <a:rPr lang="en-US"/>
              <a:pPr>
                <a:defRPr/>
              </a:pPr>
              <a:t>3/20/2024</a:t>
            </a:fld>
            <a:endParaRPr lang="en-US"/>
          </a:p>
        </p:txBody>
      </p:sp>
      <p:sp>
        <p:nvSpPr>
          <p:cNvPr id="4" name="Footer Placeholder 4">
            <a:extLst>
              <a:ext uri="{FF2B5EF4-FFF2-40B4-BE49-F238E27FC236}">
                <a16:creationId xmlns:a16="http://schemas.microsoft.com/office/drawing/2014/main" id="{86C26682-0FA4-305B-DD21-06EFC538F1A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E40F884-BE98-492E-F57A-DB065B0BCE1E}"/>
              </a:ext>
            </a:extLst>
          </p:cNvPr>
          <p:cNvSpPr>
            <a:spLocks noGrp="1"/>
          </p:cNvSpPr>
          <p:nvPr>
            <p:ph type="sldNum" sz="quarter" idx="12"/>
          </p:nvPr>
        </p:nvSpPr>
        <p:spPr/>
        <p:txBody>
          <a:bodyPr/>
          <a:lstStyle>
            <a:lvl1pPr>
              <a:defRPr/>
            </a:lvl1pPr>
          </a:lstStyle>
          <a:p>
            <a:pPr>
              <a:defRPr/>
            </a:pPr>
            <a:fld id="{ECB787C5-6EBB-448B-9AE1-1E71CC22B473}" type="slidenum">
              <a:rPr lang="en-US" altLang="en-US"/>
              <a:pPr>
                <a:defRPr/>
              </a:pPr>
              <a:t>‹#›</a:t>
            </a:fld>
            <a:endParaRPr lang="en-US" altLang="en-US"/>
          </a:p>
        </p:txBody>
      </p:sp>
    </p:spTree>
    <p:extLst>
      <p:ext uri="{BB962C8B-B14F-4D97-AF65-F5344CB8AC3E}">
        <p14:creationId xmlns:p14="http://schemas.microsoft.com/office/powerpoint/2010/main" val="360774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95278B1-FD4F-B8A1-F0D8-FA6E71BB8DBB}"/>
              </a:ext>
            </a:extLst>
          </p:cNvPr>
          <p:cNvSpPr>
            <a:spLocks noGrp="1"/>
          </p:cNvSpPr>
          <p:nvPr>
            <p:ph type="dt" sz="half" idx="10"/>
          </p:nvPr>
        </p:nvSpPr>
        <p:spPr/>
        <p:txBody>
          <a:bodyPr/>
          <a:lstStyle>
            <a:lvl1pPr>
              <a:defRPr/>
            </a:lvl1pPr>
          </a:lstStyle>
          <a:p>
            <a:pPr>
              <a:defRPr/>
            </a:pPr>
            <a:fld id="{AC0C4CC4-6B7C-4340-8927-7AD7C6AD955B}" type="datetime1">
              <a:rPr lang="en-US"/>
              <a:pPr>
                <a:defRPr/>
              </a:pPr>
              <a:t>3/20/2024</a:t>
            </a:fld>
            <a:endParaRPr lang="en-US"/>
          </a:p>
        </p:txBody>
      </p:sp>
      <p:sp>
        <p:nvSpPr>
          <p:cNvPr id="3" name="Footer Placeholder 4">
            <a:extLst>
              <a:ext uri="{FF2B5EF4-FFF2-40B4-BE49-F238E27FC236}">
                <a16:creationId xmlns:a16="http://schemas.microsoft.com/office/drawing/2014/main" id="{05656BA1-15C5-574C-D96A-142FA1BDF19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F55840D-C09A-4015-43BB-839EF2C10E13}"/>
              </a:ext>
            </a:extLst>
          </p:cNvPr>
          <p:cNvSpPr>
            <a:spLocks noGrp="1"/>
          </p:cNvSpPr>
          <p:nvPr>
            <p:ph type="sldNum" sz="quarter" idx="12"/>
          </p:nvPr>
        </p:nvSpPr>
        <p:spPr/>
        <p:txBody>
          <a:bodyPr/>
          <a:lstStyle>
            <a:lvl1pPr>
              <a:defRPr/>
            </a:lvl1pPr>
          </a:lstStyle>
          <a:p>
            <a:pPr>
              <a:defRPr/>
            </a:pPr>
            <a:fld id="{EDACA16F-4FF8-493B-B1AA-326CA237FF99}" type="slidenum">
              <a:rPr lang="en-US" altLang="en-US"/>
              <a:pPr>
                <a:defRPr/>
              </a:pPr>
              <a:t>‹#›</a:t>
            </a:fld>
            <a:endParaRPr lang="en-US" altLang="en-US"/>
          </a:p>
        </p:txBody>
      </p:sp>
    </p:spTree>
    <p:extLst>
      <p:ext uri="{BB962C8B-B14F-4D97-AF65-F5344CB8AC3E}">
        <p14:creationId xmlns:p14="http://schemas.microsoft.com/office/powerpoint/2010/main" val="110374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0EBAE89-80DB-43A3-83C8-E522F9009D98}"/>
              </a:ext>
            </a:extLst>
          </p:cNvPr>
          <p:cNvSpPr>
            <a:spLocks noGrp="1"/>
          </p:cNvSpPr>
          <p:nvPr>
            <p:ph type="dt" sz="half" idx="10"/>
          </p:nvPr>
        </p:nvSpPr>
        <p:spPr/>
        <p:txBody>
          <a:bodyPr/>
          <a:lstStyle>
            <a:lvl1pPr>
              <a:defRPr/>
            </a:lvl1pPr>
          </a:lstStyle>
          <a:p>
            <a:pPr>
              <a:defRPr/>
            </a:pPr>
            <a:fld id="{E1104B42-67FC-4CB1-A18B-9757F47F5DC4}" type="datetime1">
              <a:rPr lang="en-US"/>
              <a:pPr>
                <a:defRPr/>
              </a:pPr>
              <a:t>3/20/2024</a:t>
            </a:fld>
            <a:endParaRPr lang="en-US"/>
          </a:p>
        </p:txBody>
      </p:sp>
      <p:sp>
        <p:nvSpPr>
          <p:cNvPr id="6" name="Footer Placeholder 4">
            <a:extLst>
              <a:ext uri="{FF2B5EF4-FFF2-40B4-BE49-F238E27FC236}">
                <a16:creationId xmlns:a16="http://schemas.microsoft.com/office/drawing/2014/main" id="{77EF6522-E28C-6AAD-FC70-D9AC718AFEE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8F0A39F-F609-49C2-3438-F7AEDA384782}"/>
              </a:ext>
            </a:extLst>
          </p:cNvPr>
          <p:cNvSpPr>
            <a:spLocks noGrp="1"/>
          </p:cNvSpPr>
          <p:nvPr>
            <p:ph type="sldNum" sz="quarter" idx="12"/>
          </p:nvPr>
        </p:nvSpPr>
        <p:spPr/>
        <p:txBody>
          <a:bodyPr/>
          <a:lstStyle>
            <a:lvl1pPr>
              <a:defRPr/>
            </a:lvl1pPr>
          </a:lstStyle>
          <a:p>
            <a:pPr>
              <a:defRPr/>
            </a:pPr>
            <a:fld id="{9D02C3DB-7E4C-4630-8280-865768AA0463}" type="slidenum">
              <a:rPr lang="en-US" altLang="en-US"/>
              <a:pPr>
                <a:defRPr/>
              </a:pPr>
              <a:t>‹#›</a:t>
            </a:fld>
            <a:endParaRPr lang="en-US" altLang="en-US"/>
          </a:p>
        </p:txBody>
      </p:sp>
    </p:spTree>
    <p:extLst>
      <p:ext uri="{BB962C8B-B14F-4D97-AF65-F5344CB8AC3E}">
        <p14:creationId xmlns:p14="http://schemas.microsoft.com/office/powerpoint/2010/main" val="103038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CA99A90-21A4-AC78-96EB-B358CD84CA8F}"/>
              </a:ext>
            </a:extLst>
          </p:cNvPr>
          <p:cNvSpPr>
            <a:spLocks noGrp="1"/>
          </p:cNvSpPr>
          <p:nvPr>
            <p:ph type="dt" sz="half" idx="10"/>
          </p:nvPr>
        </p:nvSpPr>
        <p:spPr/>
        <p:txBody>
          <a:bodyPr/>
          <a:lstStyle>
            <a:lvl1pPr>
              <a:defRPr/>
            </a:lvl1pPr>
          </a:lstStyle>
          <a:p>
            <a:pPr>
              <a:defRPr/>
            </a:pPr>
            <a:fld id="{74EA3C7E-66AB-4240-9BD2-404F3F6E2030}" type="datetime1">
              <a:rPr lang="en-US"/>
              <a:pPr>
                <a:defRPr/>
              </a:pPr>
              <a:t>3/20/2024</a:t>
            </a:fld>
            <a:endParaRPr lang="en-US"/>
          </a:p>
        </p:txBody>
      </p:sp>
      <p:sp>
        <p:nvSpPr>
          <p:cNvPr id="6" name="Footer Placeholder 4">
            <a:extLst>
              <a:ext uri="{FF2B5EF4-FFF2-40B4-BE49-F238E27FC236}">
                <a16:creationId xmlns:a16="http://schemas.microsoft.com/office/drawing/2014/main" id="{1DA8A02F-7EB0-06D7-910B-EDDEDD9912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FDD0928-5E8E-8105-A5C3-30CFDAB16835}"/>
              </a:ext>
            </a:extLst>
          </p:cNvPr>
          <p:cNvSpPr>
            <a:spLocks noGrp="1"/>
          </p:cNvSpPr>
          <p:nvPr>
            <p:ph type="sldNum" sz="quarter" idx="12"/>
          </p:nvPr>
        </p:nvSpPr>
        <p:spPr/>
        <p:txBody>
          <a:bodyPr/>
          <a:lstStyle>
            <a:lvl1pPr>
              <a:defRPr/>
            </a:lvl1pPr>
          </a:lstStyle>
          <a:p>
            <a:pPr>
              <a:defRPr/>
            </a:pPr>
            <a:fld id="{32162958-2079-4356-A54D-65DD1C66824F}" type="slidenum">
              <a:rPr lang="en-US" altLang="en-US"/>
              <a:pPr>
                <a:defRPr/>
              </a:pPr>
              <a:t>‹#›</a:t>
            </a:fld>
            <a:endParaRPr lang="en-US" altLang="en-US"/>
          </a:p>
        </p:txBody>
      </p:sp>
    </p:spTree>
    <p:extLst>
      <p:ext uri="{BB962C8B-B14F-4D97-AF65-F5344CB8AC3E}">
        <p14:creationId xmlns:p14="http://schemas.microsoft.com/office/powerpoint/2010/main" val="124144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1844083-79C3-F9EF-826C-B6B9EC884B7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52F4942-72FD-24F8-F836-5B03FCD67BE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4445C51-EFC3-E0E3-6379-88972733735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fld id="{6D0215AE-7E88-4D40-9A86-9434F7F3566D}" type="datetime1">
              <a:rPr lang="en-US"/>
              <a:pPr>
                <a:defRPr/>
              </a:pPr>
              <a:t>3/20/2024</a:t>
            </a:fld>
            <a:endParaRPr lang="en-US"/>
          </a:p>
        </p:txBody>
      </p:sp>
      <p:sp>
        <p:nvSpPr>
          <p:cNvPr id="5" name="Footer Placeholder 4">
            <a:extLst>
              <a:ext uri="{FF2B5EF4-FFF2-40B4-BE49-F238E27FC236}">
                <a16:creationId xmlns:a16="http://schemas.microsoft.com/office/drawing/2014/main" id="{EB7EAB54-11FF-33A1-5514-5F33430CB28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5E49C59A-10E4-D48D-A77D-9458CC57414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514084F3-F236-4803-9B1C-EB21E6549EE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ieeexplore.ieee.org/document/8420801" TargetMode="External"/><Relationship Id="rId13" Type="http://schemas.openxmlformats.org/officeDocument/2006/relationships/hyperlink" Target="https://ieeexplore.ieee.org/document/8592158" TargetMode="External"/><Relationship Id="rId3" Type="http://schemas.openxmlformats.org/officeDocument/2006/relationships/hyperlink" Target="https://ieeexplore.ieee.org/document/7729629" TargetMode="External"/><Relationship Id="rId7" Type="http://schemas.openxmlformats.org/officeDocument/2006/relationships/hyperlink" Target="https://ieeexplore.ieee.org/document/9049331" TargetMode="External"/><Relationship Id="rId12" Type="http://schemas.openxmlformats.org/officeDocument/2006/relationships/hyperlink" Target="https://www.sciencedirect.com/science/article/pii/S0957417420312884"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researchgate.net/publication/282078820_A_survey_of_drowsy_driver_detection_systems" TargetMode="External"/><Relationship Id="rId11" Type="http://schemas.openxmlformats.org/officeDocument/2006/relationships/hyperlink" Target="https://ieeexplore.ieee.org/document/7799075" TargetMode="External"/><Relationship Id="rId5" Type="http://schemas.openxmlformats.org/officeDocument/2006/relationships/hyperlink" Target="https://www.ncbi.nlm.nih.gov/pmc/articles/PMC6154053/" TargetMode="External"/><Relationship Id="rId15" Type="http://schemas.openxmlformats.org/officeDocument/2006/relationships/hyperlink" Target="https://www.mdpi.com/1424-8220/21/19/6371" TargetMode="External"/><Relationship Id="rId10" Type="http://schemas.openxmlformats.org/officeDocument/2006/relationships/hyperlink" Target="https://ieeexplore.ieee.org/document/9137562" TargetMode="External"/><Relationship Id="rId4" Type="http://schemas.openxmlformats.org/officeDocument/2006/relationships/hyperlink" Target="https://www.sciencedirect.com/science/article/pii/S2212017317303342" TargetMode="External"/><Relationship Id="rId9" Type="http://schemas.openxmlformats.org/officeDocument/2006/relationships/hyperlink" Target="https://www.sciencedirect.com/science/article/pii/S0960077919302109" TargetMode="External"/><Relationship Id="rId14" Type="http://schemas.openxmlformats.org/officeDocument/2006/relationships/hyperlink" Target="https://www.researchgate.net/publication/323211648_Drowsiness_Detection_and_Alert_System_for_Drivers_Using_Smart_Glass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5FC0C995-D7CE-D831-AE6F-E69D0181C292}"/>
              </a:ext>
            </a:extLst>
          </p:cNvPr>
          <p:cNvSpPr>
            <a:spLocks noChangeArrowheads="1"/>
          </p:cNvSpPr>
          <p:nvPr/>
        </p:nvSpPr>
        <p:spPr bwMode="auto">
          <a:xfrm>
            <a:off x="549275" y="982663"/>
            <a:ext cx="8015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a:solidFill>
                  <a:schemeClr val="bg2"/>
                </a:solidFill>
                <a:latin typeface="Segoe UI"/>
                <a:cs typeface="Segoe UI"/>
              </a:rPr>
              <a:t>  </a:t>
            </a:r>
            <a:endParaRPr lang="en-IN" altLang="en-US" sz="2000">
              <a:solidFill>
                <a:schemeClr val="bg2"/>
              </a:solidFill>
              <a:latin typeface="Segoe UI"/>
              <a:cs typeface="Segoe UI"/>
            </a:endParaRPr>
          </a:p>
        </p:txBody>
      </p:sp>
      <p:sp>
        <p:nvSpPr>
          <p:cNvPr id="6" name="Text Box 13">
            <a:extLst>
              <a:ext uri="{FF2B5EF4-FFF2-40B4-BE49-F238E27FC236}">
                <a16:creationId xmlns:a16="http://schemas.microsoft.com/office/drawing/2014/main" id="{98FA2BF7-8992-3C51-4677-3F2DE6EF2C2F}"/>
              </a:ext>
            </a:extLst>
          </p:cNvPr>
          <p:cNvSpPr txBox="1">
            <a:spLocks noChangeArrowheads="1"/>
          </p:cNvSpPr>
          <p:nvPr/>
        </p:nvSpPr>
        <p:spPr bwMode="auto">
          <a:xfrm>
            <a:off x="20638" y="6435725"/>
            <a:ext cx="7686675" cy="26225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nchor="t">
            <a:spAutoFit/>
          </a:bodyPr>
          <a:lstStyle/>
          <a:p>
            <a:pPr algn="ctr" defTabSz="1744663" eaLnBrk="1" hangingPunct="1">
              <a:spcBef>
                <a:spcPct val="50000"/>
              </a:spcBef>
              <a:defRPr/>
            </a:pPr>
            <a:r>
              <a:rPr lang="en-US" sz="1100" b="1">
                <a:solidFill>
                  <a:schemeClr val="bg2"/>
                </a:solidFill>
                <a:latin typeface="Segoe UI"/>
                <a:cs typeface="Segoe UI"/>
              </a:rPr>
              <a:t>                               NAME OF THE INSTITUTE, PARUL UNIVERSITY</a:t>
            </a:r>
          </a:p>
        </p:txBody>
      </p:sp>
      <p:cxnSp>
        <p:nvCxnSpPr>
          <p:cNvPr id="8" name="Straight Connector 7">
            <a:extLst>
              <a:ext uri="{FF2B5EF4-FFF2-40B4-BE49-F238E27FC236}">
                <a16:creationId xmlns:a16="http://schemas.microsoft.com/office/drawing/2014/main" id="{74AD3C07-9333-BB2A-6D53-2D1D3CADBD1A}"/>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D2D2F1C-64B3-B296-EB56-A202F91B0DE8}"/>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hangingPunct="1">
              <a:defRPr/>
            </a:pPr>
            <a:endParaRPr lang="en-US" sz="2000">
              <a:latin typeface="Segoe UI"/>
              <a:cs typeface="Segoe UI"/>
            </a:endParaRPr>
          </a:p>
        </p:txBody>
      </p:sp>
      <p:sp>
        <p:nvSpPr>
          <p:cNvPr id="25" name="Rectangle 24">
            <a:extLst>
              <a:ext uri="{FF2B5EF4-FFF2-40B4-BE49-F238E27FC236}">
                <a16:creationId xmlns:a16="http://schemas.microsoft.com/office/drawing/2014/main" id="{7417B0C9-98AF-1D8A-B5AB-7B630463476D}"/>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hangingPunct="1">
              <a:defRPr/>
            </a:pPr>
            <a:endParaRPr lang="en-US" sz="2000">
              <a:latin typeface="Segoe UI"/>
              <a:cs typeface="Segoe UI"/>
            </a:endParaRPr>
          </a:p>
        </p:txBody>
      </p:sp>
      <p:pic>
        <p:nvPicPr>
          <p:cNvPr id="2055" name="Picture 6">
            <a:extLst>
              <a:ext uri="{FF2B5EF4-FFF2-40B4-BE49-F238E27FC236}">
                <a16:creationId xmlns:a16="http://schemas.microsoft.com/office/drawing/2014/main" id="{DAF0EF6B-80FC-B172-B80D-5A359749E4E2}"/>
              </a:ext>
            </a:extLst>
          </p:cNvPr>
          <p:cNvPicPr>
            <a:picLocks noChangeAspect="1" noChangeArrowheads="1"/>
          </p:cNvPicPr>
          <p:nvPr/>
        </p:nvPicPr>
        <p:blipFill>
          <a:blip r:embed="rId2"/>
          <a:srcRect/>
          <a:stretch>
            <a:fillRect/>
          </a:stretch>
        </p:blipFill>
        <p:spPr bwMode="auto">
          <a:xfrm>
            <a:off x="7443872" y="49213"/>
            <a:ext cx="1571456" cy="838200"/>
          </a:xfrm>
          <a:prstGeom prst="rect">
            <a:avLst/>
          </a:prstGeom>
          <a:noFill/>
          <a:ln w="9525">
            <a:no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485472D1-496C-78CB-C831-A3230783069F}"/>
              </a:ext>
            </a:extLst>
          </p:cNvPr>
          <p:cNvSpPr txBox="1">
            <a:spLocks noChangeArrowheads="1"/>
          </p:cNvSpPr>
          <p:nvPr/>
        </p:nvSpPr>
        <p:spPr bwMode="auto">
          <a:xfrm>
            <a:off x="0" y="6389688"/>
            <a:ext cx="7686675" cy="26225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nchor="t">
            <a:spAutoFit/>
          </a:bodyPr>
          <a:lstStyle/>
          <a:p>
            <a:pPr algn="ctr" defTabSz="1744663" eaLnBrk="1" hangingPunct="1">
              <a:spcBef>
                <a:spcPct val="50000"/>
              </a:spcBef>
              <a:defRPr/>
            </a:pPr>
            <a:r>
              <a:rPr lang="en-US" sz="1100" b="1">
                <a:solidFill>
                  <a:schemeClr val="bg2"/>
                </a:solidFill>
                <a:latin typeface="Segoe UI"/>
                <a:cs typeface="Segoe UI"/>
              </a:rPr>
              <a:t>PARUL INSTITUTE OF TECHNOLOGY, PARUL UNIVERSITY</a:t>
            </a:r>
          </a:p>
        </p:txBody>
      </p:sp>
      <p:sp>
        <p:nvSpPr>
          <p:cNvPr id="4105" name="Slide Number Placeholder 26">
            <a:extLst>
              <a:ext uri="{FF2B5EF4-FFF2-40B4-BE49-F238E27FC236}">
                <a16:creationId xmlns:a16="http://schemas.microsoft.com/office/drawing/2014/main" id="{CF14511B-A7C8-FF36-13E8-7FFF67F8A9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CE4ABA-8A1D-4CA6-9129-AD122F8B9E02}" type="slidenum">
              <a:rPr lang="en-US" altLang="en-US" sz="1100" dirty="0">
                <a:solidFill>
                  <a:schemeClr val="bg1"/>
                </a:solidFill>
                <a:latin typeface="Segoe UI"/>
                <a:cs typeface="Segoe UI"/>
              </a:rPr>
              <a:pPr>
                <a:spcBef>
                  <a:spcPct val="0"/>
                </a:spcBef>
                <a:buFontTx/>
                <a:buNone/>
              </a:pPr>
              <a:t>1</a:t>
            </a:fld>
            <a:endParaRPr lang="en-US" altLang="en-US" sz="1100">
              <a:solidFill>
                <a:schemeClr val="bg1"/>
              </a:solidFill>
              <a:latin typeface="Segoe UI"/>
              <a:cs typeface="Segoe UI"/>
            </a:endParaRPr>
          </a:p>
        </p:txBody>
      </p:sp>
      <p:sp>
        <p:nvSpPr>
          <p:cNvPr id="2058" name="Rectangle 3">
            <a:extLst>
              <a:ext uri="{FF2B5EF4-FFF2-40B4-BE49-F238E27FC236}">
                <a16:creationId xmlns:a16="http://schemas.microsoft.com/office/drawing/2014/main" id="{7B78F9CB-B99C-2136-A771-03DB1883FB86}"/>
              </a:ext>
            </a:extLst>
          </p:cNvPr>
          <p:cNvSpPr>
            <a:spLocks noChangeArrowheads="1"/>
          </p:cNvSpPr>
          <p:nvPr/>
        </p:nvSpPr>
        <p:spPr bwMode="auto">
          <a:xfrm>
            <a:off x="138023" y="1118455"/>
            <a:ext cx="8816196" cy="574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000" b="1" dirty="0">
              <a:solidFill>
                <a:srgbClr val="C00000"/>
              </a:solidFill>
              <a:latin typeface="Times New Roman" panose="02020603050405020304" pitchFamily="18" charset="0"/>
              <a:cs typeface="Times New Roman" panose="02020603050405020304" pitchFamily="18" charset="0"/>
            </a:endParaRPr>
          </a:p>
          <a:p>
            <a:pPr algn="ctr">
              <a:spcBef>
                <a:spcPct val="0"/>
              </a:spcBef>
              <a:buFontTx/>
              <a:buNone/>
            </a:pPr>
            <a:r>
              <a:rPr lang="en-US" altLang="en-US" sz="2100" dirty="0">
                <a:solidFill>
                  <a:schemeClr val="bg2">
                    <a:lumMod val="10000"/>
                  </a:schemeClr>
                </a:solidFill>
                <a:latin typeface="Times New Roman" panose="02020603050405020304" pitchFamily="18" charset="0"/>
                <a:cs typeface="Times New Roman" panose="02020603050405020304" pitchFamily="18" charset="0"/>
              </a:rPr>
              <a:t>B.Tech. 6</a:t>
            </a:r>
            <a:r>
              <a:rPr lang="en-US" altLang="en-US" sz="2100" baseline="30000" dirty="0">
                <a:solidFill>
                  <a:schemeClr val="bg2">
                    <a:lumMod val="10000"/>
                  </a:schemeClr>
                </a:solidFill>
                <a:latin typeface="Times New Roman" panose="02020603050405020304" pitchFamily="18" charset="0"/>
                <a:cs typeface="Times New Roman" panose="02020603050405020304" pitchFamily="18" charset="0"/>
              </a:rPr>
              <a:t>th</a:t>
            </a:r>
            <a:r>
              <a:rPr lang="en-US" altLang="en-US" sz="2100" dirty="0">
                <a:solidFill>
                  <a:schemeClr val="bg2">
                    <a:lumMod val="10000"/>
                  </a:schemeClr>
                </a:solidFill>
                <a:latin typeface="Times New Roman" panose="02020603050405020304" pitchFamily="18" charset="0"/>
                <a:cs typeface="Times New Roman" panose="02020603050405020304" pitchFamily="18" charset="0"/>
              </a:rPr>
              <a:t> Semester Minor project presentation</a:t>
            </a:r>
          </a:p>
          <a:p>
            <a:pPr algn="ctr" eaLnBrk="1" hangingPunct="1">
              <a:spcBef>
                <a:spcPct val="0"/>
              </a:spcBef>
              <a:buNone/>
            </a:pPr>
            <a:endParaRPr lang="en-US" altLang="en-US" sz="2400" b="1" dirty="0">
              <a:solidFill>
                <a:srgbClr val="C00000"/>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8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Safe-Drive Guardian: A Real-time Driver Drowsiness and Safety Prediction System</a:t>
            </a:r>
            <a:r>
              <a:rPr lang="en-US" altLang="en-US" sz="2800" b="1" dirty="0">
                <a:latin typeface="Times New Roman" panose="02020603050405020304" pitchFamily="18" charset="0"/>
                <a:cs typeface="Times New Roman" panose="02020603050405020304" pitchFamily="18" charset="0"/>
              </a:rPr>
              <a:t>”</a:t>
            </a:r>
          </a:p>
          <a:p>
            <a:pPr>
              <a:spcBef>
                <a:spcPct val="0"/>
              </a:spcBef>
              <a:buFontTx/>
              <a:buNone/>
            </a:pPr>
            <a:endParaRPr lang="en-US" altLang="en-US" sz="2800" dirty="0">
              <a:solidFill>
                <a:srgbClr val="8CC63F"/>
              </a:solidFill>
              <a:latin typeface="Times New Roman" panose="02020603050405020304" pitchFamily="18" charset="0"/>
              <a:cs typeface="Times New Roman" panose="02020603050405020304" pitchFamily="18" charset="0"/>
            </a:endParaRPr>
          </a:p>
          <a:p>
            <a:pPr>
              <a:spcBef>
                <a:spcPct val="0"/>
              </a:spcBef>
              <a:buFontTx/>
              <a:buNone/>
            </a:pPr>
            <a:endParaRPr lang="en-US" altLang="en-US" sz="2800" dirty="0">
              <a:solidFill>
                <a:srgbClr val="8CC63F"/>
              </a:solidFill>
              <a:latin typeface="Times New Roman" panose="02020603050405020304" pitchFamily="18" charset="0"/>
              <a:cs typeface="Times New Roman" panose="02020603050405020304" pitchFamily="18" charset="0"/>
            </a:endParaRPr>
          </a:p>
          <a:p>
            <a:pPr>
              <a:spcBef>
                <a:spcPct val="0"/>
              </a:spcBef>
              <a:buFontTx/>
              <a:buNone/>
            </a:pPr>
            <a:endParaRPr lang="en-US" altLang="en-US" sz="2000" b="1" dirty="0">
              <a:solidFill>
                <a:srgbClr val="C00000"/>
              </a:solidFill>
              <a:latin typeface="Times New Roman" panose="02020603050405020304" pitchFamily="18" charset="0"/>
              <a:cs typeface="Times New Roman" panose="02020603050405020304" pitchFamily="18" charset="0"/>
            </a:endParaRPr>
          </a:p>
          <a:p>
            <a:pPr>
              <a:spcBef>
                <a:spcPct val="0"/>
              </a:spcBef>
              <a:buFontTx/>
              <a:buNone/>
            </a:pPr>
            <a:r>
              <a:rPr lang="en-US" altLang="en-US" sz="2000" b="1" i="1" dirty="0">
                <a:solidFill>
                  <a:srgbClr val="C00000"/>
                </a:solidFill>
                <a:latin typeface="Times New Roman" panose="02020603050405020304" pitchFamily="18" charset="0"/>
                <a:cs typeface="Times New Roman" panose="02020603050405020304" pitchFamily="18" charset="0"/>
              </a:rPr>
              <a:t>Presented</a:t>
            </a:r>
            <a:r>
              <a:rPr lang="en-US" altLang="en-US" sz="2000" b="1" dirty="0">
                <a:solidFill>
                  <a:srgbClr val="C00000"/>
                </a:solidFill>
                <a:latin typeface="Times New Roman" panose="02020603050405020304" pitchFamily="18" charset="0"/>
                <a:cs typeface="Times New Roman" panose="02020603050405020304" pitchFamily="18" charset="0"/>
              </a:rPr>
              <a:t> by:	</a:t>
            </a:r>
          </a:p>
          <a:p>
            <a:pPr>
              <a:spcBef>
                <a:spcPct val="0"/>
              </a:spcBef>
              <a:buFontTx/>
              <a:buNone/>
            </a:pPr>
            <a:r>
              <a:rPr lang="en-US" altLang="en-US" sz="2000" b="1" dirty="0">
                <a:solidFill>
                  <a:srgbClr val="C00000"/>
                </a:solidFill>
                <a:latin typeface="Times New Roman" panose="02020603050405020304" pitchFamily="18" charset="0"/>
                <a:cs typeface="Times New Roman" panose="02020603050405020304" pitchFamily="18" charset="0"/>
              </a:rPr>
              <a:t>				</a:t>
            </a:r>
          </a:p>
          <a:p>
            <a:pPr>
              <a:spcBef>
                <a:spcPct val="0"/>
              </a:spcBef>
              <a:buFontTx/>
              <a:buNone/>
            </a:pPr>
            <a:r>
              <a:rPr lang="en-IN" altLang="en-US" sz="1800" dirty="0">
                <a:solidFill>
                  <a:schemeClr val="bg2">
                    <a:lumMod val="10000"/>
                  </a:schemeClr>
                </a:solidFill>
                <a:latin typeface="Times New Roman" panose="02020603050405020304" pitchFamily="18" charset="0"/>
                <a:cs typeface="Times New Roman" panose="02020603050405020304" pitchFamily="18" charset="0"/>
              </a:rPr>
              <a:t>Ankit Porwal (210305124106)</a:t>
            </a:r>
          </a:p>
          <a:p>
            <a:pPr>
              <a:spcBef>
                <a:spcPct val="0"/>
              </a:spcBef>
              <a:buNone/>
            </a:pPr>
            <a:r>
              <a:rPr lang="en-IN" altLang="en-US" sz="1800" dirty="0">
                <a:solidFill>
                  <a:schemeClr val="bg2">
                    <a:lumMod val="10000"/>
                  </a:schemeClr>
                </a:solidFill>
                <a:latin typeface="Times New Roman" panose="02020603050405020304" pitchFamily="18" charset="0"/>
                <a:cs typeface="Times New Roman" panose="02020603050405020304" pitchFamily="18" charset="0"/>
              </a:rPr>
              <a:t>Divyanshu Mishra (210305124090) </a:t>
            </a:r>
          </a:p>
          <a:p>
            <a:pPr>
              <a:spcBef>
                <a:spcPct val="0"/>
              </a:spcBef>
              <a:buNone/>
            </a:pPr>
            <a:r>
              <a:rPr lang="en-IN" altLang="en-US" sz="1800" dirty="0">
                <a:solidFill>
                  <a:schemeClr val="bg2">
                    <a:lumMod val="10000"/>
                  </a:schemeClr>
                </a:solidFill>
                <a:latin typeface="Times New Roman" panose="02020603050405020304" pitchFamily="18" charset="0"/>
                <a:cs typeface="Times New Roman" panose="02020603050405020304" pitchFamily="18" charset="0"/>
              </a:rPr>
              <a:t>Mayank Patidar (210305124102) </a:t>
            </a:r>
          </a:p>
          <a:p>
            <a:pPr>
              <a:spcBef>
                <a:spcPct val="0"/>
              </a:spcBef>
              <a:buNone/>
            </a:pPr>
            <a:r>
              <a:rPr lang="en-IN" altLang="en-US" sz="1800" dirty="0">
                <a:solidFill>
                  <a:schemeClr val="bg2">
                    <a:lumMod val="10000"/>
                  </a:schemeClr>
                </a:solidFill>
                <a:latin typeface="Times New Roman" panose="02020603050405020304" pitchFamily="18" charset="0"/>
                <a:cs typeface="Times New Roman" panose="02020603050405020304" pitchFamily="18" charset="0"/>
              </a:rPr>
              <a:t>Shivam Patel (210305124101)</a:t>
            </a:r>
          </a:p>
          <a:p>
            <a:pPr>
              <a:spcBef>
                <a:spcPct val="0"/>
              </a:spcBef>
              <a:buFontTx/>
              <a:buNone/>
            </a:pPr>
            <a:endParaRPr lang="en-US" altLang="en-US" sz="1800" i="1" dirty="0">
              <a:solidFill>
                <a:schemeClr val="bg2">
                  <a:lumMod val="10000"/>
                </a:schemeClr>
              </a:solidFill>
              <a:latin typeface="Times New Roman" panose="02020603050405020304" pitchFamily="18" charset="0"/>
              <a:cs typeface="Times New Roman" panose="02020603050405020304" pitchFamily="18" charset="0"/>
            </a:endParaRPr>
          </a:p>
          <a:p>
            <a:pPr algn="ctr">
              <a:spcBef>
                <a:spcPct val="0"/>
              </a:spcBef>
              <a:buFontTx/>
              <a:buNone/>
            </a:pPr>
            <a:br>
              <a:rPr lang="en-US" altLang="en-US" sz="2000" b="1" dirty="0">
                <a:latin typeface="Times New Roman" panose="02020603050405020304" pitchFamily="18" charset="0"/>
                <a:cs typeface="Times New Roman" panose="02020603050405020304" pitchFamily="18" charset="0"/>
              </a:rPr>
            </a:br>
            <a:endParaRPr lang="en-IN" altLang="en-US" sz="2000" dirty="0">
              <a:solidFill>
                <a:srgbClr val="C00000"/>
              </a:solidFill>
              <a:latin typeface="Times New Roman" panose="02020603050405020304" pitchFamily="18" charset="0"/>
              <a:cs typeface="Times New Roman" panose="02020603050405020304" pitchFamily="18" charset="0"/>
            </a:endParaRPr>
          </a:p>
        </p:txBody>
      </p:sp>
      <p:sp>
        <p:nvSpPr>
          <p:cNvPr id="2059" name="TextBox 11">
            <a:extLst>
              <a:ext uri="{FF2B5EF4-FFF2-40B4-BE49-F238E27FC236}">
                <a16:creationId xmlns:a16="http://schemas.microsoft.com/office/drawing/2014/main" id="{91B5E86B-19DA-0CCA-062A-FBE4D782AA33}"/>
              </a:ext>
            </a:extLst>
          </p:cNvPr>
          <p:cNvSpPr txBox="1">
            <a:spLocks noChangeArrowheads="1"/>
          </p:cNvSpPr>
          <p:nvPr/>
        </p:nvSpPr>
        <p:spPr bwMode="auto">
          <a:xfrm>
            <a:off x="5503653" y="3804248"/>
            <a:ext cx="2494299"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b="1" i="1" dirty="0">
              <a:solidFill>
                <a:srgbClr val="C00000"/>
              </a:solidFill>
              <a:latin typeface="Times New Roman" panose="02020603050405020304" pitchFamily="18" charset="0"/>
              <a:cs typeface="Times New Roman" panose="02020603050405020304" pitchFamily="18" charset="0"/>
            </a:endParaRPr>
          </a:p>
          <a:p>
            <a:pPr eaLnBrk="1" hangingPunct="1">
              <a:spcBef>
                <a:spcPct val="0"/>
              </a:spcBef>
              <a:buNone/>
            </a:pPr>
            <a:r>
              <a:rPr lang="en-US" altLang="en-US" sz="2000" b="1" i="1" dirty="0">
                <a:solidFill>
                  <a:srgbClr val="C00000"/>
                </a:solidFill>
                <a:latin typeface="Times New Roman" panose="02020603050405020304" pitchFamily="18" charset="0"/>
                <a:cs typeface="Times New Roman" panose="02020603050405020304" pitchFamily="18" charset="0"/>
              </a:rPr>
              <a:t>Supervisors:</a:t>
            </a:r>
          </a:p>
          <a:p>
            <a:pPr eaLnBrk="1" hangingPunct="1">
              <a:spcBef>
                <a:spcPct val="0"/>
              </a:spcBef>
              <a:buNone/>
            </a:pPr>
            <a:r>
              <a:rPr lang="en-US" altLang="en-US" sz="2000" b="1" i="1" dirty="0">
                <a:solidFill>
                  <a:srgbClr val="C00000"/>
                </a:solidFill>
                <a:latin typeface="Times New Roman" panose="02020603050405020304" pitchFamily="18" charset="0"/>
                <a:cs typeface="Times New Roman" panose="02020603050405020304" pitchFamily="18" charset="0"/>
              </a:rPr>
              <a:t> </a:t>
            </a:r>
          </a:p>
          <a:p>
            <a:pPr eaLnBrk="1" hangingPunct="1">
              <a:spcBef>
                <a:spcPct val="0"/>
              </a:spcBef>
              <a:buNone/>
            </a:pPr>
            <a:r>
              <a:rPr lang="en-US" altLang="en-US" sz="1800" dirty="0">
                <a:latin typeface="Times New Roman" panose="02020603050405020304" pitchFamily="18" charset="0"/>
                <a:cs typeface="Times New Roman" panose="02020603050405020304" pitchFamily="18" charset="0"/>
              </a:rPr>
              <a:t>Mr. S.W. </a:t>
            </a:r>
            <a:r>
              <a:rPr lang="en-US" altLang="en-US" sz="1800" dirty="0" err="1">
                <a:latin typeface="Times New Roman" panose="02020603050405020304" pitchFamily="18" charset="0"/>
                <a:cs typeface="Times New Roman" panose="02020603050405020304" pitchFamily="18" charset="0"/>
              </a:rPr>
              <a:t>Thakare</a:t>
            </a:r>
            <a:endParaRPr lang="en-US" altLang="en-US" sz="1800" i="1" dirty="0">
              <a:latin typeface="Times New Roman" panose="02020603050405020304" pitchFamily="18" charset="0"/>
              <a:cs typeface="Times New Roman" panose="02020603050405020304" pitchFamily="18" charset="0"/>
            </a:endParaRPr>
          </a:p>
        </p:txBody>
      </p:sp>
      <p:pic>
        <p:nvPicPr>
          <p:cNvPr id="2060" name="image1.jpeg">
            <a:extLst>
              <a:ext uri="{FF2B5EF4-FFF2-40B4-BE49-F238E27FC236}">
                <a16:creationId xmlns:a16="http://schemas.microsoft.com/office/drawing/2014/main" id="{FC3B6118-3DB3-3F15-0B86-CF34647E8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939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TextBox 1">
            <a:extLst>
              <a:ext uri="{FF2B5EF4-FFF2-40B4-BE49-F238E27FC236}">
                <a16:creationId xmlns:a16="http://schemas.microsoft.com/office/drawing/2014/main" id="{6C237521-CF1B-6B07-55E0-F3B784FFB09A}"/>
              </a:ext>
            </a:extLst>
          </p:cNvPr>
          <p:cNvSpPr txBox="1">
            <a:spLocks noChangeArrowheads="1"/>
          </p:cNvSpPr>
          <p:nvPr/>
        </p:nvSpPr>
        <p:spPr bwMode="auto">
          <a:xfrm>
            <a:off x="1841500" y="106363"/>
            <a:ext cx="578485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dirty="0">
                <a:solidFill>
                  <a:srgbClr val="FF6600"/>
                </a:solidFill>
                <a:latin typeface="Segoe UI"/>
                <a:cs typeface="Times New Roman"/>
              </a:rPr>
              <a:t>PARUL INSTITUTE OF TECHNOLOGY</a:t>
            </a:r>
          </a:p>
          <a:p>
            <a:pPr algn="ctr">
              <a:spcBef>
                <a:spcPct val="0"/>
              </a:spcBef>
              <a:buNone/>
            </a:pPr>
            <a:r>
              <a:rPr lang="en-US" altLang="en-US" sz="1600" b="1" dirty="0">
                <a:solidFill>
                  <a:srgbClr val="FF6600"/>
                </a:solidFill>
                <a:latin typeface="Segoe UI"/>
                <a:cs typeface="Times New Roman"/>
              </a:rPr>
              <a:t>       FACULTY OF ENGINEERING &amp; TECHNOLOGY</a:t>
            </a:r>
          </a:p>
          <a:p>
            <a:pPr algn="ctr">
              <a:spcBef>
                <a:spcPct val="0"/>
              </a:spcBef>
              <a:buNone/>
            </a:pPr>
            <a:r>
              <a:rPr lang="en-US" altLang="en-US" sz="1600" b="1" dirty="0">
                <a:solidFill>
                  <a:srgbClr val="FF6600"/>
                </a:solidFill>
                <a:latin typeface="Segoe UI"/>
                <a:cs typeface="Times New Roman"/>
              </a:rPr>
              <a:t>         PARUL UNIVERSITY</a:t>
            </a:r>
            <a:endParaRPr lang="en-US" altLang="en-US" sz="1600" dirty="0">
              <a:solidFill>
                <a:srgbClr val="FF6600"/>
              </a:solidFill>
              <a:latin typeface="Segoe UI"/>
              <a:cs typeface="Times New Roman"/>
            </a:endParaRPr>
          </a:p>
          <a:p>
            <a:pPr>
              <a:spcBef>
                <a:spcPct val="0"/>
              </a:spcBef>
              <a:buFontTx/>
              <a:buNone/>
            </a:pPr>
            <a:endParaRPr lang="en-US" altLang="en-US" sz="2000" dirty="0">
              <a:solidFill>
                <a:srgbClr val="8CC63F"/>
              </a:solidFill>
              <a:latin typeface="Segoe UI"/>
              <a:cs typeface="Segoe U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circle(in)">
                                      <p:cBhvr>
                                        <p:cTn id="7" dur="1000"/>
                                        <p:tgtEl>
                                          <p:spTgt spid="2060"/>
                                        </p:tgtEl>
                                      </p:cBhvr>
                                    </p:animEffect>
                                  </p:childTnLst>
                                </p:cTn>
                              </p:par>
                              <p:par>
                                <p:cTn id="8" presetID="6" presetClass="entr" presetSubtype="16" fill="hold" nodeType="withEffect">
                                  <p:stCondLst>
                                    <p:cond delay="0"/>
                                  </p:stCondLst>
                                  <p:childTnLst>
                                    <p:set>
                                      <p:cBhvr>
                                        <p:cTn id="9" dur="1" fill="hold">
                                          <p:stCondLst>
                                            <p:cond delay="0"/>
                                          </p:stCondLst>
                                        </p:cTn>
                                        <p:tgtEl>
                                          <p:spTgt spid="2055"/>
                                        </p:tgtEl>
                                        <p:attrNameLst>
                                          <p:attrName>style.visibility</p:attrName>
                                        </p:attrNameLst>
                                      </p:cBhvr>
                                      <p:to>
                                        <p:strVal val="visible"/>
                                      </p:to>
                                    </p:set>
                                    <p:animEffect transition="in" filter="circle(in)">
                                      <p:cBhvr>
                                        <p:cTn id="10" dur="1000"/>
                                        <p:tgtEl>
                                          <p:spTgt spid="2055"/>
                                        </p:tgtEl>
                                      </p:cBhvr>
                                    </p:animEffect>
                                  </p:childTnLst>
                                </p:cTn>
                              </p:par>
                              <p:par>
                                <p:cTn id="11" presetID="16" presetClass="entr" presetSubtype="21" fill="hold" nodeType="withEffect">
                                  <p:stCondLst>
                                    <p:cond delay="0"/>
                                  </p:stCondLst>
                                  <p:childTnLst>
                                    <p:set>
                                      <p:cBhvr>
                                        <p:cTn id="12" dur="1" fill="hold">
                                          <p:stCondLst>
                                            <p:cond delay="0"/>
                                          </p:stCondLst>
                                        </p:cTn>
                                        <p:tgtEl>
                                          <p:spTgt spid="2061"/>
                                        </p:tgtEl>
                                        <p:attrNameLst>
                                          <p:attrName>style.visibility</p:attrName>
                                        </p:attrNameLst>
                                      </p:cBhvr>
                                      <p:to>
                                        <p:strVal val="visible"/>
                                      </p:to>
                                    </p:set>
                                    <p:animEffect transition="in" filter="barn(inVertical)">
                                      <p:cBhvr>
                                        <p:cTn id="13" dur="1000"/>
                                        <p:tgtEl>
                                          <p:spTgt spid="2061"/>
                                        </p:tgtEl>
                                      </p:cBhvr>
                                    </p:animEffect>
                                  </p:childTnLst>
                                </p:cTn>
                              </p:par>
                            </p:childTnLst>
                          </p:cTn>
                        </p:par>
                        <p:par>
                          <p:cTn id="14" fill="hold" nodeType="afterGroup">
                            <p:stCondLst>
                              <p:cond delay="1000"/>
                            </p:stCondLst>
                            <p:childTnLst>
                              <p:par>
                                <p:cTn id="15" presetID="14" presetClass="entr" presetSubtype="10" fill="hold" nodeType="afterEffect">
                                  <p:stCondLst>
                                    <p:cond delay="0"/>
                                  </p:stCondLst>
                                  <p:childTnLst>
                                    <p:set>
                                      <p:cBhvr>
                                        <p:cTn id="16" dur="1" fill="hold">
                                          <p:stCondLst>
                                            <p:cond delay="0"/>
                                          </p:stCondLst>
                                        </p:cTn>
                                        <p:tgtEl>
                                          <p:spTgt spid="2058"/>
                                        </p:tgtEl>
                                        <p:attrNameLst>
                                          <p:attrName>style.visibility</p:attrName>
                                        </p:attrNameLst>
                                      </p:cBhvr>
                                      <p:to>
                                        <p:strVal val="visible"/>
                                      </p:to>
                                    </p:set>
                                    <p:animEffect transition="in" filter="randombar(horizontal)">
                                      <p:cBhvr>
                                        <p:cTn id="17" dur="500"/>
                                        <p:tgtEl>
                                          <p:spTgt spid="2058"/>
                                        </p:tgtEl>
                                      </p:cBhvr>
                                    </p:animEffect>
                                  </p:childTnLst>
                                </p:cTn>
                              </p:par>
                              <p:par>
                                <p:cTn id="18" presetID="14" presetClass="entr" presetSubtype="10" fill="hold" nodeType="withEffect">
                                  <p:stCondLst>
                                    <p:cond delay="0"/>
                                  </p:stCondLst>
                                  <p:childTnLst>
                                    <p:set>
                                      <p:cBhvr>
                                        <p:cTn id="19" dur="1" fill="hold">
                                          <p:stCondLst>
                                            <p:cond delay="0"/>
                                          </p:stCondLst>
                                        </p:cTn>
                                        <p:tgtEl>
                                          <p:spTgt spid="2059"/>
                                        </p:tgtEl>
                                        <p:attrNameLst>
                                          <p:attrName>style.visibility</p:attrName>
                                        </p:attrNameLst>
                                      </p:cBhvr>
                                      <p:to>
                                        <p:strVal val="visible"/>
                                      </p:to>
                                    </p:set>
                                    <p:animEffect transition="in" filter="randombar(horizontal)">
                                      <p:cBhvr>
                                        <p:cTn id="20"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 grpId="0"/>
      <p:bldP spid="2059" grpId="0"/>
      <p:bldP spid="20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836612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wrap="square"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10</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1052422" y="244475"/>
            <a:ext cx="6872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dirty="0">
                <a:latin typeface="Times New Roman" panose="02020603050405020304" pitchFamily="18" charset="0"/>
                <a:cs typeface="Times New Roman" panose="02020603050405020304" pitchFamily="18" charset="0"/>
              </a:rPr>
              <a:t>System Workflow</a:t>
            </a:r>
            <a:endParaRPr lang="en-IN" alt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C9FBD6-D34D-A5FD-7D9E-3619D3065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72" y="1767966"/>
            <a:ext cx="7973314" cy="3893771"/>
          </a:xfrm>
          <a:prstGeom prst="rect">
            <a:avLst/>
          </a:prstGeom>
        </p:spPr>
      </p:pic>
    </p:spTree>
    <p:extLst>
      <p:ext uri="{BB962C8B-B14F-4D97-AF65-F5344CB8AC3E}">
        <p14:creationId xmlns:p14="http://schemas.microsoft.com/office/powerpoint/2010/main" val="322676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836612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wrap="square"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11</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163902" y="244475"/>
            <a:ext cx="77608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Times New Roman"/>
                <a:cs typeface="Times New Roman"/>
              </a:rPr>
              <a:t>Hardware and Software Requirement</a:t>
            </a:r>
            <a:endParaRPr lang="en-IN" alt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05798C-A015-F01A-2EAC-9CF1C40A91FB}"/>
              </a:ext>
            </a:extLst>
          </p:cNvPr>
          <p:cNvSpPr txBox="1"/>
          <p:nvPr/>
        </p:nvSpPr>
        <p:spPr>
          <a:xfrm>
            <a:off x="465826" y="1578634"/>
            <a:ext cx="8505454" cy="3785652"/>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tx1"/>
                </a:solidFill>
              </a:rPr>
              <a:t>Hardware Requirement: </a:t>
            </a:r>
          </a:p>
          <a:p>
            <a:pPr marL="800100" lvl="1" indent="-342900">
              <a:buFont typeface="Arial" panose="020B0604020202020204" pitchFamily="34" charset="0"/>
              <a:buChar char="•"/>
            </a:pPr>
            <a:r>
              <a:rPr lang="en-US" dirty="0">
                <a:solidFill>
                  <a:schemeClr val="tx1"/>
                </a:solidFill>
              </a:rPr>
              <a:t>Web camera, </a:t>
            </a:r>
          </a:p>
          <a:p>
            <a:pPr marL="800100" lvl="1" indent="-342900">
              <a:buFont typeface="Arial" panose="020B0604020202020204" pitchFamily="34" charset="0"/>
              <a:buChar char="•"/>
            </a:pPr>
            <a:r>
              <a:rPr lang="en-US" dirty="0">
                <a:solidFill>
                  <a:schemeClr val="tx1"/>
                </a:solidFill>
              </a:rPr>
              <a:t>any connection between camera and the detection machine, </a:t>
            </a:r>
          </a:p>
          <a:p>
            <a:pPr marL="800100" lvl="1" indent="-342900">
              <a:buFont typeface="Arial" panose="020B0604020202020204" pitchFamily="34" charset="0"/>
              <a:buChar char="•"/>
            </a:pPr>
            <a:r>
              <a:rPr lang="en-US" dirty="0">
                <a:solidFill>
                  <a:schemeClr val="tx1"/>
                </a:solidFill>
              </a:rPr>
              <a:t>GPU</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Software Requirements: </a:t>
            </a:r>
          </a:p>
          <a:p>
            <a:pPr marL="800100" lvl="1" indent="-342900">
              <a:buFont typeface="Arial" panose="020B0604020202020204" pitchFamily="34" charset="0"/>
              <a:buChar char="•"/>
            </a:pPr>
            <a:r>
              <a:rPr lang="en-US" dirty="0">
                <a:solidFill>
                  <a:schemeClr val="tx1"/>
                </a:solidFill>
              </a:rPr>
              <a:t>Trained models like, YOLO, </a:t>
            </a:r>
            <a:r>
              <a:rPr lang="en-US" dirty="0" err="1">
                <a:solidFill>
                  <a:schemeClr val="tx1"/>
                </a:solidFill>
              </a:rPr>
              <a:t>labelimg</a:t>
            </a:r>
            <a:r>
              <a:rPr lang="en-US" dirty="0">
                <a:solidFill>
                  <a:schemeClr val="tx1"/>
                </a:solidFill>
              </a:rPr>
              <a:t>, </a:t>
            </a:r>
            <a:r>
              <a:rPr lang="en-US" dirty="0" err="1">
                <a:solidFill>
                  <a:schemeClr val="tx1"/>
                </a:solidFill>
              </a:rPr>
              <a:t>etc</a:t>
            </a:r>
            <a:endParaRPr lang="en-US" dirty="0">
              <a:solidFill>
                <a:schemeClr val="tx1"/>
              </a:solidFill>
            </a:endParaRPr>
          </a:p>
          <a:p>
            <a:pPr marL="800100" lvl="1" indent="-342900">
              <a:buFont typeface="Arial" panose="020B0604020202020204" pitchFamily="34" charset="0"/>
              <a:buChar char="•"/>
            </a:pPr>
            <a:r>
              <a:rPr lang="en-US" dirty="0">
                <a:solidFill>
                  <a:schemeClr val="tx1"/>
                </a:solidFill>
              </a:rPr>
              <a:t>Python libraries like TensorFlow, Pytorch</a:t>
            </a:r>
          </a:p>
          <a:p>
            <a:pPr marL="800100" lvl="1" indent="-342900">
              <a:buFont typeface="Arial" panose="020B0604020202020204" pitchFamily="34" charset="0"/>
              <a:buChar char="•"/>
            </a:pPr>
            <a:r>
              <a:rPr lang="en-US" dirty="0">
                <a:solidFill>
                  <a:schemeClr val="tx1"/>
                </a:solidFill>
              </a:rPr>
              <a:t>Storage to store images and videos of driver</a:t>
            </a:r>
          </a:p>
        </p:txBody>
      </p:sp>
    </p:spTree>
    <p:extLst>
      <p:ext uri="{BB962C8B-B14F-4D97-AF65-F5344CB8AC3E}">
        <p14:creationId xmlns:p14="http://schemas.microsoft.com/office/powerpoint/2010/main" val="8370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12228CB3-5E4E-9418-6D52-4BAFE5559DB7}"/>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12</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0" y="218596"/>
            <a:ext cx="792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None/>
            </a:pPr>
            <a:r>
              <a:rPr lang="en-US" altLang="en-US" sz="3600" b="1">
                <a:latin typeface="Times New Roman"/>
                <a:cs typeface="Times New Roman"/>
              </a:rPr>
              <a:t>Expected Outcomes of Project</a:t>
            </a:r>
            <a:endParaRPr lang="en-US" altLang="en-US" sz="36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C8A4E71-B107-AD0E-0611-7552AFABD970}"/>
              </a:ext>
            </a:extLst>
          </p:cNvPr>
          <p:cNvSpPr txBox="1"/>
          <p:nvPr/>
        </p:nvSpPr>
        <p:spPr>
          <a:xfrm>
            <a:off x="109266" y="1288211"/>
            <a:ext cx="889757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chemeClr val="tx1"/>
                </a:solidFill>
                <a:latin typeface="Times New Roman" panose="02020603050405020304" pitchFamily="18" charset="0"/>
                <a:cs typeface="Times New Roman" panose="02020603050405020304" pitchFamily="18" charset="0"/>
              </a:rPr>
              <a:t>Accurate Drowsiness Detection:</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Develop a deep learning model capable of accurately detecting signs of driver drowsiness in real-time through analysis of facial expressions, eye movements, and other relevant features.</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Real-time Monitoring:</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Establish a system capable of continuous and real-time monitoring of the driver, ensuring timely intervention when unsafe behaviors are detected.</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Timely Alarm Triggering:</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Integrate an effective alarm system that promptly alerts the driver upon detecting signs of drowsiness or distraction, thereby preventing potential accidents.</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Reduced Accidents and Improved Safety:</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Demonstrate a measurable reduction in accidents attributed to drowsy or distracted driving, thereby contributing to improved overall road safety.</a:t>
            </a:r>
          </a:p>
          <a:p>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74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par>
                          <p:cTn id="11" fill="hold">
                            <p:stCondLst>
                              <p:cond delay="500"/>
                            </p:stCondLst>
                            <p:childTnLst>
                              <p:par>
                                <p:cTn id="12" presetID="14" presetClass="entr" presetSubtype="5"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12228CB3-5E4E-9418-6D52-4BAFE5559DB7}"/>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13</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0" y="218596"/>
            <a:ext cx="792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None/>
            </a:pPr>
            <a:r>
              <a:rPr lang="en-US" altLang="en-US" sz="3600" b="1">
                <a:latin typeface="Times New Roman"/>
                <a:cs typeface="Times New Roman"/>
              </a:rPr>
              <a:t>Expected Outcomes of Project</a:t>
            </a:r>
            <a:endParaRPr lang="en-US" altLang="en-US" sz="3600" b="1">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D7F8042-E80E-F91C-082A-07B8A273F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345" y="1253225"/>
            <a:ext cx="2841578" cy="2310890"/>
          </a:xfrm>
          <a:prstGeom prst="rect">
            <a:avLst/>
          </a:prstGeom>
        </p:spPr>
      </p:pic>
      <p:pic>
        <p:nvPicPr>
          <p:cNvPr id="14" name="Picture 13">
            <a:extLst>
              <a:ext uri="{FF2B5EF4-FFF2-40B4-BE49-F238E27FC236}">
                <a16:creationId xmlns:a16="http://schemas.microsoft.com/office/drawing/2014/main" id="{F07190D1-C569-FD52-08AE-ED246F194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3406" y="1300815"/>
            <a:ext cx="4075176" cy="2231760"/>
          </a:xfrm>
          <a:prstGeom prst="rect">
            <a:avLst/>
          </a:prstGeom>
        </p:spPr>
      </p:pic>
      <p:pic>
        <p:nvPicPr>
          <p:cNvPr id="16" name="Picture 15">
            <a:extLst>
              <a:ext uri="{FF2B5EF4-FFF2-40B4-BE49-F238E27FC236}">
                <a16:creationId xmlns:a16="http://schemas.microsoft.com/office/drawing/2014/main" id="{93108562-B6F0-686E-26AC-7A083F5668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739" y="3932837"/>
            <a:ext cx="3926790" cy="2247330"/>
          </a:xfrm>
          <a:prstGeom prst="rect">
            <a:avLst/>
          </a:prstGeom>
        </p:spPr>
      </p:pic>
      <p:pic>
        <p:nvPicPr>
          <p:cNvPr id="18" name="Picture 17">
            <a:extLst>
              <a:ext uri="{FF2B5EF4-FFF2-40B4-BE49-F238E27FC236}">
                <a16:creationId xmlns:a16="http://schemas.microsoft.com/office/drawing/2014/main" id="{931EB32D-E056-A217-EF4B-8FD07C9F6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2545" y="3932837"/>
            <a:ext cx="4297680" cy="2228586"/>
          </a:xfrm>
          <a:prstGeom prst="rect">
            <a:avLst/>
          </a:prstGeom>
        </p:spPr>
      </p:pic>
    </p:spTree>
    <p:extLst>
      <p:ext uri="{BB962C8B-B14F-4D97-AF65-F5344CB8AC3E}">
        <p14:creationId xmlns:p14="http://schemas.microsoft.com/office/powerpoint/2010/main" val="156102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836612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wrap="square"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14</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163902" y="244475"/>
            <a:ext cx="77608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Times New Roman" panose="02020603050405020304" pitchFamily="18" charset="0"/>
                <a:cs typeface="Times New Roman" panose="02020603050405020304" pitchFamily="18" charset="0"/>
              </a:rPr>
              <a:t>Limitations</a:t>
            </a:r>
            <a:endParaRPr lang="en-IN" alt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E70A557-19A5-16F7-4FA8-DEAC5AC7CEDF}"/>
              </a:ext>
            </a:extLst>
          </p:cNvPr>
          <p:cNvSpPr txBox="1"/>
          <p:nvPr/>
        </p:nvSpPr>
        <p:spPr>
          <a:xfrm>
            <a:off x="594360" y="1093213"/>
            <a:ext cx="8168640" cy="5201424"/>
          </a:xfrm>
          <a:prstGeom prst="rect">
            <a:avLst/>
          </a:prstGeom>
          <a:noFill/>
        </p:spPr>
        <p:txBody>
          <a:bodyPr wrap="square" rtlCol="0">
            <a:spAutoFit/>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Individual Differences: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0" i="0" dirty="0">
                <a:solidFill>
                  <a:schemeClr val="tx1"/>
                </a:solidFill>
                <a:effectLst/>
                <a:latin typeface="Times New Roman" panose="02020603050405020304" pitchFamily="18" charset="0"/>
                <a:cs typeface="Times New Roman" panose="02020603050405020304" pitchFamily="18" charset="0"/>
              </a:rPr>
              <a:t>Drivers exhibit diverse behaviors, and the effectiveness of the model may vary across different individuals, making it challenging to create a one-size-fits-all solution.</a:t>
            </a:r>
          </a:p>
          <a:p>
            <a:endParaRPr lang="en-US" sz="2000" dirty="0">
              <a:solidFill>
                <a:schemeClr val="tx1"/>
              </a:solidFill>
              <a:latin typeface="Segoe UI" panose="020B0502040204020203" pitchFamily="34" charset="0"/>
              <a:cs typeface="Segoe UI" panose="020B0502040204020203" pitchFamily="34"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Environmental Factors: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0" i="0" dirty="0">
                <a:solidFill>
                  <a:schemeClr val="tx1"/>
                </a:solidFill>
                <a:effectLst/>
                <a:latin typeface="Times New Roman" panose="02020603050405020304" pitchFamily="18" charset="0"/>
                <a:cs typeface="Times New Roman" panose="02020603050405020304" pitchFamily="18" charset="0"/>
              </a:rPr>
              <a:t>Variations in lighting conditions, weather, and other environmental factors could impact the accuracy of the system's predictions.</a:t>
            </a:r>
          </a:p>
          <a:p>
            <a:endParaRPr lang="en-US" sz="2000" dirty="0">
              <a:solidFill>
                <a:schemeClr val="tx1"/>
              </a:solidFill>
              <a:latin typeface="Segoe UI" panose="020B0502040204020203" pitchFamily="34" charset="0"/>
              <a:cs typeface="Segoe UI" panose="020B0502040204020203" pitchFamily="34"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Hardware Dependency:</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0" i="0" dirty="0">
                <a:solidFill>
                  <a:schemeClr val="tx1"/>
                </a:solidFill>
                <a:effectLst/>
                <a:latin typeface="Times New Roman" panose="02020603050405020304" pitchFamily="18" charset="0"/>
                <a:cs typeface="Times New Roman" panose="02020603050405020304" pitchFamily="18" charset="0"/>
              </a:rPr>
              <a:t>The system relies on the availability and functionality of hardware components (e.g., cameras) in the vehicle. Malfunctions or limitations in these components may affect the system's performance.</a:t>
            </a:r>
          </a:p>
          <a:p>
            <a:endParaRPr lang="en-US" sz="2000" dirty="0">
              <a:solidFill>
                <a:schemeClr val="tx1"/>
              </a:solidFill>
              <a:latin typeface="Segoe UI" panose="020B0502040204020203" pitchFamily="34" charset="0"/>
              <a:cs typeface="Segoe UI" panose="020B0502040204020203" pitchFamily="34"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Privacy Concerns: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0" i="0" dirty="0">
                <a:solidFill>
                  <a:schemeClr val="tx1"/>
                </a:solidFill>
                <a:effectLst/>
                <a:latin typeface="Times New Roman" panose="02020603050405020304" pitchFamily="18" charset="0"/>
                <a:cs typeface="Times New Roman" panose="02020603050405020304" pitchFamily="18" charset="0"/>
              </a:rPr>
              <a:t>Continuous monitoring of drivers raises privacy concerns. Striking a balance between ensuring safety and respecting privacy rights is crucial for user acceptance and legal compliance.</a:t>
            </a:r>
          </a:p>
          <a:p>
            <a:endParaRPr lang="en-US" sz="20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0216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836612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wrap="square"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15</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163902" y="244475"/>
            <a:ext cx="77608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Times New Roman" panose="02020603050405020304" pitchFamily="18" charset="0"/>
                <a:cs typeface="Times New Roman" panose="02020603050405020304" pitchFamily="18" charset="0"/>
              </a:rPr>
              <a:t>Future Work and Upgrades</a:t>
            </a:r>
            <a:endParaRPr lang="en-IN" alt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1DBDECA-8C31-05B2-D0B9-B6EA985D9B1F}"/>
              </a:ext>
            </a:extLst>
          </p:cNvPr>
          <p:cNvSpPr txBox="1"/>
          <p:nvPr/>
        </p:nvSpPr>
        <p:spPr>
          <a:xfrm>
            <a:off x="3200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1FE20D27-2E29-F2F7-44A9-C7377903ED43}"/>
              </a:ext>
            </a:extLst>
          </p:cNvPr>
          <p:cNvSpPr txBox="1"/>
          <p:nvPr/>
        </p:nvSpPr>
        <p:spPr>
          <a:xfrm>
            <a:off x="3343275" y="334327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06D4C968-61A8-87B6-F4B3-D5E4E231F261}"/>
              </a:ext>
            </a:extLst>
          </p:cNvPr>
          <p:cNvSpPr txBox="1"/>
          <p:nvPr/>
        </p:nvSpPr>
        <p:spPr>
          <a:xfrm>
            <a:off x="3486150" y="348615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31CC7AC9-A810-2E4F-F7F0-E48B3AE73E3A}"/>
              </a:ext>
            </a:extLst>
          </p:cNvPr>
          <p:cNvSpPr txBox="1"/>
          <p:nvPr/>
        </p:nvSpPr>
        <p:spPr>
          <a:xfrm>
            <a:off x="776724" y="1457847"/>
            <a:ext cx="7471774"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dirty="0">
                <a:solidFill>
                  <a:schemeClr val="bg2">
                    <a:lumMod val="10000"/>
                  </a:schemeClr>
                </a:solidFill>
                <a:latin typeface="Segoe UI"/>
                <a:cs typeface="Arial"/>
              </a:rPr>
              <a:t>Integrating the detection system with IOT so that the alarm that goes off during detection should be a different device from the detection app.</a:t>
            </a:r>
          </a:p>
          <a:p>
            <a:pPr marL="342900" indent="-342900">
              <a:buFont typeface="Arial" panose="020B0604020202020204" pitchFamily="34" charset="0"/>
              <a:buChar char="•"/>
            </a:pPr>
            <a:endParaRPr lang="en-US" dirty="0">
              <a:solidFill>
                <a:schemeClr val="bg2">
                  <a:lumMod val="10000"/>
                </a:schemeClr>
              </a:solidFill>
              <a:latin typeface="Segoe UI"/>
              <a:cs typeface="Arial"/>
            </a:endParaRPr>
          </a:p>
          <a:p>
            <a:pPr marL="342900" indent="-342900">
              <a:buFont typeface="Arial" panose="020B0604020202020204" pitchFamily="34" charset="0"/>
              <a:buChar char="•"/>
            </a:pPr>
            <a:r>
              <a:rPr lang="en-US" dirty="0">
                <a:solidFill>
                  <a:schemeClr val="bg2">
                    <a:lumMod val="10000"/>
                  </a:schemeClr>
                </a:solidFill>
                <a:latin typeface="Segoe UI"/>
                <a:cs typeface="Arial"/>
              </a:rPr>
              <a:t>Adding the mic features in our device, which will take audio input too, to check if the driver is listening to loud music, which can also lead to safety compromission.</a:t>
            </a:r>
          </a:p>
          <a:p>
            <a:pPr marL="342900" indent="-342900">
              <a:buFont typeface="Arial" panose="020B0604020202020204" pitchFamily="34" charset="0"/>
              <a:buChar char="•"/>
            </a:pPr>
            <a:endParaRPr lang="en-US" dirty="0">
              <a:solidFill>
                <a:schemeClr val="bg2">
                  <a:lumMod val="10000"/>
                </a:schemeClr>
              </a:solidFill>
              <a:latin typeface="Segoe UI"/>
              <a:cs typeface="Arial"/>
            </a:endParaRPr>
          </a:p>
          <a:p>
            <a:endParaRPr lang="en-US" dirty="0">
              <a:solidFill>
                <a:schemeClr val="bg2">
                  <a:lumMod val="10000"/>
                </a:schemeClr>
              </a:solidFill>
              <a:latin typeface="Segoe UI"/>
              <a:cs typeface="Arial"/>
            </a:endParaRPr>
          </a:p>
          <a:p>
            <a:endParaRPr lang="en-US" sz="2000" dirty="0">
              <a:solidFill>
                <a:schemeClr val="bg2">
                  <a:lumMod val="10000"/>
                </a:schemeClr>
              </a:solidFill>
              <a:latin typeface="Segoe UI"/>
              <a:cs typeface="Arial"/>
            </a:endParaRPr>
          </a:p>
        </p:txBody>
      </p:sp>
    </p:spTree>
    <p:extLst>
      <p:ext uri="{BB962C8B-B14F-4D97-AF65-F5344CB8AC3E}">
        <p14:creationId xmlns:p14="http://schemas.microsoft.com/office/powerpoint/2010/main" val="181073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par>
                          <p:cTn id="11" fill="hold">
                            <p:stCondLst>
                              <p:cond delay="500"/>
                            </p:stCondLst>
                            <p:childTnLst>
                              <p:par>
                                <p:cTn id="12" presetID="18" presetClass="emph" presetSubtype="0" fill="hold" grpId="0" nodeType="afterEffect">
                                  <p:stCondLst>
                                    <p:cond delay="0"/>
                                  </p:stCondLst>
                                  <p:iterate type="lt">
                                    <p:tmPct val="4000"/>
                                  </p:iterate>
                                  <p:childTnLst>
                                    <p:set>
                                      <p:cBhvr override="childStyle">
                                        <p:cTn id="13" dur="20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1633A-C13D-761A-5A56-349CC90062B2}"/>
            </a:ext>
          </a:extLst>
        </p:cNvPr>
        <p:cNvGrpSpPr/>
        <p:nvPr/>
      </p:nvGrpSpPr>
      <p:grpSpPr>
        <a:xfrm>
          <a:off x="0" y="0"/>
          <a:ext cx="0" cy="0"/>
          <a:chOff x="0" y="0"/>
          <a:chExt cx="0" cy="0"/>
        </a:xfrm>
      </p:grpSpPr>
      <p:sp>
        <p:nvSpPr>
          <p:cNvPr id="6" name="Text Box 13">
            <a:extLst>
              <a:ext uri="{FF2B5EF4-FFF2-40B4-BE49-F238E27FC236}">
                <a16:creationId xmlns:a16="http://schemas.microsoft.com/office/drawing/2014/main" id="{566349A0-783C-7093-72A4-08F1E19E52E4}"/>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8C67E57A-FDAF-1E04-3576-4AB08CB4698E}"/>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684C5365-6D1C-15FB-D998-B3C99A5BB1F4}"/>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93876D24-40B9-5E53-C781-59B569FB6930}"/>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41C7BE25-4389-19B8-7B97-453982CEB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990AB202-D09E-7BF6-A078-AA14E0FDFE8B}"/>
              </a:ext>
            </a:extLst>
          </p:cNvPr>
          <p:cNvSpPr txBox="1">
            <a:spLocks noChangeArrowheads="1"/>
          </p:cNvSpPr>
          <p:nvPr/>
        </p:nvSpPr>
        <p:spPr bwMode="auto">
          <a:xfrm>
            <a:off x="0" y="6389688"/>
            <a:ext cx="836612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wrap="square"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1361E981-F749-AA98-D7F9-9C5C675B81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16</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9EF10492-C39C-EFF6-AD02-39284D4EA4AA}"/>
              </a:ext>
            </a:extLst>
          </p:cNvPr>
          <p:cNvSpPr>
            <a:spLocks noChangeArrowheads="1"/>
          </p:cNvSpPr>
          <p:nvPr/>
        </p:nvSpPr>
        <p:spPr bwMode="auto">
          <a:xfrm>
            <a:off x="163902" y="244475"/>
            <a:ext cx="77608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dirty="0">
                <a:latin typeface="Times New Roman" panose="02020603050405020304" pitchFamily="18" charset="0"/>
                <a:cs typeface="Times New Roman" panose="02020603050405020304" pitchFamily="18" charset="0"/>
              </a:rPr>
              <a:t>Conclusion</a:t>
            </a:r>
            <a:endParaRPr lang="en-IN" altLang="en-US"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A7A563-5819-CE38-B2FC-8941F5293C4A}"/>
              </a:ext>
            </a:extLst>
          </p:cNvPr>
          <p:cNvSpPr txBox="1"/>
          <p:nvPr/>
        </p:nvSpPr>
        <p:spPr>
          <a:xfrm>
            <a:off x="3200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856D70CC-E48A-3DED-C572-70E5149CF88C}"/>
              </a:ext>
            </a:extLst>
          </p:cNvPr>
          <p:cNvSpPr txBox="1"/>
          <p:nvPr/>
        </p:nvSpPr>
        <p:spPr>
          <a:xfrm>
            <a:off x="3343275" y="334327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CF35ADEB-4E23-5046-ACFB-BD13317854EE}"/>
              </a:ext>
            </a:extLst>
          </p:cNvPr>
          <p:cNvSpPr txBox="1"/>
          <p:nvPr/>
        </p:nvSpPr>
        <p:spPr>
          <a:xfrm>
            <a:off x="3486150" y="348615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79CF19B8-FF41-9D02-058A-1B2AB7B25944}"/>
              </a:ext>
            </a:extLst>
          </p:cNvPr>
          <p:cNvSpPr txBox="1"/>
          <p:nvPr/>
        </p:nvSpPr>
        <p:spPr>
          <a:xfrm>
            <a:off x="632299" y="1457847"/>
            <a:ext cx="7754464" cy="49398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500" dirty="0">
                <a:solidFill>
                  <a:schemeClr val="bg2">
                    <a:lumMod val="10000"/>
                  </a:schemeClr>
                </a:solidFill>
                <a:latin typeface="Segoe UI"/>
                <a:cs typeface="Arial"/>
              </a:rPr>
              <a:t>The project on real-time drowsiness detection and safety implementation represents a significant step forward in enhancing road safety and reducing accidents caused by driver fatigue. By leveraging cutting-edge technologies such as machine learning, deep learning, and sensor fusion, the project has successfully developed a system capable of accurately identifying signs of driver drowsiness in real-time. The incorporation of facial movement analysis, convolutional neural networks, and multi-modal sensor data has allowed for the creation of a comprehensive and effective drowsiness detection system.</a:t>
            </a:r>
          </a:p>
          <a:p>
            <a:pPr marL="285750" indent="-285750">
              <a:buFont typeface="Arial" panose="020B0604020202020204" pitchFamily="34" charset="0"/>
              <a:buChar char="•"/>
            </a:pPr>
            <a:endParaRPr lang="en-US" sz="1500" dirty="0">
              <a:solidFill>
                <a:schemeClr val="bg2">
                  <a:lumMod val="10000"/>
                </a:schemeClr>
              </a:solidFill>
              <a:latin typeface="Segoe UI"/>
              <a:cs typeface="Arial"/>
            </a:endParaRPr>
          </a:p>
          <a:p>
            <a:pPr marL="285750" indent="-285750">
              <a:buFont typeface="Arial" panose="020B0604020202020204" pitchFamily="34" charset="0"/>
              <a:buChar char="•"/>
            </a:pPr>
            <a:r>
              <a:rPr lang="en-US" sz="1500" dirty="0">
                <a:solidFill>
                  <a:schemeClr val="bg2">
                    <a:lumMod val="10000"/>
                  </a:schemeClr>
                </a:solidFill>
                <a:latin typeface="Segoe UI"/>
                <a:cs typeface="Arial"/>
              </a:rPr>
              <a:t>The implementation of this system in vehicles can greatly contribute to the prevention of accidents related to driver fatigue by providing timely alerts to drivers, prompting them to take necessary breaks or rest, thus ensuring their own safety and that of others on the road. The project's success not only showcases the potential of advanced technologies in enhancing vehicle safety features but also sets a precedent for future research and development in the field of automotive safety systems.</a:t>
            </a:r>
          </a:p>
          <a:p>
            <a:pPr marL="285750" indent="-285750">
              <a:buFont typeface="Arial" panose="020B0604020202020204" pitchFamily="34" charset="0"/>
              <a:buChar char="•"/>
            </a:pPr>
            <a:endParaRPr lang="en-US" sz="1500" dirty="0">
              <a:solidFill>
                <a:schemeClr val="bg2">
                  <a:lumMod val="10000"/>
                </a:schemeClr>
              </a:solidFill>
              <a:latin typeface="Segoe UI"/>
              <a:cs typeface="Arial"/>
            </a:endParaRPr>
          </a:p>
          <a:p>
            <a:pPr marL="285750" indent="-285750">
              <a:buFont typeface="Arial" panose="020B0604020202020204" pitchFamily="34" charset="0"/>
              <a:buChar char="•"/>
            </a:pPr>
            <a:r>
              <a:rPr lang="en-US" sz="1500" dirty="0">
                <a:solidFill>
                  <a:schemeClr val="bg2">
                    <a:lumMod val="10000"/>
                  </a:schemeClr>
                </a:solidFill>
                <a:latin typeface="Segoe UI"/>
                <a:cs typeface="Arial"/>
              </a:rPr>
              <a:t>In conclusion, the real-time drowsiness detection and safety implementation project stands as a testament to the power of technological innovation in addressing critical safety issues. As we move forward, it is imperative that such technologies continue to be refined, customized, and integrated into mainstream automotive safety systems, paving the way for safer roads and saving lives.</a:t>
            </a:r>
          </a:p>
        </p:txBody>
      </p:sp>
    </p:spTree>
    <p:extLst>
      <p:ext uri="{BB962C8B-B14F-4D97-AF65-F5344CB8AC3E}">
        <p14:creationId xmlns:p14="http://schemas.microsoft.com/office/powerpoint/2010/main" val="238010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par>
                          <p:cTn id="11" fill="hold">
                            <p:stCondLst>
                              <p:cond delay="500"/>
                            </p:stCondLst>
                            <p:childTnLst>
                              <p:par>
                                <p:cTn id="12" presetID="18" presetClass="emph" presetSubtype="0" fill="hold" grpId="0" nodeType="afterEffect">
                                  <p:stCondLst>
                                    <p:cond delay="0"/>
                                  </p:stCondLst>
                                  <p:iterate type="lt">
                                    <p:tmPct val="4000"/>
                                  </p:iterate>
                                  <p:childTnLst>
                                    <p:set>
                                      <p:cBhvr override="childStyle">
                                        <p:cTn id="13" dur="20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836612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wrap="square"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17</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163902" y="244475"/>
            <a:ext cx="77608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Times New Roman" panose="02020603050405020304" pitchFamily="18" charset="0"/>
                <a:cs typeface="Times New Roman" panose="02020603050405020304" pitchFamily="18" charset="0"/>
              </a:rPr>
              <a:t>References</a:t>
            </a:r>
            <a:endParaRPr lang="en-IN" alt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A0A9C2-C25B-13B8-F5DF-63DF4EA2909B}"/>
              </a:ext>
            </a:extLst>
          </p:cNvPr>
          <p:cNvSpPr txBox="1"/>
          <p:nvPr/>
        </p:nvSpPr>
        <p:spPr>
          <a:xfrm>
            <a:off x="457200" y="1093212"/>
            <a:ext cx="8229601" cy="4708981"/>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3"/>
              </a:rPr>
              <a:t>https://ieeexplore.ieee.org/document/7729629</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4"/>
              </a:rPr>
              <a:t>https://www.sciencedirect.com/science/article/pii/S2212017317303342</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5"/>
              </a:rPr>
              <a:t>https://www.ncbi.nlm.nih.gov/pmc/articles/PMC6154053/</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6"/>
              </a:rPr>
              <a:t>https://www.researchgate.net/publication/282078820_A_survey_of_drowsy_driver_detection_systems</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7"/>
              </a:rPr>
              <a:t>https://ieeexplore.ieee.org/document/9049331</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8"/>
              </a:rPr>
              <a:t>https://ieeexplore.ieee.org/document/8420801</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9"/>
              </a:rPr>
              <a:t>https://www.sciencedirect.com/science/article/pii/S0960077919302109</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10"/>
              </a:rPr>
              <a:t>https://ieeexplore.ieee.org/document/9137562</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11"/>
              </a:rPr>
              <a:t>https://ieeexplore.ieee.org/document/7799075</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12"/>
              </a:rPr>
              <a:t>https://www.sciencedirect.com/science/article/pii/S0957417420312884</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13"/>
              </a:rPr>
              <a:t>https://ieeexplore.ieee.org/document/8592158</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hlinkClick r:id="rId14"/>
              </a:rPr>
              <a:t>https://www.researchgate.net/publication/323211648_Drowsiness_Detection_and_Alert_System_for_Drivers_Using_Smart_Glasses</a:t>
            </a: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15"/>
              </a:rPr>
              <a:t>https://www.mdpi.com/1424-8220/21/19/6371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94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30805"/>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836612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wrap="square"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18</a:t>
            </a:fld>
            <a:endParaRPr lang="en-US" altLang="en-US" sz="1200">
              <a:solidFill>
                <a:schemeClr val="bg1"/>
              </a:solidFill>
              <a:latin typeface="Arial" panose="020B0604020202020204" pitchFamily="34" charset="0"/>
            </a:endParaRPr>
          </a:p>
        </p:txBody>
      </p:sp>
      <p:sp>
        <p:nvSpPr>
          <p:cNvPr id="4" name="TextBox 3">
            <a:extLst>
              <a:ext uri="{FF2B5EF4-FFF2-40B4-BE49-F238E27FC236}">
                <a16:creationId xmlns:a16="http://schemas.microsoft.com/office/drawing/2014/main" id="{9FA6E7DE-06D0-AA41-7EBB-40E6156C9C08}"/>
              </a:ext>
            </a:extLst>
          </p:cNvPr>
          <p:cNvSpPr txBox="1"/>
          <p:nvPr/>
        </p:nvSpPr>
        <p:spPr>
          <a:xfrm flipH="1">
            <a:off x="1578633" y="267419"/>
            <a:ext cx="5520904" cy="584775"/>
          </a:xfrm>
          <a:prstGeom prst="rect">
            <a:avLst/>
          </a:prstGeom>
          <a:noFill/>
        </p:spPr>
        <p:txBody>
          <a:bodyPr wrap="square" rtlCol="0">
            <a:spAutoFit/>
          </a:bodyPr>
          <a:lstStyle/>
          <a:p>
            <a:pPr algn="ctr"/>
            <a:r>
              <a:rPr lang="en-US" sz="3200" b="1">
                <a:solidFill>
                  <a:schemeClr val="tx1"/>
                </a:solidFill>
                <a:latin typeface="Times New Roman" panose="02020603050405020304" pitchFamily="18" charset="0"/>
                <a:cs typeface="Times New Roman" panose="02020603050405020304" pitchFamily="18" charset="0"/>
              </a:rPr>
              <a:t>Closing </a:t>
            </a:r>
            <a:endParaRPr lang="en-IN" sz="3200" b="1">
              <a:solidFill>
                <a:schemeClr val="tx1"/>
              </a:solidFill>
              <a:latin typeface="Times New Roman" panose="02020603050405020304" pitchFamily="18" charset="0"/>
              <a:cs typeface="Times New Roman" panose="02020603050405020304" pitchFamily="18" charset="0"/>
            </a:endParaRPr>
          </a:p>
        </p:txBody>
      </p:sp>
      <p:pic>
        <p:nvPicPr>
          <p:cNvPr id="5" name="Graphic 4" descr="Angel face with solid fill with solid fill">
            <a:extLst>
              <a:ext uri="{FF2B5EF4-FFF2-40B4-BE49-F238E27FC236}">
                <a16:creationId xmlns:a16="http://schemas.microsoft.com/office/drawing/2014/main" id="{67293319-FA8C-E056-F225-ADDF538416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72332" y="326713"/>
            <a:ext cx="541649" cy="541649"/>
          </a:xfrm>
          <a:prstGeom prst="rect">
            <a:avLst/>
          </a:prstGeom>
        </p:spPr>
      </p:pic>
      <p:pic>
        <p:nvPicPr>
          <p:cNvPr id="13" name="Picture 12">
            <a:extLst>
              <a:ext uri="{FF2B5EF4-FFF2-40B4-BE49-F238E27FC236}">
                <a16:creationId xmlns:a16="http://schemas.microsoft.com/office/drawing/2014/main" id="{0C350126-7B70-53E8-BD94-0611E5D790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2098" y="2808122"/>
            <a:ext cx="4977440" cy="3089439"/>
          </a:xfrm>
          <a:prstGeom prst="rect">
            <a:avLst/>
          </a:prstGeom>
        </p:spPr>
      </p:pic>
      <p:sp>
        <p:nvSpPr>
          <p:cNvPr id="14" name="Rectangle 13">
            <a:extLst>
              <a:ext uri="{FF2B5EF4-FFF2-40B4-BE49-F238E27FC236}">
                <a16:creationId xmlns:a16="http://schemas.microsoft.com/office/drawing/2014/main" id="{B71F9577-8067-DEB2-ED2F-5CE9D108FD81}"/>
              </a:ext>
            </a:extLst>
          </p:cNvPr>
          <p:cNvSpPr/>
          <p:nvPr/>
        </p:nvSpPr>
        <p:spPr>
          <a:xfrm>
            <a:off x="2450874" y="1191246"/>
            <a:ext cx="4242251" cy="120032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none" lIns="91440" tIns="45720" rIns="91440" bIns="45720">
            <a:spAutoFit/>
          </a:bodyPr>
          <a:lstStyle/>
          <a:p>
            <a:pPr algn="ctr"/>
            <a:r>
              <a:rPr lang="en-US" sz="7200" b="1" cap="none" spc="0">
                <a:ln w="6600">
                  <a:solidFill>
                    <a:schemeClr val="accent2"/>
                  </a:solidFill>
                  <a:prstDash val="solid"/>
                </a:ln>
                <a:solidFill>
                  <a:srgbClr val="FFFFFF"/>
                </a:solidFill>
                <a:effectLst>
                  <a:outerShdw dist="38100" dir="2700000" algn="tl" rotWithShape="0">
                    <a:schemeClr val="accent2"/>
                  </a:outerShdw>
                </a:effectLst>
                <a:latin typeface="Arial Narrow" panose="020B0606020202030204" pitchFamily="34" charset="0"/>
              </a:rPr>
              <a:t>Thank You</a:t>
            </a:r>
            <a:r>
              <a:rPr lang="en-US" sz="7200" b="1">
                <a:ln w="6600">
                  <a:solidFill>
                    <a:schemeClr val="accent2"/>
                  </a:solidFill>
                  <a:prstDash val="solid"/>
                </a:ln>
                <a:solidFill>
                  <a:srgbClr val="FFFFFF"/>
                </a:solidFill>
                <a:effectLst>
                  <a:outerShdw dist="38100" dir="2700000" algn="tl" rotWithShape="0">
                    <a:schemeClr val="accent2"/>
                  </a:outerShdw>
                </a:effectLst>
                <a:latin typeface="Arial Narrow" panose="020B0606020202030204" pitchFamily="34" charset="0"/>
              </a:rPr>
              <a:t>!</a:t>
            </a:r>
            <a:endParaRPr lang="en-US" sz="7200" b="1" cap="none" spc="0">
              <a:ln w="6600">
                <a:solidFill>
                  <a:schemeClr val="accent2"/>
                </a:solidFill>
                <a:prstDash val="solid"/>
              </a:ln>
              <a:solidFill>
                <a:srgbClr val="FFFFFF"/>
              </a:solidFill>
              <a:effectLst>
                <a:outerShdw dist="38100" dir="2700000" algn="tl" rotWithShape="0">
                  <a:schemeClr val="accent2"/>
                </a:outerShdw>
              </a:effectLst>
              <a:latin typeface="Arial Narrow" panose="020B0606020202030204" pitchFamily="34" charset="0"/>
            </a:endParaRPr>
          </a:p>
        </p:txBody>
      </p:sp>
    </p:spTree>
    <p:extLst>
      <p:ext uri="{BB962C8B-B14F-4D97-AF65-F5344CB8AC3E}">
        <p14:creationId xmlns:p14="http://schemas.microsoft.com/office/powerpoint/2010/main" val="3627220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fade">
                                      <p:cBhvr>
                                        <p:cTn id="7" dur="500"/>
                                        <p:tgtEl>
                                          <p:spTgt spid="81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198C27B9-759C-8267-DC76-3B5BAA3EFC50}"/>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6" name="Text Box 13">
            <a:extLst>
              <a:ext uri="{FF2B5EF4-FFF2-40B4-BE49-F238E27FC236}">
                <a16:creationId xmlns:a16="http://schemas.microsoft.com/office/drawing/2014/main" id="{DAA9B04D-8AA3-1F10-E700-F10366AEE7A1}"/>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762855D-68ED-97A7-51F8-DB17B69B9E8F}"/>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F3053970-2A4B-B595-4393-BA41D02DDC59}"/>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C35DD243-F3B9-AA74-9928-CA49DDAD0570}"/>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6151" name="Picture 6">
            <a:extLst>
              <a:ext uri="{FF2B5EF4-FFF2-40B4-BE49-F238E27FC236}">
                <a16:creationId xmlns:a16="http://schemas.microsoft.com/office/drawing/2014/main" id="{227A8FFA-C049-8482-0542-A649F4556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56684"/>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D775B431-05B4-78CF-E3F7-1F1E6A93A1AD}"/>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6153" name="Slide Number Placeholder 26">
            <a:extLst>
              <a:ext uri="{FF2B5EF4-FFF2-40B4-BE49-F238E27FC236}">
                <a16:creationId xmlns:a16="http://schemas.microsoft.com/office/drawing/2014/main" id="{8D3DA2E0-A380-DE82-AB22-5CEAC6D9EB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FD5D9F-7D73-42A5-92B9-D07F753CC21E}" type="slidenum">
              <a:rPr lang="en-US" altLang="en-US" sz="1200">
                <a:solidFill>
                  <a:schemeClr val="bg1"/>
                </a:solidFill>
                <a:latin typeface="Arial" panose="020B0604020202020204" pitchFamily="34" charset="0"/>
              </a:rPr>
              <a:pPr>
                <a:spcBef>
                  <a:spcPct val="0"/>
                </a:spcBef>
                <a:buFontTx/>
                <a:buNone/>
              </a:pPr>
              <a:t>2</a:t>
            </a:fld>
            <a:endParaRPr lang="en-US" altLang="en-US" sz="1200">
              <a:solidFill>
                <a:schemeClr val="bg1"/>
              </a:solidFill>
              <a:latin typeface="Arial" panose="020B0604020202020204" pitchFamily="34" charset="0"/>
            </a:endParaRPr>
          </a:p>
        </p:txBody>
      </p:sp>
      <p:sp>
        <p:nvSpPr>
          <p:cNvPr id="6154" name="Rectangle 6">
            <a:extLst>
              <a:ext uri="{FF2B5EF4-FFF2-40B4-BE49-F238E27FC236}">
                <a16:creationId xmlns:a16="http://schemas.microsoft.com/office/drawing/2014/main" id="{0607D5F1-9247-B84E-4AAC-EE37CFFDDA2B}"/>
              </a:ext>
            </a:extLst>
          </p:cNvPr>
          <p:cNvSpPr>
            <a:spLocks noChangeArrowheads="1"/>
          </p:cNvSpPr>
          <p:nvPr/>
        </p:nvSpPr>
        <p:spPr bwMode="auto">
          <a:xfrm>
            <a:off x="1311214" y="260350"/>
            <a:ext cx="605002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IN" b="1"/>
              <a:t>Content </a:t>
            </a:r>
            <a:r>
              <a:rPr lang="en-IN" b="1">
                <a:latin typeface="Times New Roman" panose="02020603050405020304" pitchFamily="18" charset="0"/>
                <a:cs typeface="Times New Roman" panose="02020603050405020304" pitchFamily="18" charset="0"/>
              </a:rPr>
              <a:t>of</a:t>
            </a:r>
            <a:r>
              <a:rPr lang="en-IN" b="1"/>
              <a:t> Presentation</a:t>
            </a:r>
            <a:r>
              <a:rPr lang="en-US" altLang="en-US" sz="3600" b="1">
                <a:solidFill>
                  <a:srgbClr val="FF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CDF7318C-D10E-1052-BB5D-0021A9A7AB09}"/>
              </a:ext>
            </a:extLst>
          </p:cNvPr>
          <p:cNvSpPr txBox="1"/>
          <p:nvPr/>
        </p:nvSpPr>
        <p:spPr>
          <a:xfrm>
            <a:off x="504173" y="1574391"/>
            <a:ext cx="8107363" cy="4093428"/>
          </a:xfrm>
          <a:prstGeom prst="rect">
            <a:avLst/>
          </a:prstGeom>
          <a:noFill/>
        </p:spPr>
        <p:txBody>
          <a:bodyPr wrap="square" lIns="91440" tIns="45720" rIns="91440" bIns="45720" rtlCol="0" anchor="t">
            <a:spAutoFit/>
          </a:bodyPr>
          <a:lstStyle/>
          <a:p>
            <a:pPr marL="457200" indent="-457200">
              <a:buFont typeface="+mj-lt"/>
              <a:buAutoNum type="arabicPeriod"/>
            </a:pPr>
            <a:r>
              <a:rPr lang="en-US" sz="2000" dirty="0">
                <a:solidFill>
                  <a:schemeClr val="tx1"/>
                </a:solidFill>
                <a:latin typeface="Segoe UI"/>
                <a:cs typeface="Segoe UI"/>
              </a:rPr>
              <a:t>Abstract</a:t>
            </a:r>
          </a:p>
          <a:p>
            <a:pPr marL="457200" indent="-457200">
              <a:buFont typeface="+mj-lt"/>
              <a:buAutoNum type="arabicPeriod"/>
            </a:pPr>
            <a:r>
              <a:rPr lang="en-US" sz="2000" dirty="0">
                <a:solidFill>
                  <a:schemeClr val="tx1"/>
                </a:solidFill>
                <a:latin typeface="Segoe UI"/>
                <a:cs typeface="Segoe UI"/>
              </a:rPr>
              <a:t>Introduction (front end technology/back end technology/Aim and Objectives project/application etc.)</a:t>
            </a:r>
          </a:p>
          <a:p>
            <a:pPr marL="457200" indent="-457200">
              <a:buFont typeface="+mj-lt"/>
              <a:buAutoNum type="arabicPeriod"/>
            </a:pPr>
            <a:r>
              <a:rPr lang="en-US" sz="2000" dirty="0">
                <a:solidFill>
                  <a:schemeClr val="tx1"/>
                </a:solidFill>
                <a:latin typeface="Segoe UI"/>
                <a:cs typeface="Segoe UI"/>
              </a:rPr>
              <a:t>Problem Statement </a:t>
            </a:r>
          </a:p>
          <a:p>
            <a:pPr marL="457200" indent="-457200">
              <a:buFont typeface="+mj-lt"/>
              <a:buAutoNum type="arabicPeriod"/>
            </a:pPr>
            <a:r>
              <a:rPr lang="en-US" sz="2000" dirty="0">
                <a:solidFill>
                  <a:schemeClr val="tx1"/>
                </a:solidFill>
                <a:latin typeface="Segoe UI"/>
                <a:cs typeface="Segoe UI"/>
              </a:rPr>
              <a:t>Literature Review</a:t>
            </a:r>
          </a:p>
          <a:p>
            <a:pPr marL="457200" indent="-457200">
              <a:buFont typeface="+mj-lt"/>
              <a:buAutoNum type="arabicPeriod"/>
            </a:pPr>
            <a:r>
              <a:rPr lang="en-US" sz="2000" dirty="0">
                <a:solidFill>
                  <a:schemeClr val="tx1"/>
                </a:solidFill>
                <a:latin typeface="Segoe UI"/>
                <a:cs typeface="Segoe UI"/>
              </a:rPr>
              <a:t>Proposed Methodology</a:t>
            </a:r>
          </a:p>
          <a:p>
            <a:pPr marL="457200" indent="-457200">
              <a:buFont typeface="+mj-lt"/>
              <a:buAutoNum type="arabicPeriod"/>
            </a:pPr>
            <a:r>
              <a:rPr lang="en-US" sz="2000" dirty="0">
                <a:solidFill>
                  <a:schemeClr val="tx1"/>
                </a:solidFill>
                <a:latin typeface="Segoe UI"/>
                <a:cs typeface="Segoe UI"/>
              </a:rPr>
              <a:t>Use case diagram/ER diagram/Flow diagram </a:t>
            </a:r>
            <a:endParaRPr lang="en-US" sz="2000" dirty="0">
              <a:solidFill>
                <a:schemeClr val="tx1"/>
              </a:solidFill>
              <a:latin typeface="Segoe UI" panose="020B0502040204020203" pitchFamily="34" charset="0"/>
              <a:cs typeface="Segoe UI" panose="020B0502040204020203" pitchFamily="34" charset="0"/>
            </a:endParaRPr>
          </a:p>
          <a:p>
            <a:pPr marL="457200" indent="-457200">
              <a:buFont typeface="+mj-lt"/>
              <a:buAutoNum type="arabicPeriod"/>
            </a:pPr>
            <a:r>
              <a:rPr lang="en-US" sz="2000" dirty="0">
                <a:solidFill>
                  <a:schemeClr val="tx1"/>
                </a:solidFill>
                <a:latin typeface="Segoe UI"/>
                <a:cs typeface="Segoe UI"/>
              </a:rPr>
              <a:t>Hardware and software Requirement</a:t>
            </a:r>
          </a:p>
          <a:p>
            <a:pPr marL="457200" indent="-457200">
              <a:buFont typeface="+mj-lt"/>
              <a:buAutoNum type="arabicPeriod"/>
            </a:pPr>
            <a:r>
              <a:rPr lang="en-US" sz="2000" dirty="0">
                <a:solidFill>
                  <a:schemeClr val="tx1"/>
                </a:solidFill>
                <a:latin typeface="Segoe UI"/>
                <a:cs typeface="Segoe UI"/>
              </a:rPr>
              <a:t>Excepted Outcome of the Project </a:t>
            </a:r>
            <a:endParaRPr lang="en-US" sz="2000" dirty="0">
              <a:solidFill>
                <a:schemeClr val="tx1"/>
              </a:solidFill>
              <a:latin typeface="Segoe UI" panose="020B0502040204020203" pitchFamily="34" charset="0"/>
              <a:cs typeface="Segoe UI" panose="020B0502040204020203" pitchFamily="34" charset="0"/>
            </a:endParaRPr>
          </a:p>
          <a:p>
            <a:pPr marL="457200" indent="-457200">
              <a:buFont typeface="+mj-lt"/>
              <a:buAutoNum type="arabicPeriod"/>
            </a:pPr>
            <a:r>
              <a:rPr lang="en-US" sz="2000" dirty="0">
                <a:solidFill>
                  <a:schemeClr val="tx1"/>
                </a:solidFill>
                <a:latin typeface="Segoe UI"/>
                <a:cs typeface="Segoe UI"/>
              </a:rPr>
              <a:t>Limitation </a:t>
            </a:r>
            <a:endParaRPr lang="en-US" sz="2000" dirty="0">
              <a:solidFill>
                <a:schemeClr val="tx1"/>
              </a:solidFill>
              <a:latin typeface="Segoe UI" panose="020B0502040204020203" pitchFamily="34" charset="0"/>
              <a:cs typeface="Segoe UI" panose="020B0502040204020203" pitchFamily="34" charset="0"/>
            </a:endParaRPr>
          </a:p>
          <a:p>
            <a:pPr marL="457200" indent="-457200">
              <a:buFont typeface="+mj-lt"/>
              <a:buAutoNum type="arabicPeriod"/>
            </a:pPr>
            <a:r>
              <a:rPr lang="en-US" sz="2000" dirty="0">
                <a:solidFill>
                  <a:schemeClr val="tx1"/>
                </a:solidFill>
                <a:latin typeface="Segoe UI"/>
                <a:cs typeface="Segoe UI"/>
              </a:rPr>
              <a:t>Conclusion and Future Work </a:t>
            </a:r>
            <a:endParaRPr lang="en-US" sz="2000" dirty="0">
              <a:solidFill>
                <a:schemeClr val="tx1"/>
              </a:solidFill>
              <a:latin typeface="Segoe UI" panose="020B0502040204020203" pitchFamily="34" charset="0"/>
              <a:cs typeface="Segoe UI" panose="020B0502040204020203" pitchFamily="34" charset="0"/>
            </a:endParaRPr>
          </a:p>
          <a:p>
            <a:pPr marL="457200" indent="-457200">
              <a:buFont typeface="+mj-lt"/>
              <a:buAutoNum type="arabicPeriod"/>
            </a:pPr>
            <a:r>
              <a:rPr lang="en-US" sz="2000" dirty="0">
                <a:solidFill>
                  <a:schemeClr val="tx1"/>
                </a:solidFill>
                <a:latin typeface="Segoe UI"/>
                <a:cs typeface="Segoe UI"/>
              </a:rPr>
              <a:t>References</a:t>
            </a:r>
          </a:p>
          <a:p>
            <a:endParaRPr lang="en-IN" sz="2000"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3919B671-E1B8-D112-78B4-3E55761A1433}"/>
              </a:ext>
            </a:extLst>
          </p:cNvPr>
          <p:cNvSpPr txBox="1"/>
          <p:nvPr/>
        </p:nvSpPr>
        <p:spPr>
          <a:xfrm>
            <a:off x="3200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2960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fade">
                                      <p:cBhvr>
                                        <p:cTn id="7" dur="500"/>
                                        <p:tgtEl>
                                          <p:spTgt spid="6154"/>
                                        </p:tgtEl>
                                      </p:cBhvr>
                                    </p:animEffect>
                                  </p:childTnLst>
                                </p:cTn>
                              </p:par>
                              <p:par>
                                <p:cTn id="8" presetID="10" presetClass="entr" presetSubtype="0" fill="hold"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fade">
                                      <p:cBhvr>
                                        <p:cTn id="10" dur="500"/>
                                        <p:tgtEl>
                                          <p:spTgt spid="6151"/>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198C27B9-759C-8267-DC76-3B5BAA3EFC50}"/>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6" name="Text Box 13">
            <a:extLst>
              <a:ext uri="{FF2B5EF4-FFF2-40B4-BE49-F238E27FC236}">
                <a16:creationId xmlns:a16="http://schemas.microsoft.com/office/drawing/2014/main" id="{DAA9B04D-8AA3-1F10-E700-F10366AEE7A1}"/>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762855D-68ED-97A7-51F8-DB17B69B9E8F}"/>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F3053970-2A4B-B595-4393-BA41D02DDC59}"/>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C35DD243-F3B9-AA74-9928-CA49DDAD0570}"/>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6151" name="Picture 6">
            <a:extLst>
              <a:ext uri="{FF2B5EF4-FFF2-40B4-BE49-F238E27FC236}">
                <a16:creationId xmlns:a16="http://schemas.microsoft.com/office/drawing/2014/main" id="{227A8FFA-C049-8482-0542-A649F4556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D775B431-05B4-78CF-E3F7-1F1E6A93A1AD}"/>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6153" name="Slide Number Placeholder 26">
            <a:extLst>
              <a:ext uri="{FF2B5EF4-FFF2-40B4-BE49-F238E27FC236}">
                <a16:creationId xmlns:a16="http://schemas.microsoft.com/office/drawing/2014/main" id="{8D3DA2E0-A380-DE82-AB22-5CEAC6D9EB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FD5D9F-7D73-42A5-92B9-D07F753CC21E}" type="slidenum">
              <a:rPr lang="en-US" altLang="en-US" sz="1200">
                <a:solidFill>
                  <a:schemeClr val="bg1"/>
                </a:solidFill>
                <a:latin typeface="Arial" panose="020B0604020202020204" pitchFamily="34" charset="0"/>
              </a:rPr>
              <a:pPr>
                <a:spcBef>
                  <a:spcPct val="0"/>
                </a:spcBef>
                <a:buFontTx/>
                <a:buNone/>
              </a:pPr>
              <a:t>3</a:t>
            </a:fld>
            <a:endParaRPr lang="en-US" altLang="en-US" sz="1200">
              <a:solidFill>
                <a:schemeClr val="bg1"/>
              </a:solidFill>
              <a:latin typeface="Arial" panose="020B0604020202020204" pitchFamily="34" charset="0"/>
            </a:endParaRPr>
          </a:p>
        </p:txBody>
      </p:sp>
      <p:sp>
        <p:nvSpPr>
          <p:cNvPr id="6154" name="Rectangle 6">
            <a:extLst>
              <a:ext uri="{FF2B5EF4-FFF2-40B4-BE49-F238E27FC236}">
                <a16:creationId xmlns:a16="http://schemas.microsoft.com/office/drawing/2014/main" id="{0607D5F1-9247-B84E-4AAC-EE37CFFDDA2B}"/>
              </a:ext>
            </a:extLst>
          </p:cNvPr>
          <p:cNvSpPr>
            <a:spLocks noChangeArrowheads="1"/>
          </p:cNvSpPr>
          <p:nvPr/>
        </p:nvSpPr>
        <p:spPr bwMode="auto">
          <a:xfrm>
            <a:off x="1311214" y="260350"/>
            <a:ext cx="605002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Times New Roman" panose="02020603050405020304" pitchFamily="18" charset="0"/>
                <a:cs typeface="Times New Roman" panose="02020603050405020304" pitchFamily="18" charset="0"/>
              </a:rPr>
              <a:t>Abstract</a:t>
            </a:r>
            <a:r>
              <a:rPr lang="en-US" altLang="en-US" sz="3600" b="1">
                <a:solidFill>
                  <a:srgbClr val="FF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CDF7318C-D10E-1052-BB5D-0021A9A7AB09}"/>
              </a:ext>
            </a:extLst>
          </p:cNvPr>
          <p:cNvSpPr txBox="1"/>
          <p:nvPr/>
        </p:nvSpPr>
        <p:spPr>
          <a:xfrm>
            <a:off x="549275" y="1544128"/>
            <a:ext cx="8015288" cy="1938992"/>
          </a:xfrm>
          <a:prstGeom prst="rect">
            <a:avLst/>
          </a:prstGeom>
          <a:noFill/>
        </p:spPr>
        <p:txBody>
          <a:bodyPr wrap="square" lIns="91440" tIns="45720" rIns="91440" bIns="45720" rtlCol="0" anchor="t">
            <a:spAutoFit/>
          </a:bodyPr>
          <a:lstStyle/>
          <a:p>
            <a:r>
              <a:rPr lang="en-US" sz="2000" dirty="0">
                <a:solidFill>
                  <a:schemeClr val="tx1"/>
                </a:solidFill>
                <a:latin typeface="Times New Roman" panose="02020603050405020304" pitchFamily="18" charset="0"/>
                <a:cs typeface="Times New Roman" panose="02020603050405020304" pitchFamily="18" charset="0"/>
              </a:rPr>
              <a:t>The Safe Drive Guardian project serves as a real-time safety net and also contributes to a comprehensive understanding of driver behavior through continuous data collection and analysis. The implementation of this intelligent system has the potential to significantly reduce road accidents caused by avoidable human errors, thereby promoting a safer driving environment for all road users.</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fade">
                                      <p:cBhvr>
                                        <p:cTn id="7" dur="500"/>
                                        <p:tgtEl>
                                          <p:spTgt spid="6154"/>
                                        </p:tgtEl>
                                      </p:cBhvr>
                                    </p:animEffect>
                                  </p:childTnLst>
                                </p:cTn>
                              </p:par>
                              <p:par>
                                <p:cTn id="8" presetID="10" presetClass="entr" presetSubtype="0" fill="hold" nodeType="withEffect">
                                  <p:stCondLst>
                                    <p:cond delay="0"/>
                                  </p:stCondLst>
                                  <p:childTnLst>
                                    <p:set>
                                      <p:cBhvr>
                                        <p:cTn id="9" dur="1" fill="hold">
                                          <p:stCondLst>
                                            <p:cond delay="0"/>
                                          </p:stCondLst>
                                        </p:cTn>
                                        <p:tgtEl>
                                          <p:spTgt spid="6151"/>
                                        </p:tgtEl>
                                        <p:attrNameLst>
                                          <p:attrName>style.visibility</p:attrName>
                                        </p:attrNameLst>
                                      </p:cBhvr>
                                      <p:to>
                                        <p:strVal val="visible"/>
                                      </p:to>
                                    </p:set>
                                    <p:animEffect transition="in" filter="fade">
                                      <p:cBhvr>
                                        <p:cTn id="10" dur="500"/>
                                        <p:tgtEl>
                                          <p:spTgt spid="6151"/>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AC6F8A94-09EE-F948-2B60-722E78DABC10}"/>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a:rPr>
              <a:t>  </a:t>
            </a:r>
            <a:endParaRPr lang="en-US" altLang="en-US" sz="2400">
              <a:solidFill>
                <a:schemeClr val="bg2"/>
              </a:solidFill>
              <a:latin typeface="Times New Roman"/>
              <a:cs typeface="Times New Roman"/>
            </a:endParaRPr>
          </a:p>
        </p:txBody>
      </p:sp>
      <p:sp>
        <p:nvSpPr>
          <p:cNvPr id="6" name="Text Box 13">
            <a:extLst>
              <a:ext uri="{FF2B5EF4-FFF2-40B4-BE49-F238E27FC236}">
                <a16:creationId xmlns:a16="http://schemas.microsoft.com/office/drawing/2014/main" id="{EA9DBCEB-9A4E-9AF9-A743-FD82CB71FB52}"/>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405CFF17-3849-C25C-219E-B04747E7D4FD}"/>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C4E6727A-BF35-D748-DB49-42EE07266B67}"/>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F8BF8A96-BD0C-1517-EA6A-178FE7D62B13}"/>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7175" name="Picture 6">
            <a:extLst>
              <a:ext uri="{FF2B5EF4-FFF2-40B4-BE49-F238E27FC236}">
                <a16:creationId xmlns:a16="http://schemas.microsoft.com/office/drawing/2014/main" id="{7C801389-8B2E-8F80-0B7B-D2B665DFF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2C64D3BF-139F-CA60-6BC0-B40775B56AEE}"/>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7177" name="Slide Number Placeholder 26">
            <a:extLst>
              <a:ext uri="{FF2B5EF4-FFF2-40B4-BE49-F238E27FC236}">
                <a16:creationId xmlns:a16="http://schemas.microsoft.com/office/drawing/2014/main" id="{1F784E58-762C-63B1-4760-B8E5209201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72169B-9A5F-4D08-8C42-8A21C135995D}" type="slidenum">
              <a:rPr lang="en-US" altLang="en-US" sz="1200">
                <a:solidFill>
                  <a:schemeClr val="bg1"/>
                </a:solidFill>
                <a:latin typeface="Arial" panose="020B0604020202020204" pitchFamily="34" charset="0"/>
              </a:rPr>
              <a:pPr>
                <a:spcBef>
                  <a:spcPct val="0"/>
                </a:spcBef>
                <a:buFontTx/>
                <a:buNone/>
              </a:pPr>
              <a:t>4</a:t>
            </a:fld>
            <a:endParaRPr lang="en-US" altLang="en-US" sz="1200">
              <a:solidFill>
                <a:schemeClr val="bg1"/>
              </a:solidFill>
              <a:latin typeface="Arial" panose="020B0604020202020204" pitchFamily="34" charset="0"/>
            </a:endParaRPr>
          </a:p>
        </p:txBody>
      </p:sp>
      <p:sp>
        <p:nvSpPr>
          <p:cNvPr id="7178" name="Rectangle 6">
            <a:extLst>
              <a:ext uri="{FF2B5EF4-FFF2-40B4-BE49-F238E27FC236}">
                <a16:creationId xmlns:a16="http://schemas.microsoft.com/office/drawing/2014/main" id="{33A0AAC8-0843-4E77-F7FF-EFBB5A79C86C}"/>
              </a:ext>
            </a:extLst>
          </p:cNvPr>
          <p:cNvSpPr>
            <a:spLocks noChangeArrowheads="1"/>
          </p:cNvSpPr>
          <p:nvPr/>
        </p:nvSpPr>
        <p:spPr bwMode="auto">
          <a:xfrm>
            <a:off x="274638" y="260350"/>
            <a:ext cx="708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800" b="1" dirty="0">
                <a:latin typeface="Times New Roman" panose="02020603050405020304" pitchFamily="18" charset="0"/>
                <a:cs typeface="Times New Roman" panose="02020603050405020304" pitchFamily="18" charset="0"/>
              </a:rPr>
              <a:t>Introduction</a:t>
            </a:r>
            <a:endParaRPr lang="en-IN" alt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6182A5-DC43-6AF5-C80C-59DB566CC2D9}"/>
              </a:ext>
            </a:extLst>
          </p:cNvPr>
          <p:cNvSpPr txBox="1"/>
          <p:nvPr/>
        </p:nvSpPr>
        <p:spPr>
          <a:xfrm>
            <a:off x="422694" y="1444625"/>
            <a:ext cx="8172031" cy="4893647"/>
          </a:xfrm>
          <a:prstGeom prst="rect">
            <a:avLst/>
          </a:prstGeom>
          <a:noFill/>
        </p:spPr>
        <p:txBody>
          <a:bodyPr wrap="square" rtlCol="0">
            <a:spAutoFit/>
          </a:bodyPr>
          <a:lstStyle/>
          <a:p>
            <a:pPr marL="342900" indent="-3429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Aim: </a:t>
            </a:r>
            <a:r>
              <a:rPr lang="en-US" dirty="0">
                <a:solidFill>
                  <a:schemeClr val="tx1"/>
                </a:solidFill>
                <a:latin typeface="Times New Roman" panose="02020603050405020304" pitchFamily="18" charset="0"/>
                <a:cs typeface="Times New Roman" panose="02020603050405020304" pitchFamily="18" charset="0"/>
              </a:rPr>
              <a:t>The Safe Drive Guardian project aims to enhance road safety by employing deep learning techniques to analyze real-time inputs from a driver-facing camera. The system focuses on detecting potential risks associated with drowsiness, sleepiness, and distracted driving, such as smartphone usage.</a:t>
            </a:r>
          </a:p>
          <a:p>
            <a:pPr marL="342900" indent="-34290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Objective: </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primary objective is to prevent accidents by triggering timely alarms and alerts when unsafe driving behaviors are identified.</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It can also be used as a proof against or in favor of driver for proper law implication.</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childTnLst>
                                </p:cTn>
                              </p:par>
                              <p:par>
                                <p:cTn id="8" presetID="10" presetClass="entr" presetSubtype="0" fill="hold" nodeType="withEffect">
                                  <p:stCondLst>
                                    <p:cond delay="0"/>
                                  </p:stCondLst>
                                  <p:childTnLst>
                                    <p:set>
                                      <p:cBhvr>
                                        <p:cTn id="9" dur="1" fill="hold">
                                          <p:stCondLst>
                                            <p:cond delay="0"/>
                                          </p:stCondLst>
                                        </p:cTn>
                                        <p:tgtEl>
                                          <p:spTgt spid="7175"/>
                                        </p:tgtEl>
                                        <p:attrNameLst>
                                          <p:attrName>style.visibility</p:attrName>
                                        </p:attrNameLst>
                                      </p:cBhvr>
                                      <p:to>
                                        <p:strVal val="visible"/>
                                      </p:to>
                                    </p:set>
                                    <p:animEffect transition="in" filter="fade">
                                      <p:cBhvr>
                                        <p:cTn id="10" dur="500"/>
                                        <p:tgtEl>
                                          <p:spTgt spid="7175"/>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12228CB3-5E4E-9418-6D52-4BAFE5559DB7}"/>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5</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163902" y="244475"/>
            <a:ext cx="77608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dirty="0">
                <a:latin typeface="Times New Roman" panose="02020603050405020304" pitchFamily="18" charset="0"/>
                <a:cs typeface="Times New Roman" panose="02020603050405020304" pitchFamily="18" charset="0"/>
              </a:rPr>
              <a:t>Problem</a:t>
            </a:r>
            <a:r>
              <a:rPr lang="en-US" altLang="en-US" b="1" dirty="0">
                <a:solidFill>
                  <a:srgbClr val="FF0000"/>
                </a:solidFill>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Statement</a:t>
            </a:r>
            <a:endParaRPr lang="en-IN" altLang="en-US"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192DA5-09E1-AA07-4584-C52DD819A38B}"/>
              </a:ext>
            </a:extLst>
          </p:cNvPr>
          <p:cNvSpPr txBox="1"/>
          <p:nvPr/>
        </p:nvSpPr>
        <p:spPr>
          <a:xfrm>
            <a:off x="479530" y="1470504"/>
            <a:ext cx="8137526" cy="4154984"/>
          </a:xfrm>
          <a:prstGeom prst="rect">
            <a:avLst/>
          </a:prstGeom>
          <a:noFill/>
        </p:spPr>
        <p:txBody>
          <a:bodyPr wrap="square" lIns="91440" tIns="45720" rIns="91440" bIns="45720" rtlCol="0" anchor="t">
            <a:spAutoFit/>
          </a:bodyPr>
          <a:lstStyle/>
          <a:p>
            <a:r>
              <a:rPr lang="en-US" dirty="0">
                <a:solidFill>
                  <a:schemeClr val="tx1"/>
                </a:solidFill>
                <a:latin typeface="Times New Roman" panose="02020603050405020304" pitchFamily="18" charset="0"/>
                <a:cs typeface="Times New Roman" panose="02020603050405020304" pitchFamily="18" charset="0"/>
              </a:rPr>
              <a:t>Drowsy and distracted driving pose significant threats to road safety, contributing to a high number of preventable accidents. The absence of a proactive and real-time system to monitor and address these issues creates a critical gap in ensuring driver attentiveness. The Safe Drive Guardian project aims to address this gap by leveraging deep learning technologies to analyze live inputs from a driver-facing camera, detecting signs of drowsiness and distracted driving, and triggering immediate alarms to prevent potential accidents. The lack of such a system increases the risk of road incidents caused by human factors that can be mitigated through timely intervention and awareness.</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12228CB3-5E4E-9418-6D52-4BAFE5559DB7}"/>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6</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163902" y="244475"/>
            <a:ext cx="77608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dirty="0">
                <a:latin typeface="Times New Roman" panose="02020603050405020304" pitchFamily="18" charset="0"/>
                <a:cs typeface="Times New Roman" panose="02020603050405020304" pitchFamily="18" charset="0"/>
              </a:rPr>
              <a:t>Literature Review</a:t>
            </a:r>
            <a:endParaRPr lang="en-IN" altLang="en-US"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4DFADF1-6524-0B35-EC6E-E275C2119CE5}"/>
              </a:ext>
            </a:extLst>
          </p:cNvPr>
          <p:cNvGraphicFramePr>
            <a:graphicFrameLocks noGrp="1"/>
          </p:cNvGraphicFramePr>
          <p:nvPr>
            <p:extLst>
              <p:ext uri="{D42A27DB-BD31-4B8C-83A1-F6EECF244321}">
                <p14:modId xmlns:p14="http://schemas.microsoft.com/office/powerpoint/2010/main" val="3321893063"/>
              </p:ext>
            </p:extLst>
          </p:nvPr>
        </p:nvGraphicFramePr>
        <p:xfrm>
          <a:off x="20638" y="995364"/>
          <a:ext cx="9102724" cy="5259963"/>
        </p:xfrm>
        <a:graphic>
          <a:graphicData uri="http://schemas.openxmlformats.org/drawingml/2006/table">
            <a:tbl>
              <a:tblPr firstRow="1" bandRow="1">
                <a:tableStyleId>{93296810-A885-4BE3-A3E7-6D5BEEA58F35}</a:tableStyleId>
              </a:tblPr>
              <a:tblGrid>
                <a:gridCol w="2297296">
                  <a:extLst>
                    <a:ext uri="{9D8B030D-6E8A-4147-A177-3AD203B41FA5}">
                      <a16:colId xmlns:a16="http://schemas.microsoft.com/office/drawing/2014/main" val="602516874"/>
                    </a:ext>
                  </a:extLst>
                </a:gridCol>
                <a:gridCol w="2254066">
                  <a:extLst>
                    <a:ext uri="{9D8B030D-6E8A-4147-A177-3AD203B41FA5}">
                      <a16:colId xmlns:a16="http://schemas.microsoft.com/office/drawing/2014/main" val="2341145243"/>
                    </a:ext>
                  </a:extLst>
                </a:gridCol>
                <a:gridCol w="2275681">
                  <a:extLst>
                    <a:ext uri="{9D8B030D-6E8A-4147-A177-3AD203B41FA5}">
                      <a16:colId xmlns:a16="http://schemas.microsoft.com/office/drawing/2014/main" val="3108345267"/>
                    </a:ext>
                  </a:extLst>
                </a:gridCol>
                <a:gridCol w="2275681">
                  <a:extLst>
                    <a:ext uri="{9D8B030D-6E8A-4147-A177-3AD203B41FA5}">
                      <a16:colId xmlns:a16="http://schemas.microsoft.com/office/drawing/2014/main" val="4177228018"/>
                    </a:ext>
                  </a:extLst>
                </a:gridCol>
              </a:tblGrid>
              <a:tr h="624415">
                <a:tc>
                  <a:txBody>
                    <a:bodyPr/>
                    <a:lstStyle/>
                    <a:p>
                      <a:pPr algn="ctr"/>
                      <a:r>
                        <a:rPr lang="en-US" sz="1400" dirty="0"/>
                        <a:t>Paper </a:t>
                      </a:r>
                    </a:p>
                    <a:p>
                      <a:pPr algn="ctr"/>
                      <a:r>
                        <a:rPr lang="en-US" sz="1400" dirty="0"/>
                        <a:t>Title</a:t>
                      </a:r>
                      <a:endParaRPr lang="en-IN" sz="1400" dirty="0"/>
                    </a:p>
                  </a:txBody>
                  <a:tcPr anchor="ctr"/>
                </a:tc>
                <a:tc>
                  <a:txBody>
                    <a:bodyPr/>
                    <a:lstStyle/>
                    <a:p>
                      <a:pPr algn="ctr"/>
                      <a:r>
                        <a:rPr lang="en-US" sz="1400" dirty="0"/>
                        <a:t>Authors</a:t>
                      </a:r>
                      <a:endParaRPr lang="en-IN" sz="1400" dirty="0"/>
                    </a:p>
                  </a:txBody>
                  <a:tcPr anchor="ctr"/>
                </a:tc>
                <a:tc>
                  <a:txBody>
                    <a:bodyPr/>
                    <a:lstStyle/>
                    <a:p>
                      <a:pPr algn="ctr"/>
                      <a:r>
                        <a:rPr lang="en-US" sz="1400" dirty="0"/>
                        <a:t>Published In</a:t>
                      </a:r>
                      <a:endParaRPr lang="en-IN" sz="1400" dirty="0"/>
                    </a:p>
                  </a:txBody>
                  <a:tcPr anchor="ctr"/>
                </a:tc>
                <a:tc>
                  <a:txBody>
                    <a:bodyPr/>
                    <a:lstStyle/>
                    <a:p>
                      <a:pPr algn="ctr"/>
                      <a:r>
                        <a:rPr lang="en-US" sz="1400" dirty="0"/>
                        <a:t>Future Scope</a:t>
                      </a:r>
                      <a:endParaRPr lang="en-IN" sz="1400" dirty="0"/>
                    </a:p>
                  </a:txBody>
                  <a:tcPr anchor="ctr"/>
                </a:tc>
                <a:extLst>
                  <a:ext uri="{0D108BD9-81ED-4DB2-BD59-A6C34878D82A}">
                    <a16:rowId xmlns:a16="http://schemas.microsoft.com/office/drawing/2014/main" val="3799285092"/>
                  </a:ext>
                </a:extLst>
              </a:tr>
              <a:tr h="1694840">
                <a:tc>
                  <a:txBody>
                    <a:bodyPr/>
                    <a:lstStyle/>
                    <a:p>
                      <a:pPr algn="ctr"/>
                      <a:r>
                        <a:rPr lang="en-US" sz="1400" dirty="0"/>
                        <a:t>Machine learning and deep learning techniques for driver fatigue and drowsiness detection: a review</a:t>
                      </a:r>
                      <a:endParaRPr lang="en-IN" sz="1400" dirty="0"/>
                    </a:p>
                  </a:txBody>
                  <a:tcPr anchor="ctr"/>
                </a:tc>
                <a:tc>
                  <a:txBody>
                    <a:bodyPr/>
                    <a:lstStyle/>
                    <a:p>
                      <a:pPr algn="ctr"/>
                      <a:r>
                        <a:rPr lang="es-ES" sz="1400" dirty="0"/>
                        <a:t>Samy Abd El-</a:t>
                      </a:r>
                      <a:r>
                        <a:rPr lang="es-ES" sz="1400" dirty="0" err="1"/>
                        <a:t>Nabi</a:t>
                      </a:r>
                      <a:r>
                        <a:rPr lang="es-ES" sz="1400" dirty="0"/>
                        <a:t>, Walid El-</a:t>
                      </a:r>
                      <a:r>
                        <a:rPr lang="es-ES" sz="1400" dirty="0" err="1"/>
                        <a:t>Shafai</a:t>
                      </a:r>
                      <a:r>
                        <a:rPr lang="es-ES" sz="1400" dirty="0"/>
                        <a:t>, El-</a:t>
                      </a:r>
                      <a:r>
                        <a:rPr lang="es-ES" sz="1400" dirty="0" err="1"/>
                        <a:t>Sayed</a:t>
                      </a:r>
                      <a:r>
                        <a:rPr lang="es-ES" sz="1400" dirty="0"/>
                        <a:t> M. El-</a:t>
                      </a:r>
                      <a:r>
                        <a:rPr lang="es-ES" sz="1400" dirty="0" err="1"/>
                        <a:t>Rabaie</a:t>
                      </a:r>
                      <a:r>
                        <a:rPr lang="es-ES" sz="1400" dirty="0"/>
                        <a:t>, Khalil F</a:t>
                      </a:r>
                      <a:endParaRPr lang="en-IN" sz="1400" dirty="0"/>
                    </a:p>
                  </a:txBody>
                  <a:tcPr anchor="ctr"/>
                </a:tc>
                <a:tc>
                  <a:txBody>
                    <a:bodyPr/>
                    <a:lstStyle/>
                    <a:p>
                      <a:pPr algn="ctr"/>
                      <a:r>
                        <a:rPr lang="en-US" sz="1400" dirty="0"/>
                        <a:t>Multimedia tools and application, 2023</a:t>
                      </a:r>
                      <a:endParaRPr lang="en-IN" sz="1400" dirty="0"/>
                    </a:p>
                  </a:txBody>
                  <a:tcPr anchor="ctr"/>
                </a:tc>
                <a:tc>
                  <a:txBody>
                    <a:bodyPr/>
                    <a:lstStyle/>
                    <a:p>
                      <a:pPr algn="ctr"/>
                      <a:r>
                        <a:rPr lang="en-US" sz="1400" b="0" i="0" kern="1200" dirty="0">
                          <a:solidFill>
                            <a:schemeClr val="dk1"/>
                          </a:solidFill>
                          <a:effectLst/>
                          <a:latin typeface="+mn-lt"/>
                          <a:ea typeface="+mn-ea"/>
                          <a:cs typeface="+mn-cs"/>
                        </a:rPr>
                        <a:t>Sets the foundation for future enhancements in safety systems through comprehensive analysis and identification of effective techniques</a:t>
                      </a:r>
                      <a:endParaRPr lang="en-IN" sz="1400" b="0" i="0" u="none" strike="noStrike"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964586574"/>
                  </a:ext>
                </a:extLst>
              </a:tr>
              <a:tr h="1513474">
                <a:tc>
                  <a:txBody>
                    <a:bodyPr/>
                    <a:lstStyle/>
                    <a:p>
                      <a:pPr algn="ctr"/>
                      <a:r>
                        <a:rPr lang="en-US" sz="1400" b="0" i="0" kern="1200" dirty="0">
                          <a:solidFill>
                            <a:schemeClr val="dk1"/>
                          </a:solidFill>
                          <a:effectLst/>
                          <a:latin typeface="+mn-lt"/>
                          <a:ea typeface="+mn-ea"/>
                          <a:cs typeface="+mn-cs"/>
                        </a:rPr>
                        <a:t>Real-Time Driver Drowsiness Detection Using Multi-Modal Sensor Fusion and Machine Learning</a:t>
                      </a:r>
                      <a:endParaRPr lang="en-IN" sz="1400" dirty="0"/>
                    </a:p>
                  </a:txBody>
                  <a:tcPr anchor="ctr"/>
                </a:tc>
                <a:tc>
                  <a:txBody>
                    <a:bodyPr/>
                    <a:lstStyle/>
                    <a:p>
                      <a:pPr algn="ctr"/>
                      <a:r>
                        <a:rPr lang="en-IN" sz="1400" b="0" i="0" kern="1200" dirty="0">
                          <a:solidFill>
                            <a:schemeClr val="dk1"/>
                          </a:solidFill>
                          <a:effectLst/>
                          <a:latin typeface="+mn-lt"/>
                          <a:ea typeface="+mn-ea"/>
                          <a:cs typeface="+mn-cs"/>
                        </a:rPr>
                        <a:t>H. Zhang, J. Wang, L. Chen, et al</a:t>
                      </a:r>
                      <a:endParaRPr lang="en-IN" sz="1400" dirty="0"/>
                    </a:p>
                  </a:txBody>
                  <a:tcPr anchor="ctr"/>
                </a:tc>
                <a:tc>
                  <a:txBody>
                    <a:bodyPr/>
                    <a:lstStyle/>
                    <a:p>
                      <a:pPr algn="ctr"/>
                      <a:r>
                        <a:rPr lang="en-IN" sz="1400" b="0" i="0" kern="1200" dirty="0">
                          <a:solidFill>
                            <a:schemeClr val="dk1"/>
                          </a:solidFill>
                          <a:effectLst/>
                          <a:latin typeface="+mn-lt"/>
                          <a:ea typeface="+mn-ea"/>
                          <a:cs typeface="+mn-cs"/>
                        </a:rPr>
                        <a:t>IEEE Sensors Journal, 2022</a:t>
                      </a:r>
                      <a:endParaRPr lang="en-IN" sz="1400" dirty="0"/>
                    </a:p>
                  </a:txBody>
                  <a:tcPr anchor="ctr"/>
                </a:tc>
                <a:tc>
                  <a:txBody>
                    <a:bodyPr/>
                    <a:lstStyle/>
                    <a:p>
                      <a:pPr algn="ctr"/>
                      <a:r>
                        <a:rPr lang="en-US" sz="1400" b="0" i="0" kern="1200" dirty="0">
                          <a:solidFill>
                            <a:schemeClr val="dk1"/>
                          </a:solidFill>
                          <a:effectLst/>
                          <a:latin typeface="+mn-lt"/>
                          <a:ea typeface="+mn-ea"/>
                          <a:cs typeface="+mn-cs"/>
                        </a:rPr>
                        <a:t>Paves the way for advanced, integrated safety systems in vehicles that can accurately detect drowsiness in diverse driving conditions</a:t>
                      </a:r>
                      <a:endParaRPr lang="en-IN" sz="1400" b="0" i="0" u="none" strike="noStrike"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11971835"/>
                  </a:ext>
                </a:extLst>
              </a:tr>
              <a:tr h="1427234">
                <a:tc>
                  <a:txBody>
                    <a:bodyPr/>
                    <a:lstStyle/>
                    <a:p>
                      <a:pPr algn="ctr"/>
                      <a:r>
                        <a:rPr lang="en-US" sz="1400" dirty="0"/>
                        <a:t>Drowsy Driver Detection through Facial Movement Analysis using Deep Learning</a:t>
                      </a:r>
                      <a:endParaRPr lang="en-IN" sz="1400" dirty="0"/>
                    </a:p>
                  </a:txBody>
                  <a:tcPr anchor="ctr"/>
                </a:tc>
                <a:tc>
                  <a:txBody>
                    <a:bodyPr/>
                    <a:lstStyle/>
                    <a:p>
                      <a:pPr algn="ctr"/>
                      <a:r>
                        <a:rPr lang="fi-FI" sz="1400" dirty="0"/>
                        <a:t>R. Rangarajan, N. Manivasagam, S. Raja, et al</a:t>
                      </a:r>
                      <a:endParaRPr lang="en-IN" sz="1400" dirty="0"/>
                    </a:p>
                  </a:txBody>
                  <a:tcPr anchor="ctr"/>
                </a:tc>
                <a:tc>
                  <a:txBody>
                    <a:bodyPr/>
                    <a:lstStyle/>
                    <a:p>
                      <a:pPr algn="ctr"/>
                      <a:r>
                        <a:rPr lang="en-IN" sz="1400" dirty="0"/>
                        <a:t>Procedia Computer Science, 2019</a:t>
                      </a:r>
                    </a:p>
                  </a:txBody>
                  <a:tcPr anchor="ctr"/>
                </a:tc>
                <a:tc>
                  <a:txBody>
                    <a:bodyPr/>
                    <a:lstStyle/>
                    <a:p>
                      <a:pPr algn="ctr"/>
                      <a:r>
                        <a:rPr lang="en-US" sz="1400" b="0" i="0" kern="1200" dirty="0">
                          <a:solidFill>
                            <a:schemeClr val="dk1"/>
                          </a:solidFill>
                          <a:effectLst/>
                          <a:latin typeface="+mn-lt"/>
                          <a:ea typeface="+mn-ea"/>
                          <a:cs typeface="+mn-cs"/>
                        </a:rPr>
                        <a:t>Opens possibilities for non-intrusive, camera-based drowsiness detection systems with high accuracy in real-world scenarios</a:t>
                      </a:r>
                      <a:endParaRPr lang="en-IN" sz="1400" b="0" i="0" u="none" strike="noStrike"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208753116"/>
                  </a:ext>
                </a:extLst>
              </a:tr>
            </a:tbl>
          </a:graphicData>
        </a:graphic>
      </p:graphicFrame>
    </p:spTree>
    <p:extLst>
      <p:ext uri="{BB962C8B-B14F-4D97-AF65-F5344CB8AC3E}">
        <p14:creationId xmlns:p14="http://schemas.microsoft.com/office/powerpoint/2010/main" val="18286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12228CB3-5E4E-9418-6D52-4BAFE5559DB7}"/>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7</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163902" y="244475"/>
            <a:ext cx="77608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dirty="0">
                <a:latin typeface="Times New Roman" panose="02020603050405020304" pitchFamily="18" charset="0"/>
                <a:cs typeface="Times New Roman" panose="02020603050405020304" pitchFamily="18" charset="0"/>
              </a:rPr>
              <a:t>Literature Review</a:t>
            </a:r>
            <a:endParaRPr lang="en-IN" altLang="en-US"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77170B0-055B-73F0-F3D5-48142FA8933E}"/>
              </a:ext>
            </a:extLst>
          </p:cNvPr>
          <p:cNvGraphicFramePr>
            <a:graphicFrameLocks noGrp="1"/>
          </p:cNvGraphicFramePr>
          <p:nvPr>
            <p:extLst>
              <p:ext uri="{D42A27DB-BD31-4B8C-83A1-F6EECF244321}">
                <p14:modId xmlns:p14="http://schemas.microsoft.com/office/powerpoint/2010/main" val="3761503739"/>
              </p:ext>
            </p:extLst>
          </p:nvPr>
        </p:nvGraphicFramePr>
        <p:xfrm>
          <a:off x="20638" y="982664"/>
          <a:ext cx="9123364" cy="5404738"/>
        </p:xfrm>
        <a:graphic>
          <a:graphicData uri="http://schemas.openxmlformats.org/drawingml/2006/table">
            <a:tbl>
              <a:tblPr firstRow="1" bandRow="1">
                <a:tableStyleId>{93296810-A885-4BE3-A3E7-6D5BEEA58F35}</a:tableStyleId>
              </a:tblPr>
              <a:tblGrid>
                <a:gridCol w="2280841">
                  <a:extLst>
                    <a:ext uri="{9D8B030D-6E8A-4147-A177-3AD203B41FA5}">
                      <a16:colId xmlns:a16="http://schemas.microsoft.com/office/drawing/2014/main" val="2881752495"/>
                    </a:ext>
                  </a:extLst>
                </a:gridCol>
                <a:gridCol w="2280841">
                  <a:extLst>
                    <a:ext uri="{9D8B030D-6E8A-4147-A177-3AD203B41FA5}">
                      <a16:colId xmlns:a16="http://schemas.microsoft.com/office/drawing/2014/main" val="1648460532"/>
                    </a:ext>
                  </a:extLst>
                </a:gridCol>
                <a:gridCol w="2280841">
                  <a:extLst>
                    <a:ext uri="{9D8B030D-6E8A-4147-A177-3AD203B41FA5}">
                      <a16:colId xmlns:a16="http://schemas.microsoft.com/office/drawing/2014/main" val="2978399754"/>
                    </a:ext>
                  </a:extLst>
                </a:gridCol>
                <a:gridCol w="2280841">
                  <a:extLst>
                    <a:ext uri="{9D8B030D-6E8A-4147-A177-3AD203B41FA5}">
                      <a16:colId xmlns:a16="http://schemas.microsoft.com/office/drawing/2014/main" val="3780445655"/>
                    </a:ext>
                  </a:extLst>
                </a:gridCol>
              </a:tblGrid>
              <a:tr h="809384">
                <a:tc>
                  <a:txBody>
                    <a:bodyPr/>
                    <a:lstStyle/>
                    <a:p>
                      <a:pPr algn="ctr"/>
                      <a:r>
                        <a:rPr lang="en-US" sz="1400" dirty="0"/>
                        <a:t>Paper Title</a:t>
                      </a:r>
                      <a:endParaRPr lang="en-IN" sz="1400" dirty="0"/>
                    </a:p>
                  </a:txBody>
                  <a:tcPr anchor="ctr"/>
                </a:tc>
                <a:tc>
                  <a:txBody>
                    <a:bodyPr/>
                    <a:lstStyle/>
                    <a:p>
                      <a:pPr algn="ctr"/>
                      <a:r>
                        <a:rPr lang="en-US" sz="1400" dirty="0"/>
                        <a:t>Authors</a:t>
                      </a:r>
                      <a:endParaRPr lang="en-IN" sz="1400" dirty="0"/>
                    </a:p>
                  </a:txBody>
                  <a:tcPr anchor="ctr"/>
                </a:tc>
                <a:tc>
                  <a:txBody>
                    <a:bodyPr/>
                    <a:lstStyle/>
                    <a:p>
                      <a:pPr algn="ctr"/>
                      <a:r>
                        <a:rPr lang="en-US" sz="1400" dirty="0"/>
                        <a:t>Published In</a:t>
                      </a:r>
                      <a:endParaRPr lang="en-IN" sz="1400" dirty="0"/>
                    </a:p>
                  </a:txBody>
                  <a:tcPr anchor="ctr"/>
                </a:tc>
                <a:tc>
                  <a:txBody>
                    <a:bodyPr/>
                    <a:lstStyle/>
                    <a:p>
                      <a:pPr algn="ctr"/>
                      <a:r>
                        <a:rPr lang="en-US" sz="1400" dirty="0"/>
                        <a:t>Future Scope</a:t>
                      </a:r>
                      <a:endParaRPr lang="en-IN" sz="1400" dirty="0"/>
                    </a:p>
                  </a:txBody>
                  <a:tcPr anchor="ctr"/>
                </a:tc>
                <a:extLst>
                  <a:ext uri="{0D108BD9-81ED-4DB2-BD59-A6C34878D82A}">
                    <a16:rowId xmlns:a16="http://schemas.microsoft.com/office/drawing/2014/main" val="4008289027"/>
                  </a:ext>
                </a:extLst>
              </a:tr>
              <a:tr h="1362776">
                <a:tc>
                  <a:txBody>
                    <a:bodyPr/>
                    <a:lstStyle/>
                    <a:p>
                      <a:pPr algn="ctr"/>
                      <a:r>
                        <a:rPr lang="en-US" sz="1400" dirty="0" err="1"/>
                        <a:t>DeepEyes</a:t>
                      </a:r>
                      <a:r>
                        <a:rPr lang="en-US" sz="1400" dirty="0"/>
                        <a:t>: End-to-End Driver Drowsiness Monitoring Using Convolutional Neural Networks</a:t>
                      </a:r>
                      <a:endParaRPr lang="en-IN" sz="1400" dirty="0"/>
                    </a:p>
                  </a:txBody>
                  <a:tcPr anchor="ctr"/>
                </a:tc>
                <a:tc>
                  <a:txBody>
                    <a:bodyPr/>
                    <a:lstStyle/>
                    <a:p>
                      <a:pPr algn="ctr"/>
                      <a:r>
                        <a:rPr lang="fi-FI" sz="1400" dirty="0"/>
                        <a:t>S. Abtahi, S. H. Mousavi, M. S. Hossain, et al</a:t>
                      </a:r>
                      <a:endParaRPr lang="en-IN" sz="1400" dirty="0"/>
                    </a:p>
                  </a:txBody>
                  <a:tcPr anchor="ctr"/>
                </a:tc>
                <a:tc>
                  <a:txBody>
                    <a:bodyPr/>
                    <a:lstStyle/>
                    <a:p>
                      <a:pPr algn="ctr"/>
                      <a:r>
                        <a:rPr lang="en-IN" sz="1400" dirty="0"/>
                        <a:t>IEEE Transactions on Intelligent Transportation Systems, 2018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Highlights the potential for fully automated, real-time monitoring systems that require minimal human intervention and offer scalability</a:t>
                      </a:r>
                      <a:endParaRPr lang="en-IN" sz="1400" b="0" i="0" u="none" strike="noStrike"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002640815"/>
                  </a:ext>
                </a:extLst>
              </a:tr>
              <a:tr h="1800509">
                <a:tc>
                  <a:txBody>
                    <a:bodyPr/>
                    <a:lstStyle/>
                    <a:p>
                      <a:pPr algn="ctr"/>
                      <a:r>
                        <a:rPr lang="en-US" sz="1400" dirty="0"/>
                        <a:t>Real-Time Driver Drowsiness Detection System Using Convolutional Neural Networks</a:t>
                      </a:r>
                      <a:endParaRPr lang="en-IN" sz="1400" dirty="0"/>
                    </a:p>
                  </a:txBody>
                  <a:tcPr anchor="ctr"/>
                </a:tc>
                <a:tc>
                  <a:txBody>
                    <a:bodyPr/>
                    <a:lstStyle/>
                    <a:p>
                      <a:pPr algn="ctr"/>
                      <a:r>
                        <a:rPr lang="en-IN" sz="1400" dirty="0" err="1"/>
                        <a:t>Zhiwei</a:t>
                      </a:r>
                      <a:r>
                        <a:rPr lang="en-IN" sz="1400" dirty="0"/>
                        <a:t> Luo, </a:t>
                      </a:r>
                      <a:r>
                        <a:rPr lang="en-IN" sz="1400" dirty="0" err="1"/>
                        <a:t>Fangwei</a:t>
                      </a:r>
                      <a:r>
                        <a:rPr lang="en-IN" sz="1400" dirty="0"/>
                        <a:t> Zhu, </a:t>
                      </a:r>
                      <a:r>
                        <a:rPr lang="en-IN" sz="1400" dirty="0" err="1"/>
                        <a:t>Jianming</a:t>
                      </a:r>
                      <a:r>
                        <a:rPr lang="en-IN" sz="1400" dirty="0"/>
                        <a:t> Jiang</a:t>
                      </a:r>
                    </a:p>
                  </a:txBody>
                  <a:tcPr anchor="ctr"/>
                </a:tc>
                <a:tc>
                  <a:txBody>
                    <a:bodyPr/>
                    <a:lstStyle/>
                    <a:p>
                      <a:pPr algn="ctr"/>
                      <a:r>
                        <a:rPr lang="en-IN" sz="1400" dirty="0"/>
                        <a:t>IEEE Access, 2018</a:t>
                      </a:r>
                    </a:p>
                  </a:txBody>
                  <a:tcPr anchor="ctr"/>
                </a:tc>
                <a:tc>
                  <a:txBody>
                    <a:bodyPr/>
                    <a:lstStyle/>
                    <a:p>
                      <a:pPr algn="ctr"/>
                      <a:r>
                        <a:rPr lang="en-US" sz="1400" b="0" i="0" kern="1200" dirty="0">
                          <a:solidFill>
                            <a:schemeClr val="dk1"/>
                          </a:solidFill>
                          <a:effectLst/>
                          <a:latin typeface="+mn-lt"/>
                          <a:ea typeface="+mn-ea"/>
                          <a:cs typeface="+mn-cs"/>
                        </a:rPr>
                        <a:t>Demonstrates the effectiveness of CNNs in real-time applications, suggesting a future where drowsiness detection systems can be easily integrated into existing vehicle architectures</a:t>
                      </a:r>
                      <a:endParaRPr lang="en-IN" sz="1400" b="0" i="0" u="none" strike="noStrike" kern="1200" dirty="0">
                        <a:solidFill>
                          <a:schemeClr val="dk1"/>
                        </a:solidFill>
                        <a:effectLst/>
                        <a:latin typeface="+mn-lt"/>
                        <a:ea typeface="+mn-ea"/>
                        <a:cs typeface="+mn-cs"/>
                      </a:endParaRPr>
                    </a:p>
                  </a:txBody>
                  <a:tcPr anchor="ctr"/>
                </a:tc>
                <a:extLst>
                  <a:ext uri="{0D108BD9-81ED-4DB2-BD59-A6C34878D82A}">
                    <a16:rowId xmlns:a16="http://schemas.microsoft.com/office/drawing/2014/main" val="951474372"/>
                  </a:ext>
                </a:extLst>
              </a:tr>
              <a:tr h="1423245">
                <a:tc>
                  <a:txBody>
                    <a:bodyPr/>
                    <a:lstStyle/>
                    <a:p>
                      <a:pPr algn="ctr"/>
                      <a:r>
                        <a:rPr lang="en-US" sz="1400" dirty="0"/>
                        <a:t>A Novel Approach for Real-time Driver Drowsiness Detection using Hybrid Algorithm</a:t>
                      </a:r>
                      <a:endParaRPr lang="en-IN" sz="1400" dirty="0"/>
                    </a:p>
                  </a:txBody>
                  <a:tcPr anchor="ctr"/>
                </a:tc>
                <a:tc>
                  <a:txBody>
                    <a:bodyPr/>
                    <a:lstStyle/>
                    <a:p>
                      <a:pPr algn="ctr"/>
                      <a:r>
                        <a:rPr lang="en-IN" sz="1400" dirty="0"/>
                        <a:t>S. </a:t>
                      </a:r>
                      <a:r>
                        <a:rPr lang="en-IN" sz="1400" dirty="0" err="1"/>
                        <a:t>Chaurasia</a:t>
                      </a:r>
                      <a:r>
                        <a:rPr lang="en-IN" sz="1400" dirty="0"/>
                        <a:t>, P. </a:t>
                      </a:r>
                      <a:r>
                        <a:rPr lang="en-IN" sz="1400" dirty="0" err="1"/>
                        <a:t>Singhai</a:t>
                      </a:r>
                      <a:r>
                        <a:rPr lang="en-IN" sz="1400" dirty="0"/>
                        <a:t>, A. </a:t>
                      </a:r>
                      <a:r>
                        <a:rPr lang="en-IN" sz="1400" dirty="0" err="1"/>
                        <a:t>Namdeo</a:t>
                      </a:r>
                      <a:endParaRPr lang="en-IN" sz="1400" dirty="0"/>
                    </a:p>
                  </a:txBody>
                  <a:tcPr anchor="ctr"/>
                </a:tc>
                <a:tc>
                  <a:txBody>
                    <a:bodyPr/>
                    <a:lstStyle/>
                    <a:p>
                      <a:pPr algn="ctr"/>
                      <a:r>
                        <a:rPr lang="en-IN" sz="1400" dirty="0"/>
                        <a:t>Procedia Computer Science, 2015</a:t>
                      </a:r>
                    </a:p>
                  </a:txBody>
                  <a:tcPr anchor="ctr"/>
                </a:tc>
                <a:tc>
                  <a:txBody>
                    <a:bodyPr/>
                    <a:lstStyle/>
                    <a:p>
                      <a:pPr algn="ctr"/>
                      <a:r>
                        <a:rPr lang="en-US" sz="1400" b="0" i="0" kern="1200" dirty="0">
                          <a:solidFill>
                            <a:schemeClr val="dk1"/>
                          </a:solidFill>
                          <a:effectLst/>
                          <a:latin typeface="+mn-lt"/>
                          <a:ea typeface="+mn-ea"/>
                          <a:cs typeface="+mn-cs"/>
                        </a:rPr>
                        <a:t>Suggests a future direction for hybrid models that combine multiple algorithms for improved accuracy and reliability in drowsiness detection</a:t>
                      </a:r>
                      <a:endParaRPr lang="en-IN" sz="1400" b="0" i="0" u="none" strike="noStrike" kern="1200" dirty="0">
                        <a:solidFill>
                          <a:schemeClr val="dk1"/>
                        </a:solidFill>
                        <a:effectLst/>
                        <a:latin typeface="+mn-lt"/>
                        <a:ea typeface="+mn-ea"/>
                        <a:cs typeface="+mn-cs"/>
                      </a:endParaRPr>
                    </a:p>
                  </a:txBody>
                  <a:tcPr anchor="ctr"/>
                </a:tc>
                <a:extLst>
                  <a:ext uri="{0D108BD9-81ED-4DB2-BD59-A6C34878D82A}">
                    <a16:rowId xmlns:a16="http://schemas.microsoft.com/office/drawing/2014/main" val="995583449"/>
                  </a:ext>
                </a:extLst>
              </a:tr>
            </a:tbl>
          </a:graphicData>
        </a:graphic>
      </p:graphicFrame>
    </p:spTree>
    <p:extLst>
      <p:ext uri="{BB962C8B-B14F-4D97-AF65-F5344CB8AC3E}">
        <p14:creationId xmlns:p14="http://schemas.microsoft.com/office/powerpoint/2010/main" val="10566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5B14C-E0C3-6EE7-7B27-B9649C204BD2}"/>
            </a:ext>
          </a:extLst>
        </p:cNvPr>
        <p:cNvGrpSpPr/>
        <p:nvPr/>
      </p:nvGrpSpPr>
      <p:grpSpPr>
        <a:xfrm>
          <a:off x="0" y="0"/>
          <a:ext cx="0" cy="0"/>
          <a:chOff x="0" y="0"/>
          <a:chExt cx="0" cy="0"/>
        </a:xfrm>
      </p:grpSpPr>
      <p:sp>
        <p:nvSpPr>
          <p:cNvPr id="8194" name="Rectangle 4">
            <a:extLst>
              <a:ext uri="{FF2B5EF4-FFF2-40B4-BE49-F238E27FC236}">
                <a16:creationId xmlns:a16="http://schemas.microsoft.com/office/drawing/2014/main" id="{6A96C88C-53DD-2EE9-C628-7BDA52D86178}"/>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6" name="Text Box 13">
            <a:extLst>
              <a:ext uri="{FF2B5EF4-FFF2-40B4-BE49-F238E27FC236}">
                <a16:creationId xmlns:a16="http://schemas.microsoft.com/office/drawing/2014/main" id="{2267D0EA-F21C-0975-ADE8-1F8F87FC2495}"/>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CF084CBE-9410-9E5E-6A77-0E650379D6CE}"/>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85819210-A8E3-B3E7-3539-36004DB46944}"/>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AF6EAD91-D2EB-E8AB-358C-E815CA1599FE}"/>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F8D0DE8C-DC36-8C38-A252-66856AB87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82563"/>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3262D2DB-48E8-9B27-A958-741070D89EEA}"/>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38B2441A-85AF-112E-775E-5120AD9B6D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8</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8976B09-DD43-6C51-8250-F001F384142C}"/>
              </a:ext>
            </a:extLst>
          </p:cNvPr>
          <p:cNvSpPr>
            <a:spLocks noChangeArrowheads="1"/>
          </p:cNvSpPr>
          <p:nvPr/>
        </p:nvSpPr>
        <p:spPr bwMode="auto">
          <a:xfrm>
            <a:off x="163902" y="244475"/>
            <a:ext cx="76279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dirty="0">
                <a:latin typeface="Times New Roman" panose="02020603050405020304" pitchFamily="18" charset="0"/>
                <a:cs typeface="Times New Roman" panose="02020603050405020304" pitchFamily="18" charset="0"/>
              </a:rPr>
              <a:t>Disadvantages and limitations till now</a:t>
            </a:r>
            <a:endParaRPr lang="en-IN" alt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B124A3-E770-EE73-7759-5609E5A2675D}"/>
              </a:ext>
            </a:extLst>
          </p:cNvPr>
          <p:cNvSpPr txBox="1"/>
          <p:nvPr/>
        </p:nvSpPr>
        <p:spPr>
          <a:xfrm>
            <a:off x="20638" y="1562070"/>
            <a:ext cx="9143999" cy="3046988"/>
          </a:xfrm>
          <a:prstGeom prst="rect">
            <a:avLst/>
          </a:prstGeom>
          <a:noFill/>
        </p:spPr>
        <p:txBody>
          <a:bodyPr wrap="square">
            <a:spAutoFit/>
          </a:bodyPr>
          <a:lstStyle/>
          <a:p>
            <a:pPr marL="342900" indent="-342900" algn="just">
              <a:buFont typeface="Arial" panose="020B0604020202020204" pitchFamily="34" charset="0"/>
              <a:buChar char="•"/>
            </a:pP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All these journal papers shows that the research that has happened for this project focuses only on one thing that is the face of driver, and detects whether he is feeling sleepy or not but there can be more things a driver could be doing which will compromise the safety of both driver and other people on road.</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That can be driver using mobile phone while driving.</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Driver may be awake but is not looking in front while driving.</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We would be attempting to address these problems too in our project.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61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12228CB3-5E4E-9418-6D52-4BAFE5559DB7}"/>
              </a:ext>
            </a:extLst>
          </p:cNvPr>
          <p:cNvSpPr>
            <a:spLocks noChangeArrowheads="1"/>
          </p:cNvSpPr>
          <p:nvPr/>
        </p:nvSpPr>
        <p:spPr bwMode="auto">
          <a:xfrm>
            <a:off x="549275" y="982663"/>
            <a:ext cx="801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400">
                <a:solidFill>
                  <a:schemeClr val="bg2"/>
                </a:solidFill>
                <a:latin typeface="Palatino Linotype" panose="02040502050505030304" pitchFamily="18" charset="0"/>
              </a:rPr>
              <a:t>  </a:t>
            </a:r>
            <a:endParaRPr lang="en-IN" altLang="en-US" sz="2400">
              <a:solidFill>
                <a:schemeClr val="bg2"/>
              </a:solidFill>
              <a:latin typeface="Arial" panose="020B0604020202020204" pitchFamily="34" charset="0"/>
            </a:endParaRPr>
          </a:p>
        </p:txBody>
      </p:sp>
      <p:sp>
        <p:nvSpPr>
          <p:cNvPr id="6" name="Text Box 13">
            <a:extLst>
              <a:ext uri="{FF2B5EF4-FFF2-40B4-BE49-F238E27FC236}">
                <a16:creationId xmlns:a16="http://schemas.microsoft.com/office/drawing/2014/main" id="{D8B6ABAA-4BCB-DFCE-9999-FCA0AFB570C9}"/>
              </a:ext>
            </a:extLst>
          </p:cNvPr>
          <p:cNvSpPr txBox="1">
            <a:spLocks noChangeArrowheads="1"/>
          </p:cNvSpPr>
          <p:nvPr/>
        </p:nvSpPr>
        <p:spPr bwMode="auto">
          <a:xfrm>
            <a:off x="20638" y="6435725"/>
            <a:ext cx="7686675" cy="277813"/>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NAME OF THE INSTITUTE, PARUL UNIVERSITY</a:t>
            </a:r>
          </a:p>
        </p:txBody>
      </p:sp>
      <p:cxnSp>
        <p:nvCxnSpPr>
          <p:cNvPr id="8" name="Straight Connector 7">
            <a:extLst>
              <a:ext uri="{FF2B5EF4-FFF2-40B4-BE49-F238E27FC236}">
                <a16:creationId xmlns:a16="http://schemas.microsoft.com/office/drawing/2014/main" id="{B39302CA-DADF-4D72-CF45-03F1AE480223}"/>
              </a:ext>
            </a:extLst>
          </p:cNvPr>
          <p:cNvCxnSpPr/>
          <p:nvPr/>
        </p:nvCxnSpPr>
        <p:spPr>
          <a:xfrm>
            <a:off x="0" y="960438"/>
            <a:ext cx="9144000" cy="1587"/>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7FF75565-2C1B-7617-5B37-B1A421D33F8A}"/>
              </a:ext>
            </a:extLst>
          </p:cNvPr>
          <p:cNvSpPr/>
          <p:nvPr/>
        </p:nvSpPr>
        <p:spPr>
          <a:xfrm>
            <a:off x="0" y="6400800"/>
            <a:ext cx="8366125" cy="274638"/>
          </a:xfrm>
          <a:prstGeom prst="rect">
            <a:avLst/>
          </a:prstGeom>
          <a:solidFill>
            <a:srgbClr val="E470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Rectangle 24">
            <a:extLst>
              <a:ext uri="{FF2B5EF4-FFF2-40B4-BE49-F238E27FC236}">
                <a16:creationId xmlns:a16="http://schemas.microsoft.com/office/drawing/2014/main" id="{339E5AA0-2763-44B0-FFBB-0DD5A1ACBD5A}"/>
              </a:ext>
            </a:extLst>
          </p:cNvPr>
          <p:cNvSpPr/>
          <p:nvPr/>
        </p:nvSpPr>
        <p:spPr>
          <a:xfrm>
            <a:off x="8428038" y="6400800"/>
            <a:ext cx="715962" cy="27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199" name="Picture 6">
            <a:extLst>
              <a:ext uri="{FF2B5EF4-FFF2-40B4-BE49-F238E27FC236}">
                <a16:creationId xmlns:a16="http://schemas.microsoft.com/office/drawing/2014/main" id="{3BB35C0E-75F4-746D-FCB6-B9C0A9CC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7" y="131087"/>
            <a:ext cx="1306512" cy="655637"/>
          </a:xfrm>
          <a:prstGeom prst="rect">
            <a:avLst/>
          </a:prstGeom>
          <a:noFill/>
          <a:ln w="9525">
            <a:solidFill>
              <a:schemeClr val="bg1"/>
            </a:solidFill>
            <a:miter lim="800000"/>
            <a:headEnd/>
            <a:tailEnd/>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pic>
      <p:sp>
        <p:nvSpPr>
          <p:cNvPr id="26" name="Text Box 13">
            <a:extLst>
              <a:ext uri="{FF2B5EF4-FFF2-40B4-BE49-F238E27FC236}">
                <a16:creationId xmlns:a16="http://schemas.microsoft.com/office/drawing/2014/main" id="{7AFC3DB8-EB95-8390-6157-78B60C425008}"/>
              </a:ext>
            </a:extLst>
          </p:cNvPr>
          <p:cNvSpPr txBox="1">
            <a:spLocks noChangeArrowheads="1"/>
          </p:cNvSpPr>
          <p:nvPr/>
        </p:nvSpPr>
        <p:spPr bwMode="auto">
          <a:xfrm>
            <a:off x="0" y="6389688"/>
            <a:ext cx="7686675" cy="277812"/>
          </a:xfrm>
          <a:prstGeom prst="rect">
            <a:avLst/>
          </a:prstGeom>
          <a:noFill/>
          <a:ln w="9525">
            <a:noFill/>
            <a:miter lim="800000"/>
            <a:headEnd/>
            <a:tailEnd/>
          </a:ln>
          <a:effectLst>
            <a:prstShdw prst="shdw17" dist="17961" dir="2700000">
              <a:schemeClr val="folHlink">
                <a:gamma/>
                <a:shade val="60000"/>
                <a:invGamma/>
              </a:schemeClr>
            </a:prstShdw>
          </a:effectLst>
        </p:spPr>
        <p:txBody>
          <a:bodyPr lIns="92075" tIns="46038" rIns="92075" bIns="46038">
            <a:spAutoFit/>
          </a:bodyPr>
          <a:lstStyle/>
          <a:p>
            <a:pPr algn="ctr" defTabSz="1744663" eaLnBrk="1" hangingPunct="1">
              <a:spcBef>
                <a:spcPct val="50000"/>
              </a:spcBef>
              <a:defRPr/>
            </a:pPr>
            <a:r>
              <a:rPr lang="en-US" sz="1200" b="1">
                <a:solidFill>
                  <a:schemeClr val="bg2"/>
                </a:solidFill>
                <a:latin typeface="Arial" charset="0"/>
              </a:rPr>
              <a:t>                               PARUL INSTITUTE OF TECHNOLOGY, PARUL UNIVERSITY</a:t>
            </a:r>
          </a:p>
        </p:txBody>
      </p:sp>
      <p:sp>
        <p:nvSpPr>
          <p:cNvPr id="8201" name="Slide Number Placeholder 26">
            <a:extLst>
              <a:ext uri="{FF2B5EF4-FFF2-40B4-BE49-F238E27FC236}">
                <a16:creationId xmlns:a16="http://schemas.microsoft.com/office/drawing/2014/main" id="{B2F1037F-BF68-4105-3C5F-550BF60EC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67A279-8154-4D59-A731-9F7DF75F0F48}" type="slidenum">
              <a:rPr lang="en-US" altLang="en-US" sz="1200">
                <a:solidFill>
                  <a:schemeClr val="bg1"/>
                </a:solidFill>
                <a:latin typeface="Arial" panose="020B0604020202020204" pitchFamily="34" charset="0"/>
              </a:rPr>
              <a:pPr>
                <a:spcBef>
                  <a:spcPct val="0"/>
                </a:spcBef>
                <a:buFontTx/>
                <a:buNone/>
              </a:pPr>
              <a:t>9</a:t>
            </a:fld>
            <a:endParaRPr lang="en-US" altLang="en-US" sz="1200">
              <a:solidFill>
                <a:schemeClr val="bg1"/>
              </a:solidFill>
              <a:latin typeface="Arial" panose="020B0604020202020204" pitchFamily="34" charset="0"/>
            </a:endParaRPr>
          </a:p>
        </p:txBody>
      </p:sp>
      <p:sp>
        <p:nvSpPr>
          <p:cNvPr id="8202" name="Rectangle 6">
            <a:extLst>
              <a:ext uri="{FF2B5EF4-FFF2-40B4-BE49-F238E27FC236}">
                <a16:creationId xmlns:a16="http://schemas.microsoft.com/office/drawing/2014/main" id="{3F053F1E-8E68-8923-2444-0D3EA268A145}"/>
              </a:ext>
            </a:extLst>
          </p:cNvPr>
          <p:cNvSpPr>
            <a:spLocks noChangeArrowheads="1"/>
          </p:cNvSpPr>
          <p:nvPr/>
        </p:nvSpPr>
        <p:spPr bwMode="auto">
          <a:xfrm>
            <a:off x="163902" y="218596"/>
            <a:ext cx="77608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latin typeface="Times New Roman" panose="02020603050405020304" pitchFamily="18" charset="0"/>
                <a:cs typeface="Times New Roman" panose="02020603050405020304" pitchFamily="18" charset="0"/>
              </a:rPr>
              <a:t>Proposed Methodology</a:t>
            </a:r>
            <a:endParaRPr lang="en-IN" altLang="en-US"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1511FD-C629-E62D-D0D1-AA66F81F3C55}"/>
              </a:ext>
            </a:extLst>
          </p:cNvPr>
          <p:cNvSpPr txBox="1"/>
          <p:nvPr/>
        </p:nvSpPr>
        <p:spPr>
          <a:xfrm>
            <a:off x="176782" y="1224904"/>
            <a:ext cx="8417943" cy="461665"/>
          </a:xfrm>
          <a:prstGeom prst="rect">
            <a:avLst/>
          </a:prstGeom>
          <a:noFill/>
        </p:spPr>
        <p:txBody>
          <a:bodyPr wrap="square" rtlCol="0">
            <a:spAutoFit/>
          </a:bodyPr>
          <a:lstStyle/>
          <a:p>
            <a:pPr marL="342900" indent="-342900">
              <a:buFont typeface="Arial" panose="020B0604020202020204" pitchFamily="34" charset="0"/>
              <a:buChar char="•"/>
            </a:pPr>
            <a:r>
              <a:rPr lang="en-US" b="1" dirty="0">
                <a:solidFill>
                  <a:schemeClr val="tx1"/>
                </a:solidFill>
              </a:rPr>
              <a:t>WATERFALL MODEL</a:t>
            </a:r>
            <a:endParaRPr lang="en-IN"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4E77C89-3041-4216-3D59-337147E0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743" y="1719906"/>
            <a:ext cx="6075743" cy="4204643"/>
          </a:xfrm>
          <a:prstGeom prst="rect">
            <a:avLst/>
          </a:prstGeom>
        </p:spPr>
      </p:pic>
    </p:spTree>
    <p:extLst>
      <p:ext uri="{BB962C8B-B14F-4D97-AF65-F5344CB8AC3E}">
        <p14:creationId xmlns:p14="http://schemas.microsoft.com/office/powerpoint/2010/main" val="228993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500"/>
                                        <p:tgtEl>
                                          <p:spTgt spid="8202"/>
                                        </p:tgtEl>
                                      </p:cBhvr>
                                    </p:animEffect>
                                  </p:childTnLst>
                                </p:cTn>
                              </p:par>
                              <p:par>
                                <p:cTn id="8" presetID="10" presetClass="entr" presetSubtype="0" fill="hold"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fade">
                                      <p:cBhvr>
                                        <p:cTn id="10" dur="500"/>
                                        <p:tgtEl>
                                          <p:spTgt spid="8199"/>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p:bldP spid="3" grpId="0"/>
    </p:bld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617</TotalTime>
  <Words>1912</Words>
  <Application>Microsoft Office PowerPoint</Application>
  <PresentationFormat>On-screen Show (4:3)</PresentationFormat>
  <Paragraphs>216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Calibri</vt:lpstr>
      <vt:lpstr>Palatino Linotype</vt:lpstr>
      <vt:lpstr>Segoe UI</vt:lpstr>
      <vt:lpstr>Times New Roman</vt:lpstr>
      <vt:lpstr>Wingdings</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Thoson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CREILLY</dc:creator>
  <cp:lastModifiedBy>HP LAPTOP</cp:lastModifiedBy>
  <cp:revision>19</cp:revision>
  <dcterms:created xsi:type="dcterms:W3CDTF">2005-11-08T16:47:42Z</dcterms:created>
  <dcterms:modified xsi:type="dcterms:W3CDTF">2024-03-20T13:49:35Z</dcterms:modified>
</cp:coreProperties>
</file>