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62" r:id="rId5"/>
    <p:sldId id="263" r:id="rId6"/>
    <p:sldId id="260" r:id="rId7"/>
    <p:sldId id="261" r:id="rId8"/>
    <p:sldId id="264" r:id="rId9"/>
    <p:sldId id="259" r:id="rId10"/>
    <p:sldId id="266"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7B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90876" autoAdjust="0"/>
  </p:normalViewPr>
  <p:slideViewPr>
    <p:cSldViewPr snapToGrid="0">
      <p:cViewPr varScale="1">
        <p:scale>
          <a:sx n="66" d="100"/>
          <a:sy n="66" d="100"/>
        </p:scale>
        <p:origin x="16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306475-00F1-4600-84BC-27AF2CEBFC86}" type="datetimeFigureOut">
              <a:rPr lang="en-US" smtClean="0"/>
              <a:t>11/18/2018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25D3C0-0187-453F-9B07-A41F08DD8B7E}" type="slidenum">
              <a:rPr lang="en-US" smtClean="0"/>
              <a:t>‹#›</a:t>
            </a:fld>
            <a:endParaRPr lang="en-US"/>
          </a:p>
        </p:txBody>
      </p:sp>
    </p:spTree>
    <p:extLst>
      <p:ext uri="{BB962C8B-B14F-4D97-AF65-F5344CB8AC3E}">
        <p14:creationId xmlns:p14="http://schemas.microsoft.com/office/powerpoint/2010/main" val="2937604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Imagine that you’re a top singer, and fans ask day and night for your upcoming single.</a:t>
            </a:r>
          </a:p>
          <a:p>
            <a:r>
              <a:rPr lang="en-US" sz="1200" b="0" i="0" kern="1200" dirty="0" smtClean="0">
                <a:solidFill>
                  <a:schemeClr val="tx1"/>
                </a:solidFill>
                <a:effectLst/>
                <a:latin typeface="+mn-lt"/>
                <a:ea typeface="+mn-ea"/>
                <a:cs typeface="+mn-cs"/>
              </a:rPr>
              <a:t>To get some relief, you promise to send it to them when it’s published. You give your fans a list to which they can subscribe for updates. They can fill in their email addresses, so that when the song becomes available, all subscribed parties instantly receive it. And even if something goes very wrong, say, if plans to publish the song are cancelled, they will still be notified.</a:t>
            </a:r>
          </a:p>
          <a:p>
            <a:r>
              <a:rPr lang="en-US" sz="1200" b="0" i="0" kern="1200" dirty="0" smtClean="0">
                <a:solidFill>
                  <a:schemeClr val="tx1"/>
                </a:solidFill>
                <a:effectLst/>
                <a:latin typeface="+mn-lt"/>
                <a:ea typeface="+mn-ea"/>
                <a:cs typeface="+mn-cs"/>
              </a:rPr>
              <a:t>Everyone is happy, because the people don’t crowd you any more, and fans, because they won’t miss the single.</a:t>
            </a:r>
          </a:p>
          <a:p>
            <a:r>
              <a:rPr lang="en-US" sz="1200" b="0" i="0" kern="1200" dirty="0" smtClean="0">
                <a:solidFill>
                  <a:schemeClr val="tx1"/>
                </a:solidFill>
                <a:effectLst/>
                <a:latin typeface="+mn-lt"/>
                <a:ea typeface="+mn-ea"/>
                <a:cs typeface="+mn-cs"/>
              </a:rPr>
              <a:t>This is a real-life analogy for things we often have in programming:</a:t>
            </a:r>
          </a:p>
          <a:p>
            <a:r>
              <a:rPr lang="en-US" sz="1200" b="0" i="0" kern="1200" dirty="0" smtClean="0">
                <a:solidFill>
                  <a:schemeClr val="tx1"/>
                </a:solidFill>
                <a:effectLst/>
                <a:latin typeface="+mn-lt"/>
                <a:ea typeface="+mn-ea"/>
                <a:cs typeface="+mn-cs"/>
              </a:rPr>
              <a:t>A “producing code” that does something and takes time. For instance, the code loads a remote script. That’s a “singer”.</a:t>
            </a:r>
          </a:p>
          <a:p>
            <a:r>
              <a:rPr lang="en-US" sz="1200" b="0" i="0" kern="1200" dirty="0" smtClean="0">
                <a:solidFill>
                  <a:schemeClr val="tx1"/>
                </a:solidFill>
                <a:effectLst/>
                <a:latin typeface="+mn-lt"/>
                <a:ea typeface="+mn-ea"/>
                <a:cs typeface="+mn-cs"/>
              </a:rPr>
              <a:t>A “consuming code” that wants the result of the “producing code” once it’s ready. Many functions may need that result. These are the “fans”.</a:t>
            </a:r>
          </a:p>
          <a:p>
            <a:r>
              <a:rPr lang="en-US" sz="1200" b="0" i="0" kern="1200" dirty="0" smtClean="0">
                <a:solidFill>
                  <a:schemeClr val="tx1"/>
                </a:solidFill>
                <a:effectLst/>
                <a:latin typeface="+mn-lt"/>
                <a:ea typeface="+mn-ea"/>
                <a:cs typeface="+mn-cs"/>
              </a:rPr>
              <a:t>A </a:t>
            </a:r>
            <a:r>
              <a:rPr lang="en-US" sz="1200" b="0" i="1" kern="1200" dirty="0" smtClean="0">
                <a:solidFill>
                  <a:schemeClr val="tx1"/>
                </a:solidFill>
                <a:effectLst/>
                <a:latin typeface="+mn-lt"/>
                <a:ea typeface="+mn-ea"/>
                <a:cs typeface="+mn-cs"/>
              </a:rPr>
              <a:t>promise</a:t>
            </a:r>
            <a:r>
              <a:rPr lang="en-US" sz="1200" b="0" i="0" kern="1200" dirty="0" smtClean="0">
                <a:solidFill>
                  <a:schemeClr val="tx1"/>
                </a:solidFill>
                <a:effectLst/>
                <a:latin typeface="+mn-lt"/>
                <a:ea typeface="+mn-ea"/>
                <a:cs typeface="+mn-cs"/>
              </a:rPr>
              <a:t> is a special JavaScript object that links the “producing code” and the “consuming code” together. In terms of our analogy: this is the “subscription list”. The “producing code” takes whatever time it needs to produce the promised result, and the “promise” makes that result available to all of the subscribed code when it’s ready.</a:t>
            </a:r>
          </a:p>
          <a:p>
            <a:endParaRPr lang="en-US" dirty="0"/>
          </a:p>
        </p:txBody>
      </p:sp>
      <p:sp>
        <p:nvSpPr>
          <p:cNvPr id="4" name="Slide Number Placeholder 3"/>
          <p:cNvSpPr>
            <a:spLocks noGrp="1"/>
          </p:cNvSpPr>
          <p:nvPr>
            <p:ph type="sldNum" sz="quarter" idx="10"/>
          </p:nvPr>
        </p:nvSpPr>
        <p:spPr/>
        <p:txBody>
          <a:bodyPr/>
          <a:lstStyle/>
          <a:p>
            <a:fld id="{6325D3C0-0187-453F-9B07-A41F08DD8B7E}" type="slidenum">
              <a:rPr lang="en-US" smtClean="0"/>
              <a:t>7</a:t>
            </a:fld>
            <a:endParaRPr lang="en-US"/>
          </a:p>
        </p:txBody>
      </p:sp>
    </p:spTree>
    <p:extLst>
      <p:ext uri="{BB962C8B-B14F-4D97-AF65-F5344CB8AC3E}">
        <p14:creationId xmlns:p14="http://schemas.microsoft.com/office/powerpoint/2010/main" val="2262733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11/17/2018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59756" y="1559002"/>
            <a:ext cx="4870430" cy="1221880"/>
          </a:xfrm>
        </p:spPr>
        <p:txBody>
          <a:bodyPr>
            <a:normAutofit/>
          </a:bodyPr>
          <a:lstStyle/>
          <a:p>
            <a:r>
              <a:rPr lang="en-US" sz="7200" dirty="0" smtClean="0"/>
              <a:t>SPHERO</a:t>
            </a:r>
            <a:endParaRPr lang="en-US" sz="7200" dirty="0"/>
          </a:p>
        </p:txBody>
      </p:sp>
      <p:sp>
        <p:nvSpPr>
          <p:cNvPr id="3" name="Subtitle 2"/>
          <p:cNvSpPr>
            <a:spLocks noGrp="1"/>
          </p:cNvSpPr>
          <p:nvPr>
            <p:ph type="subTitle" idx="1"/>
          </p:nvPr>
        </p:nvSpPr>
        <p:spPr>
          <a:xfrm>
            <a:off x="2841424" y="2741443"/>
            <a:ext cx="2597048" cy="457200"/>
          </a:xfrm>
        </p:spPr>
        <p:txBody>
          <a:bodyPr>
            <a:normAutofit/>
          </a:bodyPr>
          <a:lstStyle/>
          <a:p>
            <a:r>
              <a:rPr lang="en-US" sz="2000" dirty="0" smtClean="0">
                <a:solidFill>
                  <a:schemeClr val="accent5">
                    <a:lumMod val="75000"/>
                  </a:schemeClr>
                </a:solidFill>
              </a:rPr>
              <a:t>Async and await</a:t>
            </a:r>
            <a:endParaRPr lang="en-US" sz="2000" dirty="0">
              <a:solidFill>
                <a:schemeClr val="accent5">
                  <a:lumMod val="75000"/>
                </a:schemeClr>
              </a:solidFill>
            </a:endParaRPr>
          </a:p>
        </p:txBody>
      </p:sp>
      <p:pic>
        <p:nvPicPr>
          <p:cNvPr id="4" name="inside_sprk">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lum bright="3000"/>
          </a:blip>
          <a:stretch>
            <a:fillRect/>
          </a:stretch>
        </p:blipFill>
        <p:spPr>
          <a:xfrm>
            <a:off x="8496887" y="517742"/>
            <a:ext cx="3456634" cy="5748160"/>
          </a:xfrm>
          <a:prstGeom prst="rect">
            <a:avLst/>
          </a:prstGeom>
          <a:ln>
            <a:noFill/>
          </a:ln>
          <a:effectLst>
            <a:reflection blurRad="12700" stA="30000" endPos="30000" dist="5000" dir="5400000" sy="-100000" algn="bl" rotWithShape="0"/>
          </a:effectLst>
          <a:scene3d>
            <a:camera prst="perspectiveContrastingLeftFacing" fov="2700000">
              <a:rot lat="300000" lon="1800000" rev="0"/>
            </a:camera>
            <a:lightRig rig="threePt" dir="t">
              <a:rot lat="0" lon="0" rev="2700000"/>
            </a:lightRig>
          </a:scene3d>
          <a:sp3d>
            <a:bevelT w="63500" h="50800"/>
          </a:sp3d>
        </p:spPr>
      </p:pic>
      <p:sp>
        <p:nvSpPr>
          <p:cNvPr id="5" name="Title 1"/>
          <p:cNvSpPr txBox="1">
            <a:spLocks/>
          </p:cNvSpPr>
          <p:nvPr/>
        </p:nvSpPr>
        <p:spPr>
          <a:xfrm>
            <a:off x="5592261" y="3163222"/>
            <a:ext cx="2904626" cy="1221880"/>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smtClean="0">
                <a:solidFill>
                  <a:schemeClr val="accent2"/>
                </a:solidFill>
                <a:latin typeface="Arial Rounded MT Bold" panose="020F0704030504030204" pitchFamily="34" charset="0"/>
              </a:rPr>
              <a:t>Presented by</a:t>
            </a:r>
            <a:endParaRPr lang="en-US" sz="2400" dirty="0">
              <a:solidFill>
                <a:schemeClr val="accent2"/>
              </a:solidFill>
              <a:latin typeface="Arial Rounded MT Bold" panose="020F0704030504030204" pitchFamily="34" charset="0"/>
            </a:endParaRPr>
          </a:p>
        </p:txBody>
      </p:sp>
      <p:sp>
        <p:nvSpPr>
          <p:cNvPr id="6" name="Title 1"/>
          <p:cNvSpPr txBox="1">
            <a:spLocks/>
          </p:cNvSpPr>
          <p:nvPr/>
        </p:nvSpPr>
        <p:spPr>
          <a:xfrm>
            <a:off x="5592261" y="4385102"/>
            <a:ext cx="3875850" cy="2034540"/>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smtClean="0">
                <a:solidFill>
                  <a:schemeClr val="tx1">
                    <a:lumMod val="75000"/>
                    <a:lumOff val="25000"/>
                  </a:schemeClr>
                </a:solidFill>
                <a:latin typeface="Arial" panose="020B0604020202020204" pitchFamily="34" charset="0"/>
                <a:cs typeface="Arial" panose="020B0604020202020204" pitchFamily="34" charset="0"/>
              </a:rPr>
              <a:t>Ankit Prakash</a:t>
            </a:r>
          </a:p>
          <a:p>
            <a:r>
              <a:rPr lang="en-US" sz="2000" dirty="0" smtClean="0">
                <a:solidFill>
                  <a:schemeClr val="tx1">
                    <a:lumMod val="75000"/>
                    <a:lumOff val="25000"/>
                  </a:schemeClr>
                </a:solidFill>
                <a:latin typeface="Arial" panose="020B0604020202020204" pitchFamily="34" charset="0"/>
                <a:cs typeface="Arial" panose="020B0604020202020204" pitchFamily="34" charset="0"/>
              </a:rPr>
              <a:t>Rahul Reddy Dayam</a:t>
            </a:r>
          </a:p>
          <a:p>
            <a:r>
              <a:rPr lang="en-US" sz="2000" dirty="0" smtClean="0">
                <a:solidFill>
                  <a:schemeClr val="tx1">
                    <a:lumMod val="75000"/>
                    <a:lumOff val="25000"/>
                  </a:schemeClr>
                </a:solidFill>
                <a:latin typeface="Arial" panose="020B0604020202020204" pitchFamily="34" charset="0"/>
                <a:cs typeface="Arial" panose="020B0604020202020204" pitchFamily="34" charset="0"/>
              </a:rPr>
              <a:t>Venkat Akhil Pendem</a:t>
            </a:r>
          </a:p>
          <a:p>
            <a:r>
              <a:rPr lang="en-US" sz="2000" dirty="0" smtClean="0">
                <a:solidFill>
                  <a:schemeClr val="tx1">
                    <a:lumMod val="75000"/>
                    <a:lumOff val="25000"/>
                  </a:schemeClr>
                </a:solidFill>
                <a:latin typeface="Arial" panose="020B0604020202020204" pitchFamily="34" charset="0"/>
                <a:cs typeface="Arial" panose="020B0604020202020204" pitchFamily="34" charset="0"/>
              </a:rPr>
              <a:t>Ramesh Nutulapathi</a:t>
            </a:r>
          </a:p>
          <a:p>
            <a:r>
              <a:rPr lang="en-US" sz="2000" dirty="0" smtClean="0">
                <a:solidFill>
                  <a:schemeClr val="tx1">
                    <a:lumMod val="75000"/>
                    <a:lumOff val="25000"/>
                  </a:schemeClr>
                </a:solidFill>
                <a:latin typeface="Arial" panose="020B0604020202020204" pitchFamily="34" charset="0"/>
                <a:cs typeface="Arial" panose="020B0604020202020204" pitchFamily="34" charset="0"/>
              </a:rPr>
              <a:t>Keerthi Sree Kukunoor</a:t>
            </a:r>
          </a:p>
          <a:p>
            <a:endParaRPr lang="en-US" sz="20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9810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anim calcmode="lin" valueType="num">
                                      <p:cBhvr>
                                        <p:cTn id="11" dur="1000" fill="hold"/>
                                        <p:tgtEl>
                                          <p:spTgt spid="5"/>
                                        </p:tgtEl>
                                        <p:attrNameLst>
                                          <p:attrName>ppt_x</p:attrName>
                                        </p:attrNameLst>
                                      </p:cBhvr>
                                      <p:tavLst>
                                        <p:tav tm="0">
                                          <p:val>
                                            <p:strVal val="#ppt_x"/>
                                          </p:val>
                                        </p:tav>
                                        <p:tav tm="100000">
                                          <p:val>
                                            <p:strVal val="#ppt_x"/>
                                          </p:val>
                                        </p:tav>
                                      </p:tavLst>
                                    </p:anim>
                                    <p:anim calcmode="lin" valueType="num">
                                      <p:cBhvr>
                                        <p:cTn id="12" dur="1000" fill="hold"/>
                                        <p:tgtEl>
                                          <p:spTgt spid="5"/>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 presetClass="mediacall" presetSubtype="0" fill="hold" nodeType="afterEffect">
                                  <p:stCondLst>
                                    <p:cond delay="0"/>
                                  </p:stCondLst>
                                  <p:childTnLst>
                                    <p:cmd type="call" cmd="playFrom(0.0)">
                                      <p:cBhvr>
                                        <p:cTn id="15" dur="27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6" fill="hold" display="0">
                  <p:stCondLst>
                    <p:cond delay="indefinite"/>
                  </p:stCondLst>
                </p:cTn>
                <p:tgtEl>
                  <p:spTgt spid="4"/>
                </p:tgtEl>
              </p:cMediaNode>
            </p:video>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60913" y="1967583"/>
            <a:ext cx="7257143" cy="3693319"/>
          </a:xfrm>
          <a:prstGeom prst="rect">
            <a:avLst/>
          </a:prstGeom>
          <a:solidFill>
            <a:schemeClr val="bg1"/>
          </a:solidFill>
        </p:spPr>
        <p:txBody>
          <a:bodyPr wrap="square">
            <a:spAutoFit/>
          </a:bodyPr>
          <a:lstStyle/>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Some random </a:t>
            </a:r>
            <a:r>
              <a:rPr lang="en-US" dirty="0" err="1">
                <a:solidFill>
                  <a:srgbClr val="008000"/>
                </a:solidFill>
                <a:highlight>
                  <a:srgbClr val="FFFFFF"/>
                </a:highlight>
                <a:latin typeface="Courier New" panose="02070309020205020404" pitchFamily="49" charset="0"/>
                <a:cs typeface="Courier New" panose="02070309020205020404" pitchFamily="49" charset="0"/>
              </a:rPr>
              <a:t>async</a:t>
            </a:r>
            <a:r>
              <a:rPr lang="en-US" dirty="0">
                <a:solidFill>
                  <a:srgbClr val="008000"/>
                </a:solidFill>
                <a:highlight>
                  <a:srgbClr val="FFFFFF"/>
                </a:highlight>
                <a:latin typeface="Courier New" panose="02070309020205020404" pitchFamily="49" charset="0"/>
                <a:cs typeface="Courier New" panose="02070309020205020404" pitchFamily="49" charset="0"/>
              </a:rPr>
              <a:t> functions that deal with value</a:t>
            </a:r>
          </a:p>
          <a:p>
            <a:r>
              <a:rPr lang="en-US" b="1" dirty="0" err="1">
                <a:solidFill>
                  <a:srgbClr val="0000FF"/>
                </a:solidFill>
                <a:highlight>
                  <a:srgbClr val="FFFFFF"/>
                </a:highlight>
                <a:latin typeface="Courier New" panose="02070309020205020404" pitchFamily="49" charset="0"/>
                <a:cs typeface="Courier New" panose="02070309020205020404" pitchFamily="49" charset="0"/>
              </a:rPr>
              <a:t>async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thingOne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err="1">
                <a:solidFill>
                  <a:srgbClr val="0000FF"/>
                </a:solidFill>
                <a:highlight>
                  <a:srgbClr val="FFFFFF"/>
                </a:highlight>
                <a:latin typeface="Courier New" panose="02070309020205020404" pitchFamily="49" charset="0"/>
                <a:cs typeface="Courier New" panose="02070309020205020404" pitchFamily="49" charset="0"/>
              </a:rPr>
              <a:t>async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thingTwo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value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err="1">
                <a:solidFill>
                  <a:srgbClr val="0000FF"/>
                </a:solidFill>
                <a:highlight>
                  <a:srgbClr val="FFFFFF"/>
                </a:highlight>
                <a:latin typeface="Courier New" panose="02070309020205020404" pitchFamily="49" charset="0"/>
                <a:cs typeface="Courier New" panose="02070309020205020404" pitchFamily="49" charset="0"/>
              </a:rPr>
              <a:t>async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thingThree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value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smtClean="0">
                <a:solidFill>
                  <a:srgbClr val="000080"/>
                </a:solidFill>
                <a:highlight>
                  <a:srgbClr val="FFFFFF"/>
                </a:highlight>
                <a:latin typeface="Courier New" panose="02070309020205020404" pitchFamily="49" charset="0"/>
                <a:cs typeface="Courier New" panose="02070309020205020404" pitchFamily="49" charset="0"/>
              </a:rPr>
              <a:t>}</a:t>
            </a: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err="1">
                <a:solidFill>
                  <a:srgbClr val="0000FF"/>
                </a:solidFill>
                <a:highlight>
                  <a:srgbClr val="FFFFFF"/>
                </a:highlight>
                <a:latin typeface="Courier New" panose="02070309020205020404" pitchFamily="49" charset="0"/>
                <a:cs typeface="Courier New" panose="02070309020205020404" pitchFamily="49" charset="0"/>
              </a:rPr>
              <a:t>async</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doManyThings</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err="1">
                <a:solidFill>
                  <a:srgbClr val="0000FF"/>
                </a:solidFill>
                <a:highlight>
                  <a:srgbClr val="FFFFFF"/>
                </a:highlight>
                <a:latin typeface="Courier New" panose="02070309020205020404" pitchFamily="49" charset="0"/>
                <a:cs typeface="Courier New" panose="02070309020205020404" pitchFamily="49" charset="0"/>
              </a:rPr>
              <a:t>var</a:t>
            </a:r>
            <a:r>
              <a:rPr lang="en-US" dirty="0">
                <a:solidFill>
                  <a:srgbClr val="000000"/>
                </a:solidFill>
                <a:highlight>
                  <a:srgbClr val="FFFFFF"/>
                </a:highlight>
                <a:latin typeface="Courier New" panose="02070309020205020404" pitchFamily="49" charset="0"/>
                <a:cs typeface="Courier New" panose="02070309020205020404" pitchFamily="49" charset="0"/>
              </a:rPr>
              <a:t> result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await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thingOne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err="1">
                <a:solidFill>
                  <a:srgbClr val="0000FF"/>
                </a:solidFill>
                <a:highlight>
                  <a:srgbClr val="FFFFFF"/>
                </a:highlight>
                <a:latin typeface="Courier New" panose="02070309020205020404" pitchFamily="49" charset="0"/>
                <a:cs typeface="Courier New" panose="02070309020205020404" pitchFamily="49" charset="0"/>
              </a:rPr>
              <a:t>var</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resultTwo</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await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thingTwo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result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err="1">
                <a:solidFill>
                  <a:srgbClr val="0000FF"/>
                </a:solidFill>
                <a:highlight>
                  <a:srgbClr val="FFFFFF"/>
                </a:highlight>
                <a:latin typeface="Courier New" panose="02070309020205020404" pitchFamily="49" charset="0"/>
                <a:cs typeface="Courier New" panose="02070309020205020404" pitchFamily="49" charset="0"/>
              </a:rPr>
              <a:t>var</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finalResult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await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thingThree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err="1">
                <a:solidFill>
                  <a:srgbClr val="000000"/>
                </a:solidFill>
                <a:highlight>
                  <a:srgbClr val="FFFFFF"/>
                </a:highlight>
                <a:latin typeface="Courier New" panose="02070309020205020404" pitchFamily="49" charset="0"/>
                <a:cs typeface="Courier New" panose="02070309020205020404" pitchFamily="49" charset="0"/>
              </a:rPr>
              <a:t>resultTwo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finalResult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8000"/>
                </a:solidFill>
                <a:highlight>
                  <a:srgbClr val="FFFFFF"/>
                </a:highlight>
                <a:latin typeface="Courier New" panose="02070309020205020404" pitchFamily="49" charset="0"/>
                <a:cs typeface="Courier New" panose="02070309020205020404" pitchFamily="49" charset="0"/>
              </a:rPr>
              <a:t>// Call </a:t>
            </a:r>
            <a:r>
              <a:rPr lang="en-US" dirty="0" err="1">
                <a:solidFill>
                  <a:srgbClr val="008000"/>
                </a:solidFill>
                <a:highlight>
                  <a:srgbClr val="FFFFFF"/>
                </a:highlight>
                <a:latin typeface="Courier New" panose="02070309020205020404" pitchFamily="49" charset="0"/>
                <a:cs typeface="Courier New" panose="02070309020205020404" pitchFamily="49" charset="0"/>
              </a:rPr>
              <a:t>doManyThings</a:t>
            </a:r>
            <a:r>
              <a:rPr lang="en-US" dirty="0">
                <a:solidFill>
                  <a:srgbClr val="00800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4" name="Title 1"/>
          <p:cNvSpPr>
            <a:spLocks noGrp="1"/>
          </p:cNvSpPr>
          <p:nvPr>
            <p:ph type="title"/>
          </p:nvPr>
        </p:nvSpPr>
        <p:spPr>
          <a:xfrm>
            <a:off x="2960913" y="442482"/>
            <a:ext cx="7572390" cy="1280890"/>
          </a:xfrm>
        </p:spPr>
        <p:txBody>
          <a:bodyPr>
            <a:normAutofit/>
          </a:bodyPr>
          <a:lstStyle/>
          <a:p>
            <a:r>
              <a:rPr lang="en-US" dirty="0" smtClean="0"/>
              <a:t>Example</a:t>
            </a:r>
            <a:endParaRPr lang="en-US" dirty="0"/>
          </a:p>
        </p:txBody>
      </p:sp>
    </p:spTree>
    <p:extLst>
      <p:ext uri="{BB962C8B-B14F-4D97-AF65-F5344CB8AC3E}">
        <p14:creationId xmlns:p14="http://schemas.microsoft.com/office/powerpoint/2010/main" val="867984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8065" y="622293"/>
            <a:ext cx="8911687" cy="1280890"/>
          </a:xfrm>
        </p:spPr>
        <p:txBody>
          <a:bodyPr>
            <a:normAutofit/>
          </a:bodyPr>
          <a:lstStyle/>
          <a:p>
            <a:r>
              <a:rPr lang="en-US" dirty="0"/>
              <a:t>To keep in </a:t>
            </a:r>
            <a:r>
              <a:rPr lang="en-US" dirty="0" smtClean="0"/>
              <a:t>mind</a:t>
            </a:r>
            <a:endParaRPr lang="en-US" dirty="0"/>
          </a:p>
        </p:txBody>
      </p:sp>
      <p:sp>
        <p:nvSpPr>
          <p:cNvPr id="3" name="Rectangle 2"/>
          <p:cNvSpPr/>
          <p:nvPr/>
        </p:nvSpPr>
        <p:spPr>
          <a:xfrm>
            <a:off x="2738065" y="1453240"/>
            <a:ext cx="9018506" cy="4616648"/>
          </a:xfrm>
          <a:prstGeom prst="rect">
            <a:avLst/>
          </a:prstGeom>
        </p:spPr>
        <p:txBody>
          <a:bodyPr wrap="square">
            <a:spAutoFit/>
          </a:bodyPr>
          <a:lstStyle/>
          <a:p>
            <a:r>
              <a:rPr lang="en-US" sz="1400" dirty="0"/>
              <a:t/>
            </a:r>
            <a:br>
              <a:rPr lang="en-US" sz="1400" dirty="0"/>
            </a:br>
            <a:r>
              <a:rPr lang="en-US" sz="2800" dirty="0">
                <a:solidFill>
                  <a:schemeClr val="tx1">
                    <a:lumMod val="50000"/>
                    <a:lumOff val="50000"/>
                  </a:schemeClr>
                </a:solidFill>
                <a:latin typeface="+mj-lt"/>
                <a:ea typeface="+mj-ea"/>
                <a:cs typeface="+mj-cs"/>
              </a:rPr>
              <a:t>• Async functions are declared by prepending the word </a:t>
            </a:r>
            <a:r>
              <a:rPr lang="en-US" sz="2800" dirty="0" err="1">
                <a:solidFill>
                  <a:schemeClr val="tx1">
                    <a:lumMod val="50000"/>
                    <a:lumOff val="50000"/>
                  </a:schemeClr>
                </a:solidFill>
                <a:latin typeface="+mj-lt"/>
                <a:ea typeface="+mj-ea"/>
                <a:cs typeface="+mj-cs"/>
              </a:rPr>
              <a:t>async</a:t>
            </a:r>
            <a:r>
              <a:rPr lang="en-US" sz="2800" dirty="0">
                <a:solidFill>
                  <a:schemeClr val="tx1">
                    <a:lumMod val="50000"/>
                    <a:lumOff val="50000"/>
                  </a:schemeClr>
                </a:solidFill>
                <a:latin typeface="+mj-lt"/>
                <a:ea typeface="+mj-ea"/>
                <a:cs typeface="+mj-cs"/>
              </a:rPr>
              <a:t> in their declaration</a:t>
            </a:r>
          </a:p>
          <a:p>
            <a:r>
              <a:rPr lang="en-US" sz="2800" dirty="0">
                <a:solidFill>
                  <a:schemeClr val="tx1">
                    <a:lumMod val="50000"/>
                    <a:lumOff val="50000"/>
                  </a:schemeClr>
                </a:solidFill>
                <a:latin typeface="+mj-lt"/>
                <a:ea typeface="+mj-ea"/>
                <a:cs typeface="+mj-cs"/>
              </a:rPr>
              <a:t/>
            </a:r>
            <a:br>
              <a:rPr lang="en-US" sz="2800" dirty="0">
                <a:solidFill>
                  <a:schemeClr val="tx1">
                    <a:lumMod val="50000"/>
                    <a:lumOff val="50000"/>
                  </a:schemeClr>
                </a:solidFill>
                <a:latin typeface="+mj-lt"/>
                <a:ea typeface="+mj-ea"/>
                <a:cs typeface="+mj-cs"/>
              </a:rPr>
            </a:br>
            <a:r>
              <a:rPr lang="en-US" sz="2800" dirty="0">
                <a:solidFill>
                  <a:schemeClr val="tx1">
                    <a:lumMod val="50000"/>
                    <a:lumOff val="50000"/>
                  </a:schemeClr>
                </a:solidFill>
                <a:latin typeface="+mj-lt"/>
                <a:ea typeface="+mj-ea"/>
                <a:cs typeface="+mj-cs"/>
              </a:rPr>
              <a:t>• Your code can be paused waiting for an Async Function with await</a:t>
            </a:r>
            <a:r>
              <a:rPr lang="en-US" sz="2800" dirty="0">
                <a:solidFill>
                  <a:schemeClr val="tx1">
                    <a:lumMod val="50000"/>
                    <a:lumOff val="50000"/>
                  </a:schemeClr>
                </a:solidFill>
                <a:latin typeface="+mj-lt"/>
                <a:ea typeface="+mj-ea"/>
                <a:cs typeface="+mj-cs"/>
              </a:rPr>
              <a:t>.</a:t>
            </a:r>
          </a:p>
          <a:p>
            <a:r>
              <a:rPr lang="en-US" sz="2800" dirty="0">
                <a:solidFill>
                  <a:schemeClr val="tx1">
                    <a:lumMod val="50000"/>
                    <a:lumOff val="50000"/>
                  </a:schemeClr>
                </a:solidFill>
                <a:latin typeface="+mj-lt"/>
                <a:ea typeface="+mj-ea"/>
                <a:cs typeface="+mj-cs"/>
              </a:rPr>
              <a:t/>
            </a:r>
            <a:br>
              <a:rPr lang="en-US" sz="2800" dirty="0">
                <a:solidFill>
                  <a:schemeClr val="tx1">
                    <a:lumMod val="50000"/>
                    <a:lumOff val="50000"/>
                  </a:schemeClr>
                </a:solidFill>
                <a:latin typeface="+mj-lt"/>
                <a:ea typeface="+mj-ea"/>
                <a:cs typeface="+mj-cs"/>
              </a:rPr>
            </a:br>
            <a:r>
              <a:rPr lang="en-US" sz="2800" dirty="0">
                <a:solidFill>
                  <a:schemeClr val="tx1">
                    <a:lumMod val="50000"/>
                    <a:lumOff val="50000"/>
                  </a:schemeClr>
                </a:solidFill>
                <a:latin typeface="+mj-lt"/>
                <a:ea typeface="+mj-ea"/>
                <a:cs typeface="+mj-cs"/>
              </a:rPr>
              <a:t>• await returns whatever the </a:t>
            </a:r>
            <a:r>
              <a:rPr lang="en-US" sz="2800" dirty="0" err="1">
                <a:solidFill>
                  <a:schemeClr val="tx1">
                    <a:lumMod val="50000"/>
                    <a:lumOff val="50000"/>
                  </a:schemeClr>
                </a:solidFill>
                <a:latin typeface="+mj-lt"/>
                <a:ea typeface="+mj-ea"/>
                <a:cs typeface="+mj-cs"/>
              </a:rPr>
              <a:t>async</a:t>
            </a:r>
            <a:r>
              <a:rPr lang="en-US" sz="2800" dirty="0">
                <a:solidFill>
                  <a:schemeClr val="tx1">
                    <a:lumMod val="50000"/>
                    <a:lumOff val="50000"/>
                  </a:schemeClr>
                </a:solidFill>
                <a:latin typeface="+mj-lt"/>
                <a:ea typeface="+mj-ea"/>
                <a:cs typeface="+mj-cs"/>
              </a:rPr>
              <a:t> function returns when it is done</a:t>
            </a:r>
            <a:r>
              <a:rPr lang="en-US" sz="2800" dirty="0">
                <a:solidFill>
                  <a:schemeClr val="tx1">
                    <a:lumMod val="50000"/>
                    <a:lumOff val="50000"/>
                  </a:schemeClr>
                </a:solidFill>
                <a:latin typeface="+mj-lt"/>
                <a:ea typeface="+mj-ea"/>
                <a:cs typeface="+mj-cs"/>
              </a:rPr>
              <a:t>.</a:t>
            </a:r>
          </a:p>
          <a:p>
            <a:r>
              <a:rPr lang="en-US" sz="2800" dirty="0">
                <a:solidFill>
                  <a:schemeClr val="tx1">
                    <a:lumMod val="50000"/>
                    <a:lumOff val="50000"/>
                  </a:schemeClr>
                </a:solidFill>
                <a:latin typeface="+mj-lt"/>
                <a:ea typeface="+mj-ea"/>
                <a:cs typeface="+mj-cs"/>
              </a:rPr>
              <a:t/>
            </a:r>
            <a:br>
              <a:rPr lang="en-US" sz="2800" dirty="0">
                <a:solidFill>
                  <a:schemeClr val="tx1">
                    <a:lumMod val="50000"/>
                    <a:lumOff val="50000"/>
                  </a:schemeClr>
                </a:solidFill>
                <a:latin typeface="+mj-lt"/>
                <a:ea typeface="+mj-ea"/>
                <a:cs typeface="+mj-cs"/>
              </a:rPr>
            </a:br>
            <a:r>
              <a:rPr lang="en-US" sz="2800" dirty="0">
                <a:solidFill>
                  <a:schemeClr val="tx1">
                    <a:lumMod val="50000"/>
                    <a:lumOff val="50000"/>
                  </a:schemeClr>
                </a:solidFill>
                <a:latin typeface="+mj-lt"/>
                <a:ea typeface="+mj-ea"/>
                <a:cs typeface="+mj-cs"/>
              </a:rPr>
              <a:t>• await can only be used inside an </a:t>
            </a:r>
            <a:r>
              <a:rPr lang="en-US" sz="2800" dirty="0" err="1">
                <a:solidFill>
                  <a:schemeClr val="tx1">
                    <a:lumMod val="50000"/>
                    <a:lumOff val="50000"/>
                  </a:schemeClr>
                </a:solidFill>
                <a:latin typeface="+mj-lt"/>
                <a:ea typeface="+mj-ea"/>
                <a:cs typeface="+mj-cs"/>
              </a:rPr>
              <a:t>async</a:t>
            </a:r>
            <a:r>
              <a:rPr lang="en-US" sz="2800" dirty="0">
                <a:solidFill>
                  <a:schemeClr val="tx1">
                    <a:lumMod val="50000"/>
                    <a:lumOff val="50000"/>
                  </a:schemeClr>
                </a:solidFill>
                <a:latin typeface="+mj-lt"/>
                <a:ea typeface="+mj-ea"/>
                <a:cs typeface="+mj-cs"/>
              </a:rPr>
              <a:t> function</a:t>
            </a:r>
            <a:r>
              <a:rPr lang="en-US" sz="2000" dirty="0">
                <a:solidFill>
                  <a:schemeClr val="bg2">
                    <a:lumMod val="50000"/>
                  </a:schemeClr>
                </a:solidFill>
                <a:latin typeface="+mj-lt"/>
                <a:ea typeface="+mj-ea"/>
                <a:cs typeface="+mj-cs"/>
              </a:rPr>
              <a:t>.</a:t>
            </a:r>
          </a:p>
        </p:txBody>
      </p:sp>
    </p:spTree>
    <p:extLst>
      <p:ext uri="{BB962C8B-B14F-4D97-AF65-F5344CB8AC3E}">
        <p14:creationId xmlns:p14="http://schemas.microsoft.com/office/powerpoint/2010/main" val="21833542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see </a:t>
            </a:r>
            <a:r>
              <a:rPr lang="en-US" dirty="0"/>
              <a:t>how </a:t>
            </a:r>
            <a:r>
              <a:rPr lang="en-US" dirty="0" err="1"/>
              <a:t>async</a:t>
            </a:r>
            <a:r>
              <a:rPr lang="en-US" dirty="0"/>
              <a:t>/await roughly translates into Promises</a:t>
            </a:r>
            <a:endParaRPr lang="en-US" dirty="0"/>
          </a:p>
        </p:txBody>
      </p:sp>
      <p:sp>
        <p:nvSpPr>
          <p:cNvPr id="3" name="Rectangle 2"/>
          <p:cNvSpPr/>
          <p:nvPr/>
        </p:nvSpPr>
        <p:spPr>
          <a:xfrm>
            <a:off x="3048000" y="1997839"/>
            <a:ext cx="6096000" cy="3447098"/>
          </a:xfrm>
          <a:prstGeom prst="rect">
            <a:avLst/>
          </a:prstGeom>
          <a:solidFill>
            <a:schemeClr val="bg1"/>
          </a:solidFill>
        </p:spPr>
        <p:txBody>
          <a:bodyPr>
            <a:spAutoFit/>
          </a:bodyPr>
          <a:lstStyle/>
          <a:p>
            <a:r>
              <a:rPr lang="en-US" sz="2000" dirty="0">
                <a:solidFill>
                  <a:srgbClr val="008000"/>
                </a:solidFill>
                <a:highlight>
                  <a:srgbClr val="FFFFFF"/>
                </a:highlight>
                <a:latin typeface="Courier New" panose="02070309020205020404" pitchFamily="49" charset="0"/>
                <a:cs typeface="Courier New" panose="02070309020205020404" pitchFamily="49" charset="0"/>
              </a:rPr>
              <a:t>// Async/Await version</a:t>
            </a:r>
          </a:p>
          <a:p>
            <a:r>
              <a:rPr lang="en-US" sz="2000" b="1" dirty="0" err="1">
                <a:solidFill>
                  <a:srgbClr val="0000FF"/>
                </a:solidFill>
                <a:highlight>
                  <a:srgbClr val="FFFFFF"/>
                </a:highlight>
                <a:latin typeface="Courier New" panose="02070309020205020404" pitchFamily="49" charset="0"/>
                <a:cs typeface="Courier New" panose="02070309020205020404" pitchFamily="49" charset="0"/>
              </a:rPr>
              <a:t>async</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helloAsync</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a:solidFill>
                  <a:srgbClr val="808080"/>
                </a:solidFill>
                <a:highlight>
                  <a:srgbClr val="FFFFFF"/>
                </a:highlight>
                <a:latin typeface="Courier New" panose="02070309020205020404" pitchFamily="49" charset="0"/>
                <a:cs typeface="Courier New" panose="02070309020205020404" pitchFamily="49" charset="0"/>
              </a:rPr>
              <a:t>"hello"</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dirty="0">
                <a:solidFill>
                  <a:srgbClr val="008000"/>
                </a:solidFill>
                <a:highlight>
                  <a:srgbClr val="FFFFFF"/>
                </a:highlight>
                <a:latin typeface="Courier New" panose="02070309020205020404" pitchFamily="49" charset="0"/>
                <a:cs typeface="Courier New" panose="02070309020205020404" pitchFamily="49" charset="0"/>
              </a:rPr>
              <a:t>// Promises version</a:t>
            </a:r>
          </a:p>
          <a:p>
            <a:r>
              <a:rPr lang="en-US" sz="2000"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dirty="0" err="1">
                <a:solidFill>
                  <a:srgbClr val="000000"/>
                </a:solidFill>
                <a:highlight>
                  <a:srgbClr val="FFFFFF"/>
                </a:highlight>
                <a:latin typeface="Courier New" panose="02070309020205020404" pitchFamily="49" charset="0"/>
                <a:cs typeface="Courier New" panose="02070309020205020404" pitchFamily="49" charset="0"/>
              </a:rPr>
              <a:t>helloAsync</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new</a:t>
            </a:r>
            <a:r>
              <a:rPr lang="en-US" sz="2000" dirty="0">
                <a:solidFill>
                  <a:srgbClr val="000000"/>
                </a:solidFill>
                <a:highlight>
                  <a:srgbClr val="FFFFFF"/>
                </a:highlight>
                <a:latin typeface="Courier New" panose="02070309020205020404" pitchFamily="49" charset="0"/>
                <a:cs typeface="Courier New" panose="02070309020205020404" pitchFamily="49" charset="0"/>
              </a:rPr>
              <a:t> Promise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resolve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cs typeface="Courier New" panose="02070309020205020404" pitchFamily="49" charset="0"/>
              </a:rPr>
              <a:t>    resolve</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r>
              <a:rPr lang="en-US" sz="2000" dirty="0">
                <a:solidFill>
                  <a:srgbClr val="808080"/>
                </a:solidFill>
                <a:highlight>
                  <a:srgbClr val="FFFFFF"/>
                </a:highlight>
                <a:latin typeface="Courier New" panose="02070309020205020404" pitchFamily="49" charset="0"/>
                <a:cs typeface="Courier New" panose="02070309020205020404" pitchFamily="49" charset="0"/>
              </a:rPr>
              <a:t>"hello"</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dirty="0">
                <a:solidFill>
                  <a:srgbClr val="000000"/>
                </a:solidFill>
                <a:highlight>
                  <a:srgbClr val="FFFFFF"/>
                </a:highlight>
                <a:latin typeface="Courier New" panose="02070309020205020404" pitchFamily="49" charset="0"/>
                <a:cs typeface="Courier New" panose="02070309020205020404" pitchFamily="49" charset="0"/>
              </a:rPr>
              <a:t>  </a:t>
            </a:r>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solidFill>
                <a:srgbClr val="000000"/>
              </a:solidFill>
              <a:highlight>
                <a:srgbClr val="FFFFFF"/>
              </a:highlight>
              <a:latin typeface="Courier New" panose="02070309020205020404" pitchFamily="49" charset="0"/>
              <a:cs typeface="Courier New" panose="02070309020205020404" pitchFamily="49" charset="0"/>
            </a:endParaRPr>
          </a:p>
          <a:p>
            <a:r>
              <a:rPr lang="en-US" sz="2000" b="1" dirty="0">
                <a:solidFill>
                  <a:srgbClr val="000080"/>
                </a:solidFill>
                <a:highlight>
                  <a:srgbClr val="FFFFFF"/>
                </a:highlight>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3874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0"/>
            <a:ext cx="8911687" cy="656050"/>
          </a:xfrm>
        </p:spPr>
        <p:txBody>
          <a:bodyPr>
            <a:normAutofit fontScale="90000"/>
          </a:bodyPr>
          <a:lstStyle/>
          <a:p>
            <a:r>
              <a:rPr lang="en-US" sz="5300" dirty="0" smtClean="0"/>
              <a:t>AGENDA</a:t>
            </a:r>
            <a:r>
              <a:rPr lang="en-US" dirty="0"/>
              <a:t/>
            </a:r>
            <a:br>
              <a:rPr lang="en-US" dirty="0"/>
            </a:br>
            <a:endParaRPr lang="en-US" dirty="0"/>
          </a:p>
        </p:txBody>
      </p:sp>
      <p:sp>
        <p:nvSpPr>
          <p:cNvPr id="3" name="Content Placeholder 2"/>
          <p:cNvSpPr>
            <a:spLocks noGrp="1"/>
          </p:cNvSpPr>
          <p:nvPr>
            <p:ph idx="1"/>
          </p:nvPr>
        </p:nvSpPr>
        <p:spPr>
          <a:xfrm>
            <a:off x="2589212" y="1722850"/>
            <a:ext cx="7525459" cy="4188372"/>
          </a:xfrm>
        </p:spPr>
        <p:txBody>
          <a:bodyPr/>
          <a:lstStyle/>
          <a:p>
            <a:pPr>
              <a:lnSpc>
                <a:spcPct val="150000"/>
              </a:lnSpc>
            </a:pPr>
            <a:r>
              <a:rPr lang="en-US" dirty="0" smtClean="0"/>
              <a:t>What is a Sphero? Different types of </a:t>
            </a:r>
            <a:r>
              <a:rPr lang="en-US" dirty="0" err="1" smtClean="0"/>
              <a:t>sphero</a:t>
            </a:r>
            <a:r>
              <a:rPr lang="en-US" dirty="0" smtClean="0"/>
              <a:t> available in the market.</a:t>
            </a:r>
          </a:p>
          <a:p>
            <a:pPr>
              <a:lnSpc>
                <a:spcPct val="150000"/>
              </a:lnSpc>
            </a:pPr>
            <a:r>
              <a:rPr lang="en-US" dirty="0" smtClean="0"/>
              <a:t> Some of the important features of </a:t>
            </a:r>
            <a:r>
              <a:rPr lang="en-US" dirty="0" err="1" smtClean="0"/>
              <a:t>sphero</a:t>
            </a:r>
            <a:r>
              <a:rPr lang="en-US" dirty="0" smtClean="0"/>
              <a:t>.</a:t>
            </a:r>
          </a:p>
          <a:p>
            <a:pPr>
              <a:lnSpc>
                <a:spcPct val="150000"/>
              </a:lnSpc>
            </a:pPr>
            <a:r>
              <a:rPr lang="en-US" dirty="0" smtClean="0"/>
              <a:t>Getting started with </a:t>
            </a:r>
            <a:r>
              <a:rPr lang="en-US" dirty="0" err="1" smtClean="0"/>
              <a:t>sphero</a:t>
            </a:r>
            <a:r>
              <a:rPr lang="en-US" dirty="0"/>
              <a:t> </a:t>
            </a:r>
            <a:r>
              <a:rPr lang="en-US" dirty="0" smtClean="0"/>
              <a:t>and about </a:t>
            </a:r>
            <a:r>
              <a:rPr lang="en-US" dirty="0" err="1" smtClean="0"/>
              <a:t>sphero</a:t>
            </a:r>
            <a:r>
              <a:rPr lang="en-US" dirty="0" smtClean="0"/>
              <a:t> </a:t>
            </a:r>
            <a:r>
              <a:rPr lang="en-US" dirty="0" err="1" smtClean="0"/>
              <a:t>edu</a:t>
            </a:r>
            <a:r>
              <a:rPr lang="en-US" dirty="0" smtClean="0"/>
              <a:t> app.</a:t>
            </a:r>
          </a:p>
          <a:p>
            <a:pPr>
              <a:lnSpc>
                <a:spcPct val="150000"/>
              </a:lnSpc>
            </a:pPr>
            <a:r>
              <a:rPr lang="en-US" dirty="0" smtClean="0"/>
              <a:t>Different ways to code this little beast.</a:t>
            </a:r>
          </a:p>
          <a:p>
            <a:pPr>
              <a:lnSpc>
                <a:spcPct val="150000"/>
              </a:lnSpc>
            </a:pPr>
            <a:r>
              <a:rPr lang="en-US" dirty="0" smtClean="0"/>
              <a:t>What is ASYNC and AWAIT function?</a:t>
            </a:r>
          </a:p>
          <a:p>
            <a:pPr>
              <a:lnSpc>
                <a:spcPct val="150000"/>
              </a:lnSpc>
            </a:pPr>
            <a:r>
              <a:rPr lang="en-US" dirty="0" smtClean="0"/>
              <a:t>The role of ASYNC and AWAIT function in coding </a:t>
            </a:r>
            <a:r>
              <a:rPr lang="en-US" dirty="0" err="1" smtClean="0"/>
              <a:t>sphero</a:t>
            </a:r>
            <a:r>
              <a:rPr lang="en-US" dirty="0" smtClean="0"/>
              <a:t>.</a:t>
            </a:r>
          </a:p>
          <a:p>
            <a:pPr>
              <a:lnSpc>
                <a:spcPct val="150000"/>
              </a:lnSpc>
            </a:pPr>
            <a:r>
              <a:rPr lang="en-US" dirty="0" smtClean="0"/>
              <a:t>To create a small fun game using </a:t>
            </a:r>
            <a:r>
              <a:rPr lang="en-US" dirty="0" err="1" smtClean="0"/>
              <a:t>sphero</a:t>
            </a:r>
            <a:r>
              <a:rPr lang="en-US" dirty="0" smtClean="0"/>
              <a:t>.</a:t>
            </a:r>
          </a:p>
        </p:txBody>
      </p:sp>
      <p:sp>
        <p:nvSpPr>
          <p:cNvPr id="4" name="Title 1"/>
          <p:cNvSpPr txBox="1">
            <a:spLocks/>
          </p:cNvSpPr>
          <p:nvPr/>
        </p:nvSpPr>
        <p:spPr>
          <a:xfrm>
            <a:off x="2589212" y="1066800"/>
            <a:ext cx="8911687" cy="65605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smtClean="0">
                <a:latin typeface="Georgia" panose="02040502050405020303" pitchFamily="18" charset="0"/>
              </a:rPr>
              <a:t>In this tutorial you will be able to learn: </a:t>
            </a:r>
            <a:endParaRPr lang="en-US" sz="2800" dirty="0">
              <a:latin typeface="Georgia" panose="02040502050405020303" pitchFamily="18" charset="0"/>
            </a:endParaRPr>
          </a:p>
        </p:txBody>
      </p:sp>
    </p:spTree>
    <p:extLst>
      <p:ext uri="{BB962C8B-B14F-4D97-AF65-F5344CB8AC3E}">
        <p14:creationId xmlns:p14="http://schemas.microsoft.com/office/powerpoint/2010/main" val="7280043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08518" y="2495114"/>
            <a:ext cx="8911687" cy="1280890"/>
          </a:xfrm>
        </p:spPr>
        <p:txBody>
          <a:bodyPr>
            <a:normAutofit/>
          </a:bodyPr>
          <a:lstStyle/>
          <a:p>
            <a:pPr algn="ctr"/>
            <a:r>
              <a:rPr lang="en-US" sz="6600" dirty="0" smtClean="0"/>
              <a:t>ASYNC &amp; AWAIT</a:t>
            </a:r>
            <a:endParaRPr lang="en-US" sz="6600" dirty="0"/>
          </a:p>
        </p:txBody>
      </p:sp>
    </p:spTree>
    <p:extLst>
      <p:ext uri="{BB962C8B-B14F-4D97-AF65-F5344CB8AC3E}">
        <p14:creationId xmlns:p14="http://schemas.microsoft.com/office/powerpoint/2010/main" val="16158581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5070" y="2525486"/>
            <a:ext cx="10174361" cy="1005506"/>
          </a:xfrm>
        </p:spPr>
        <p:txBody>
          <a:bodyPr>
            <a:noAutofit/>
          </a:bodyPr>
          <a:lstStyle/>
          <a:p>
            <a:r>
              <a:rPr lang="en-US" sz="3200" dirty="0"/>
              <a:t>Before</a:t>
            </a:r>
            <a:r>
              <a:rPr lang="en-US" sz="3200" dirty="0"/>
              <a:t> </a:t>
            </a:r>
            <a:r>
              <a:rPr lang="en-US" sz="3200" dirty="0"/>
              <a:t>jumping directly to </a:t>
            </a:r>
            <a:r>
              <a:rPr lang="en-US" sz="3200" dirty="0" smtClean="0"/>
              <a:t>Async, </a:t>
            </a:r>
            <a:r>
              <a:rPr lang="en-US" sz="3200" dirty="0"/>
              <a:t>consider this</a:t>
            </a:r>
            <a:r>
              <a:rPr lang="en-US" sz="3200" dirty="0" smtClean="0"/>
              <a:t/>
            </a:r>
            <a:br>
              <a:rPr lang="en-US" sz="3200" dirty="0" smtClean="0"/>
            </a:br>
            <a:endParaRPr lang="en-US" sz="3200" dirty="0"/>
          </a:p>
        </p:txBody>
      </p:sp>
      <p:sp>
        <p:nvSpPr>
          <p:cNvPr id="3" name="Rectangle 2"/>
          <p:cNvSpPr/>
          <p:nvPr/>
        </p:nvSpPr>
        <p:spPr>
          <a:xfrm>
            <a:off x="2206171" y="3530992"/>
            <a:ext cx="9811658" cy="2246769"/>
          </a:xfrm>
          <a:prstGeom prst="rect">
            <a:avLst/>
          </a:prstGeom>
        </p:spPr>
        <p:txBody>
          <a:bodyPr wrap="square">
            <a:spAutoFit/>
          </a:bodyPr>
          <a:lstStyle/>
          <a:p>
            <a:r>
              <a:rPr lang="en-US" sz="2800" dirty="0">
                <a:solidFill>
                  <a:schemeClr val="tx1">
                    <a:lumMod val="50000"/>
                    <a:lumOff val="50000"/>
                  </a:schemeClr>
                </a:solidFill>
                <a:latin typeface="+mj-lt"/>
                <a:ea typeface="+mj-ea"/>
                <a:cs typeface="+mj-cs"/>
              </a:rPr>
              <a:t>Suppose if we want to do a task after completing a different task or if we want to perform </a:t>
            </a:r>
            <a:r>
              <a:rPr lang="en-US" sz="2800" dirty="0" smtClean="0">
                <a:solidFill>
                  <a:schemeClr val="tx1">
                    <a:lumMod val="50000"/>
                    <a:lumOff val="50000"/>
                  </a:schemeClr>
                </a:solidFill>
                <a:latin typeface="+mj-lt"/>
                <a:ea typeface="+mj-ea"/>
                <a:cs typeface="+mj-cs"/>
              </a:rPr>
              <a:t>certain number of tasks </a:t>
            </a:r>
            <a:r>
              <a:rPr lang="en-US" sz="2800" dirty="0">
                <a:solidFill>
                  <a:schemeClr val="tx1">
                    <a:lumMod val="50000"/>
                    <a:lumOff val="50000"/>
                  </a:schemeClr>
                </a:solidFill>
                <a:latin typeface="+mj-lt"/>
                <a:ea typeface="+mj-ea"/>
                <a:cs typeface="+mj-cs"/>
              </a:rPr>
              <a:t>one after </a:t>
            </a:r>
            <a:r>
              <a:rPr lang="en-US" sz="2800" dirty="0">
                <a:solidFill>
                  <a:schemeClr val="tx1">
                    <a:lumMod val="50000"/>
                    <a:lumOff val="50000"/>
                  </a:schemeClr>
                </a:solidFill>
                <a:latin typeface="+mj-lt"/>
                <a:ea typeface="+mj-ea"/>
                <a:cs typeface="+mj-cs"/>
              </a:rPr>
              <a:t>the other </a:t>
            </a:r>
            <a:r>
              <a:rPr lang="en-US" sz="2800" dirty="0">
                <a:solidFill>
                  <a:schemeClr val="tx1">
                    <a:lumMod val="50000"/>
                    <a:lumOff val="50000"/>
                  </a:schemeClr>
                </a:solidFill>
                <a:latin typeface="+mj-lt"/>
                <a:ea typeface="+mj-ea"/>
                <a:cs typeface="+mj-cs"/>
              </a:rPr>
              <a:t>and not simultaneously</a:t>
            </a:r>
            <a:r>
              <a:rPr lang="en-US" sz="2800" dirty="0" smtClean="0">
                <a:solidFill>
                  <a:schemeClr val="tx1">
                    <a:lumMod val="50000"/>
                    <a:lumOff val="50000"/>
                  </a:schemeClr>
                </a:solidFill>
                <a:latin typeface="+mj-lt"/>
                <a:ea typeface="+mj-ea"/>
                <a:cs typeface="+mj-cs"/>
              </a:rPr>
              <a:t>.</a:t>
            </a:r>
          </a:p>
          <a:p>
            <a:endParaRPr lang="en-US" sz="2800" dirty="0" smtClean="0">
              <a:solidFill>
                <a:schemeClr val="tx1">
                  <a:lumMod val="50000"/>
                  <a:lumOff val="50000"/>
                </a:schemeClr>
              </a:solidFill>
              <a:latin typeface="+mj-lt"/>
              <a:ea typeface="+mj-ea"/>
              <a:cs typeface="+mj-cs"/>
            </a:endParaRPr>
          </a:p>
          <a:p>
            <a:r>
              <a:rPr lang="en-US" sz="2800" dirty="0" smtClean="0">
                <a:solidFill>
                  <a:schemeClr val="tx1">
                    <a:lumMod val="50000"/>
                    <a:lumOff val="50000"/>
                  </a:schemeClr>
                </a:solidFill>
                <a:latin typeface="+mj-lt"/>
                <a:ea typeface="+mj-ea"/>
                <a:cs typeface="+mj-cs"/>
              </a:rPr>
              <a:t>How </a:t>
            </a:r>
            <a:r>
              <a:rPr lang="en-US" sz="2800" dirty="0">
                <a:solidFill>
                  <a:schemeClr val="tx1">
                    <a:lumMod val="50000"/>
                    <a:lumOff val="50000"/>
                  </a:schemeClr>
                </a:solidFill>
                <a:latin typeface="+mj-lt"/>
                <a:ea typeface="+mj-ea"/>
                <a:cs typeface="+mj-cs"/>
              </a:rPr>
              <a:t>will you achieve this </a:t>
            </a:r>
            <a:r>
              <a:rPr lang="en-US" sz="2800" b="1" dirty="0">
                <a:solidFill>
                  <a:schemeClr val="tx1">
                    <a:lumMod val="50000"/>
                    <a:lumOff val="50000"/>
                  </a:schemeClr>
                </a:solidFill>
                <a:latin typeface="+mj-lt"/>
                <a:ea typeface="+mj-ea"/>
                <a:cs typeface="+mj-cs"/>
              </a:rPr>
              <a:t>without using Async </a:t>
            </a:r>
            <a:r>
              <a:rPr lang="en-US" sz="2800" b="1" dirty="0" smtClean="0">
                <a:solidFill>
                  <a:schemeClr val="tx1">
                    <a:lumMod val="50000"/>
                    <a:lumOff val="50000"/>
                  </a:schemeClr>
                </a:solidFill>
                <a:latin typeface="+mj-lt"/>
                <a:ea typeface="+mj-ea"/>
                <a:cs typeface="+mj-cs"/>
              </a:rPr>
              <a:t>function</a:t>
            </a:r>
            <a:r>
              <a:rPr lang="en-US" sz="2800" dirty="0" smtClean="0">
                <a:solidFill>
                  <a:schemeClr val="tx1">
                    <a:lumMod val="50000"/>
                    <a:lumOff val="50000"/>
                  </a:schemeClr>
                </a:solidFill>
                <a:latin typeface="+mj-lt"/>
                <a:ea typeface="+mj-ea"/>
                <a:cs typeface="+mj-cs"/>
              </a:rPr>
              <a:t>?</a:t>
            </a:r>
            <a:endParaRPr lang="en-US" sz="2800" dirty="0">
              <a:solidFill>
                <a:schemeClr val="tx1">
                  <a:lumMod val="50000"/>
                  <a:lumOff val="50000"/>
                </a:schemeClr>
              </a:solidFill>
              <a:latin typeface="+mj-lt"/>
              <a:ea typeface="+mj-ea"/>
              <a:cs typeface="+mj-cs"/>
            </a:endParaRPr>
          </a:p>
        </p:txBody>
      </p:sp>
    </p:spTree>
    <p:extLst>
      <p:ext uri="{BB962C8B-B14F-4D97-AF65-F5344CB8AC3E}">
        <p14:creationId xmlns:p14="http://schemas.microsoft.com/office/powerpoint/2010/main" val="204670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360692"/>
            <a:ext cx="8911687" cy="778791"/>
          </a:xfrm>
        </p:spPr>
        <p:txBody>
          <a:bodyPr/>
          <a:lstStyle/>
          <a:p>
            <a:r>
              <a:rPr lang="en-US" dirty="0" smtClean="0"/>
              <a:t>CALLBACKS</a:t>
            </a:r>
            <a:endParaRPr lang="en-US" dirty="0"/>
          </a:p>
        </p:txBody>
      </p:sp>
      <p:sp>
        <p:nvSpPr>
          <p:cNvPr id="3" name="Rectangle 2"/>
          <p:cNvSpPr/>
          <p:nvPr/>
        </p:nvSpPr>
        <p:spPr>
          <a:xfrm>
            <a:off x="2592924" y="1139483"/>
            <a:ext cx="6377354" cy="1200329"/>
          </a:xfrm>
          <a:prstGeom prst="rect">
            <a:avLst/>
          </a:prstGeom>
          <a:solidFill>
            <a:schemeClr val="bg1"/>
          </a:solidFill>
          <a:ln>
            <a:noFill/>
          </a:ln>
        </p:spPr>
        <p:txBody>
          <a:bodyPr wrap="square">
            <a:spAutoFit/>
          </a:bodyPr>
          <a:lstStyle/>
          <a:p>
            <a:r>
              <a:rPr lang="en-US" b="1" dirty="0" err="1">
                <a:solidFill>
                  <a:srgbClr val="80400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setTimeout</a:t>
            </a:r>
            <a:r>
              <a:rPr lang="en-US" b="1" dirty="0">
                <a:solidFill>
                  <a:srgbClr val="000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ea typeface="Tahoma" panose="020B0604030504040204" pitchFamily="34"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  console</a:t>
            </a:r>
            <a:r>
              <a:rPr lang="en-US" b="1" dirty="0">
                <a:solidFill>
                  <a:srgbClr val="000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log</a:t>
            </a:r>
            <a:r>
              <a:rPr lang="en-US" b="1" dirty="0">
                <a:solidFill>
                  <a:srgbClr val="000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'This runs after 5 seconds'</a:t>
            </a:r>
            <a:r>
              <a:rPr lang="en-US" b="1" dirty="0">
                <a:solidFill>
                  <a:srgbClr val="000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ea typeface="Tahoma" panose="020B0604030504040204" pitchFamily="34"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5000</a:t>
            </a:r>
            <a:r>
              <a:rPr lang="en-US" b="1" dirty="0">
                <a:solidFill>
                  <a:srgbClr val="000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ea typeface="Tahoma" panose="020B0604030504040204" pitchFamily="34"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console</a:t>
            </a:r>
            <a:r>
              <a:rPr lang="en-US" b="1" dirty="0">
                <a:solidFill>
                  <a:srgbClr val="000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log</a:t>
            </a:r>
            <a:r>
              <a:rPr lang="en-US" b="1" dirty="0">
                <a:solidFill>
                  <a:srgbClr val="000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'This runs first'</a:t>
            </a:r>
            <a:r>
              <a:rPr lang="en-US" b="1" dirty="0">
                <a:solidFill>
                  <a:srgbClr val="000080"/>
                </a:solidFill>
                <a:highlight>
                  <a:srgbClr val="FFFFFF"/>
                </a:highlight>
                <a:latin typeface="Courier New" panose="02070309020205020404" pitchFamily="49" charset="0"/>
                <a:ea typeface="Tahoma" panose="020B0604030504040204" pitchFamily="34" charset="0"/>
                <a:cs typeface="Courier New" panose="02070309020205020404" pitchFamily="49" charset="0"/>
              </a:rPr>
              <a:t>);</a:t>
            </a:r>
            <a:endParaRPr lang="en-US" dirty="0">
              <a:latin typeface="Courier New" panose="02070309020205020404" pitchFamily="49" charset="0"/>
              <a:ea typeface="Tahoma" panose="020B0604030504040204" pitchFamily="34" charset="0"/>
              <a:cs typeface="Courier New" panose="02070309020205020404" pitchFamily="49" charset="0"/>
            </a:endParaRPr>
          </a:p>
        </p:txBody>
      </p:sp>
      <p:sp>
        <p:nvSpPr>
          <p:cNvPr id="4" name="Rectangle 3"/>
          <p:cNvSpPr/>
          <p:nvPr/>
        </p:nvSpPr>
        <p:spPr>
          <a:xfrm>
            <a:off x="2466315" y="2607490"/>
            <a:ext cx="8332764" cy="369332"/>
          </a:xfrm>
          <a:prstGeom prst="rect">
            <a:avLst/>
          </a:prstGeom>
        </p:spPr>
        <p:txBody>
          <a:bodyPr wrap="square">
            <a:spAutoFit/>
          </a:bodyPr>
          <a:lstStyle/>
          <a:p>
            <a:r>
              <a:rPr lang="en-US" dirty="0"/>
              <a:t>But if we want to do things sequentially that is one after another</a:t>
            </a:r>
            <a:endParaRPr lang="en-US" sz="2000" dirty="0">
              <a:solidFill>
                <a:schemeClr val="bg2">
                  <a:lumMod val="50000"/>
                </a:schemeClr>
              </a:solidFill>
              <a:latin typeface="+mj-lt"/>
              <a:ea typeface="+mj-ea"/>
              <a:cs typeface="+mj-cs"/>
            </a:endParaRPr>
          </a:p>
        </p:txBody>
      </p:sp>
      <p:sp>
        <p:nvSpPr>
          <p:cNvPr id="5" name="Rectangle 4"/>
          <p:cNvSpPr/>
          <p:nvPr/>
        </p:nvSpPr>
        <p:spPr>
          <a:xfrm>
            <a:off x="2592924" y="3244500"/>
            <a:ext cx="6096000" cy="2585323"/>
          </a:xfrm>
          <a:prstGeom prst="rect">
            <a:avLst/>
          </a:prstGeom>
          <a:solidFill>
            <a:schemeClr val="bg1"/>
          </a:solidFill>
        </p:spPr>
        <p:txBody>
          <a:bodyPr>
            <a:spAutoFit/>
          </a:bodyPr>
          <a:lstStyle/>
          <a:p>
            <a:r>
              <a:rPr lang="en-US" dirty="0" err="1">
                <a:solidFill>
                  <a:srgbClr val="000000"/>
                </a:solidFill>
                <a:highlight>
                  <a:srgbClr val="FFFFFF"/>
                </a:highlight>
                <a:latin typeface="Courier New" panose="02070309020205020404" pitchFamily="49" charset="0"/>
                <a:cs typeface="Courier New" panose="02070309020205020404" pitchFamily="49" charset="0"/>
              </a:rPr>
              <a:t>doThingOne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doThingTwo</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doThingThree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doThingFour</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What the hell?</a:t>
            </a: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6" name="Rectangle 5"/>
          <p:cNvSpPr/>
          <p:nvPr/>
        </p:nvSpPr>
        <p:spPr>
          <a:xfrm>
            <a:off x="2466315" y="6097501"/>
            <a:ext cx="8332764" cy="584775"/>
          </a:xfrm>
          <a:prstGeom prst="rect">
            <a:avLst/>
          </a:prstGeom>
        </p:spPr>
        <p:txBody>
          <a:bodyPr wrap="square">
            <a:spAutoFit/>
          </a:bodyPr>
          <a:lstStyle/>
          <a:p>
            <a:r>
              <a:rPr lang="en-US" dirty="0"/>
              <a:t>This is called </a:t>
            </a:r>
            <a:r>
              <a:rPr lang="en-US" sz="3200" dirty="0"/>
              <a:t>Callback hell.</a:t>
            </a:r>
            <a:endParaRPr lang="en-US" sz="3600" dirty="0">
              <a:solidFill>
                <a:schemeClr val="bg2">
                  <a:lumMod val="50000"/>
                </a:schemeClr>
              </a:solidFill>
              <a:latin typeface="+mj-lt"/>
              <a:ea typeface="+mj-ea"/>
              <a:cs typeface="+mj-cs"/>
            </a:endParaRPr>
          </a:p>
        </p:txBody>
      </p:sp>
    </p:spTree>
    <p:extLst>
      <p:ext uri="{BB962C8B-B14F-4D97-AF65-F5344CB8AC3E}">
        <p14:creationId xmlns:p14="http://schemas.microsoft.com/office/powerpoint/2010/main" val="3664715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518" y="2762399"/>
            <a:ext cx="8911687" cy="1280890"/>
          </a:xfrm>
        </p:spPr>
        <p:txBody>
          <a:bodyPr>
            <a:normAutofit/>
          </a:bodyPr>
          <a:lstStyle/>
          <a:p>
            <a:r>
              <a:rPr lang="en" sz="6600" dirty="0" smtClean="0"/>
              <a:t>   Promises</a:t>
            </a:r>
            <a:endParaRPr lang="en" sz="6600" dirty="0"/>
          </a:p>
        </p:txBody>
      </p:sp>
      <p:sp>
        <p:nvSpPr>
          <p:cNvPr id="3" name="Rectangle 2"/>
          <p:cNvSpPr/>
          <p:nvPr/>
        </p:nvSpPr>
        <p:spPr>
          <a:xfrm>
            <a:off x="3319751" y="4086773"/>
            <a:ext cx="6096000" cy="1384995"/>
          </a:xfrm>
          <a:prstGeom prst="rect">
            <a:avLst/>
          </a:prstGeom>
        </p:spPr>
        <p:txBody>
          <a:bodyPr>
            <a:spAutoFit/>
          </a:bodyPr>
          <a:lstStyle/>
          <a:p>
            <a:r>
              <a:rPr lang="en-US" sz="2800" dirty="0">
                <a:solidFill>
                  <a:schemeClr val="tx1">
                    <a:lumMod val="50000"/>
                    <a:lumOff val="50000"/>
                  </a:schemeClr>
                </a:solidFill>
                <a:latin typeface="+mj-lt"/>
                <a:ea typeface="+mj-ea"/>
                <a:cs typeface="+mj-cs"/>
              </a:rPr>
              <a:t>A Promise is an object which represents an asynchronous task that will eventually finish. </a:t>
            </a:r>
          </a:p>
        </p:txBody>
      </p:sp>
    </p:spTree>
    <p:extLst>
      <p:ext uri="{BB962C8B-B14F-4D97-AF65-F5344CB8AC3E}">
        <p14:creationId xmlns:p14="http://schemas.microsoft.com/office/powerpoint/2010/main" val="92806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167466"/>
            <a:ext cx="8911687" cy="1280890"/>
          </a:xfrm>
        </p:spPr>
        <p:txBody>
          <a:bodyPr/>
          <a:lstStyle/>
          <a:p>
            <a:r>
              <a:rPr lang="en-US" dirty="0"/>
              <a:t>They look like this when </a:t>
            </a:r>
            <a:r>
              <a:rPr lang="en-US" dirty="0" smtClean="0"/>
              <a:t>used</a:t>
            </a:r>
            <a:endParaRPr lang="en-US" dirty="0"/>
          </a:p>
        </p:txBody>
      </p:sp>
      <p:sp>
        <p:nvSpPr>
          <p:cNvPr id="5" name="Rectangle 4"/>
          <p:cNvSpPr/>
          <p:nvPr/>
        </p:nvSpPr>
        <p:spPr>
          <a:xfrm>
            <a:off x="2723553" y="983899"/>
            <a:ext cx="8911688" cy="2308324"/>
          </a:xfrm>
          <a:prstGeom prst="rect">
            <a:avLst/>
          </a:prstGeom>
          <a:solidFill>
            <a:schemeClr val="bg1"/>
          </a:solidFill>
        </p:spPr>
        <p:txBody>
          <a:bodyPr wrap="square">
            <a:spAutoFit/>
          </a:bodyPr>
          <a:lstStyle/>
          <a:p>
            <a:r>
              <a:rPr lang="en-US" b="1" dirty="0">
                <a:solidFill>
                  <a:srgbClr val="0000FF"/>
                </a:solidFill>
                <a:highlight>
                  <a:srgbClr val="FFFFFF"/>
                </a:highlight>
                <a:latin typeface="Courier New" panose="02070309020205020404" pitchFamily="49" charset="0"/>
                <a:cs typeface="Courier New" panose="02070309020205020404" pitchFamily="49" charset="0"/>
              </a:rPr>
              <a:t>let</a:t>
            </a:r>
            <a:r>
              <a:rPr lang="en-US" dirty="0">
                <a:solidFill>
                  <a:srgbClr val="000000"/>
                </a:solidFill>
                <a:highlight>
                  <a:srgbClr val="FFFFFF"/>
                </a:highlight>
                <a:latin typeface="Courier New" panose="02070309020205020404" pitchFamily="49" charset="0"/>
                <a:cs typeface="Courier New" panose="02070309020205020404" pitchFamily="49" charset="0"/>
              </a:rPr>
              <a:t> promise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new</a:t>
            </a:r>
            <a:r>
              <a:rPr lang="en-US" dirty="0">
                <a:solidFill>
                  <a:srgbClr val="000000"/>
                </a:solidFill>
                <a:highlight>
                  <a:srgbClr val="FFFFFF"/>
                </a:highlight>
                <a:latin typeface="Courier New" panose="02070309020205020404" pitchFamily="49" charset="0"/>
                <a:cs typeface="Courier New" panose="02070309020205020404" pitchFamily="49" charset="0"/>
              </a:rPr>
              <a:t> Promise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resolve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reject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the function is executed automatically when the promise is constructed</a:t>
            </a: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008000"/>
                </a:solidFill>
                <a:highlight>
                  <a:srgbClr val="FFFFFF"/>
                </a:highlight>
                <a:latin typeface="Courier New" panose="02070309020205020404" pitchFamily="49" charset="0"/>
                <a:cs typeface="Courier New" panose="02070309020205020404" pitchFamily="49" charset="0"/>
              </a:rPr>
              <a:t>// after 1 second signal that the job is done with the result "done!"</a:t>
            </a: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err="1">
                <a:solidFill>
                  <a:srgbClr val="804000"/>
                </a:solidFill>
                <a:highlight>
                  <a:srgbClr val="FFFFFF"/>
                </a:highlight>
                <a:latin typeface="Courier New" panose="02070309020205020404" pitchFamily="49" charset="0"/>
                <a:cs typeface="Courier New" panose="02070309020205020404" pitchFamily="49" charset="0"/>
              </a:rPr>
              <a:t>setTimeout</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resolve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8080"/>
                </a:solidFill>
                <a:highlight>
                  <a:srgbClr val="FFFFFF"/>
                </a:highlight>
                <a:latin typeface="Courier New" panose="02070309020205020404" pitchFamily="49" charset="0"/>
                <a:cs typeface="Courier New" panose="02070309020205020404" pitchFamily="49" charset="0"/>
              </a:rPr>
              <a:t>"done!"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FF8000"/>
                </a:solidFill>
                <a:highlight>
                  <a:srgbClr val="FFFFFF"/>
                </a:highlight>
                <a:latin typeface="Courier New" panose="02070309020205020404" pitchFamily="49" charset="0"/>
                <a:cs typeface="Courier New" panose="02070309020205020404" pitchFamily="49" charset="0"/>
              </a:rPr>
              <a:t>1000</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3553" y="3631293"/>
            <a:ext cx="8911688" cy="2900136"/>
          </a:xfrm>
          <a:prstGeom prst="rect">
            <a:avLst/>
          </a:prstGeom>
        </p:spPr>
      </p:pic>
    </p:spTree>
    <p:extLst>
      <p:ext uri="{BB962C8B-B14F-4D97-AF65-F5344CB8AC3E}">
        <p14:creationId xmlns:p14="http://schemas.microsoft.com/office/powerpoint/2010/main" val="399115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7724" y="624110"/>
            <a:ext cx="8911687" cy="1280890"/>
          </a:xfrm>
        </p:spPr>
        <p:txBody>
          <a:bodyPr>
            <a:normAutofit/>
          </a:bodyPr>
          <a:lstStyle/>
          <a:p>
            <a:r>
              <a:rPr lang="en-US" sz="2400" dirty="0"/>
              <a:t>Promises have some other very interesting properties, which allow them to be chained. Lets say we have other functions that return a Promise. We could do this:</a:t>
            </a:r>
            <a:endParaRPr lang="en-US" sz="2400" dirty="0"/>
          </a:p>
        </p:txBody>
      </p:sp>
      <p:sp>
        <p:nvSpPr>
          <p:cNvPr id="3" name="Rectangle 2"/>
          <p:cNvSpPr/>
          <p:nvPr/>
        </p:nvSpPr>
        <p:spPr>
          <a:xfrm>
            <a:off x="2897724" y="2037700"/>
            <a:ext cx="6096000" cy="4524315"/>
          </a:xfrm>
          <a:prstGeom prst="rect">
            <a:avLst/>
          </a:prstGeom>
          <a:solidFill>
            <a:schemeClr val="bg1"/>
          </a:solidFill>
        </p:spPr>
        <p:txBody>
          <a:bodyPr>
            <a:spAutoFit/>
          </a:bodyPr>
          <a:lstStyle/>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buyCoffee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then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drinkCoffee</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then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doWork</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then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getTired</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then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goToSleep</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then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b="1" dirty="0">
                <a:solidFill>
                  <a:srgbClr val="0000FF"/>
                </a:solidFill>
                <a:highlight>
                  <a:srgbClr val="FFFFFF"/>
                </a:highlight>
                <a:latin typeface="Courier New" panose="02070309020205020404" pitchFamily="49" charset="0"/>
                <a:cs typeface="Courier New" panose="02070309020205020404" pitchFamily="49" charset="0"/>
              </a:rPr>
              <a:t>function</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err="1">
                <a:solidFill>
                  <a:srgbClr val="000000"/>
                </a:solidFill>
                <a:highlight>
                  <a:srgbClr val="FFFFFF"/>
                </a:highlight>
                <a:latin typeface="Courier New" panose="02070309020205020404" pitchFamily="49" charset="0"/>
                <a:cs typeface="Courier New" panose="02070309020205020404" pitchFamily="49" charset="0"/>
              </a:rPr>
              <a:t>wakeUp</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98691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5327" y="1356882"/>
            <a:ext cx="7572390" cy="1280890"/>
          </a:xfrm>
        </p:spPr>
        <p:txBody>
          <a:bodyPr>
            <a:normAutofit/>
          </a:bodyPr>
          <a:lstStyle/>
          <a:p>
            <a:r>
              <a:rPr lang="en-US" dirty="0" smtClean="0"/>
              <a:t>What is an Async function?</a:t>
            </a:r>
            <a:endParaRPr lang="en-US" dirty="0"/>
          </a:p>
        </p:txBody>
      </p:sp>
      <p:sp>
        <p:nvSpPr>
          <p:cNvPr id="3" name="Rectangle 2"/>
          <p:cNvSpPr/>
          <p:nvPr/>
        </p:nvSpPr>
        <p:spPr>
          <a:xfrm>
            <a:off x="3553600" y="3063685"/>
            <a:ext cx="3827417" cy="858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2606992" y="2211859"/>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smtClean="0">
                <a:solidFill>
                  <a:schemeClr val="tx2">
                    <a:lumMod val="60000"/>
                    <a:lumOff val="40000"/>
                  </a:schemeClr>
                </a:solidFill>
              </a:rPr>
              <a:t>        </a:t>
            </a:r>
            <a:endParaRPr lang="en-US" sz="2400" dirty="0">
              <a:solidFill>
                <a:schemeClr val="tx2">
                  <a:lumMod val="50000"/>
                </a:schemeClr>
              </a:solidFill>
            </a:endParaRPr>
          </a:p>
        </p:txBody>
      </p:sp>
      <p:sp>
        <p:nvSpPr>
          <p:cNvPr id="5" name="Title 1"/>
          <p:cNvSpPr txBox="1">
            <a:spLocks/>
          </p:cNvSpPr>
          <p:nvPr/>
        </p:nvSpPr>
        <p:spPr>
          <a:xfrm>
            <a:off x="3175326" y="2211859"/>
            <a:ext cx="7695873" cy="3593855"/>
          </a:xfrm>
          <a:prstGeom prst="rect">
            <a:avLst/>
          </a:prstGeom>
        </p:spPr>
        <p:txBody>
          <a:bodyPr vert="horz" lIns="91440" tIns="45720" rIns="91440" bIns="45720" rtlCol="0" anchor="t">
            <a:normAutofit lnSpcReduction="1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bg2">
                    <a:lumMod val="50000"/>
                  </a:schemeClr>
                </a:solidFill>
              </a:rPr>
              <a:t>An asynchronous function is a function which operates </a:t>
            </a:r>
            <a:r>
              <a:rPr lang="en-US" sz="2800" dirty="0" smtClean="0">
                <a:solidFill>
                  <a:schemeClr val="bg2">
                    <a:lumMod val="50000"/>
                  </a:schemeClr>
                </a:solidFill>
              </a:rPr>
              <a:t>asynchronously </a:t>
            </a:r>
            <a:r>
              <a:rPr lang="en-US" sz="2800" dirty="0">
                <a:solidFill>
                  <a:schemeClr val="bg2">
                    <a:lumMod val="50000"/>
                  </a:schemeClr>
                </a:solidFill>
              </a:rPr>
              <a:t>via the event loop, </a:t>
            </a:r>
            <a:r>
              <a:rPr lang="en-US" sz="2800" dirty="0" smtClean="0">
                <a:solidFill>
                  <a:schemeClr val="bg2">
                    <a:lumMod val="50000"/>
                  </a:schemeClr>
                </a:solidFill>
              </a:rPr>
              <a:t>using </a:t>
            </a:r>
            <a:r>
              <a:rPr lang="en-US" sz="2800" dirty="0">
                <a:solidFill>
                  <a:schemeClr val="bg2">
                    <a:lumMod val="50000"/>
                  </a:schemeClr>
                </a:solidFill>
              </a:rPr>
              <a:t>an implicit Promise to return its </a:t>
            </a:r>
            <a:r>
              <a:rPr lang="en-US" sz="2800" dirty="0" smtClean="0">
                <a:solidFill>
                  <a:schemeClr val="bg2">
                    <a:lumMod val="50000"/>
                  </a:schemeClr>
                </a:solidFill>
              </a:rPr>
              <a:t>result.</a:t>
            </a:r>
          </a:p>
          <a:p>
            <a:endParaRPr lang="en-US" sz="2800" dirty="0">
              <a:solidFill>
                <a:schemeClr val="bg2">
                  <a:lumMod val="50000"/>
                </a:schemeClr>
              </a:solidFill>
            </a:endParaRPr>
          </a:p>
          <a:p>
            <a:r>
              <a:rPr lang="en-US" sz="2800" dirty="0" smtClean="0">
                <a:solidFill>
                  <a:schemeClr val="bg2">
                    <a:lumMod val="50000"/>
                  </a:schemeClr>
                </a:solidFill>
              </a:rPr>
              <a:t>Or </a:t>
            </a:r>
          </a:p>
          <a:p>
            <a:endParaRPr lang="en-US" sz="2800" dirty="0">
              <a:solidFill>
                <a:schemeClr val="bg2">
                  <a:lumMod val="50000"/>
                </a:schemeClr>
              </a:solidFill>
            </a:endParaRPr>
          </a:p>
          <a:p>
            <a:r>
              <a:rPr lang="en-US" sz="2800" dirty="0" smtClean="0"/>
              <a:t>Async </a:t>
            </a:r>
            <a:r>
              <a:rPr lang="en-US" sz="2800" dirty="0"/>
              <a:t>functions are functions that return promises.</a:t>
            </a:r>
            <a:endParaRPr lang="en-US" sz="2000" dirty="0">
              <a:solidFill>
                <a:schemeClr val="bg2">
                  <a:lumMod val="50000"/>
                </a:schemeClr>
              </a:solidFill>
            </a:endParaRPr>
          </a:p>
        </p:txBody>
      </p:sp>
    </p:spTree>
    <p:extLst>
      <p:ext uri="{BB962C8B-B14F-4D97-AF65-F5344CB8AC3E}">
        <p14:creationId xmlns:p14="http://schemas.microsoft.com/office/powerpoint/2010/main" val="203798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p:cTn id="12"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p:cTn id="19"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5">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5">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 calcmode="lin" valueType="num">
                                      <p:cBhvr>
                                        <p:cTn id="26"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27"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28"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1559</TotalTime>
  <Words>728</Words>
  <Application>Microsoft Office PowerPoint</Application>
  <PresentationFormat>Widescreen</PresentationFormat>
  <Paragraphs>108</Paragraphs>
  <Slides>12</Slides>
  <Notes>1</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Rounded MT Bold</vt:lpstr>
      <vt:lpstr>Calibri</vt:lpstr>
      <vt:lpstr>Century Gothic</vt:lpstr>
      <vt:lpstr>Courier New</vt:lpstr>
      <vt:lpstr>Georgia</vt:lpstr>
      <vt:lpstr>Tahoma</vt:lpstr>
      <vt:lpstr>Wingdings 3</vt:lpstr>
      <vt:lpstr>Wisp</vt:lpstr>
      <vt:lpstr>SPHERO</vt:lpstr>
      <vt:lpstr>AGENDA </vt:lpstr>
      <vt:lpstr>ASYNC &amp; AWAIT</vt:lpstr>
      <vt:lpstr>Before jumping directly to Async, consider this </vt:lpstr>
      <vt:lpstr>CALLBACKS</vt:lpstr>
      <vt:lpstr>   Promises</vt:lpstr>
      <vt:lpstr>They look like this when used</vt:lpstr>
      <vt:lpstr>Promises have some other very interesting properties, which allow them to be chained. Lets say we have other functions that return a Promise. We could do this:</vt:lpstr>
      <vt:lpstr>What is an Async function?</vt:lpstr>
      <vt:lpstr>Example</vt:lpstr>
      <vt:lpstr>To keep in mind</vt:lpstr>
      <vt:lpstr>Lets see how async/await roughly translates into Promises</vt:lpstr>
    </vt:vector>
  </TitlesOfParts>
  <Company>Northwest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SPHERO</dc:title>
  <dc:creator>Prakash,Ankit</dc:creator>
  <cp:lastModifiedBy>Prakash,Ankit</cp:lastModifiedBy>
  <cp:revision>24</cp:revision>
  <dcterms:created xsi:type="dcterms:W3CDTF">2018-11-10T23:57:21Z</dcterms:created>
  <dcterms:modified xsi:type="dcterms:W3CDTF">2018-11-18T16:47:43Z</dcterms:modified>
</cp:coreProperties>
</file>