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18"/>
  </p:notesMasterIdLst>
  <p:sldIdLst>
    <p:sldId id="256" r:id="rId5"/>
    <p:sldId id="257" r:id="rId6"/>
    <p:sldId id="258" r:id="rId7"/>
    <p:sldId id="270" r:id="rId8"/>
    <p:sldId id="272" r:id="rId9"/>
    <p:sldId id="268" r:id="rId10"/>
    <p:sldId id="273" r:id="rId11"/>
    <p:sldId id="274" r:id="rId12"/>
    <p:sldId id="261" r:id="rId13"/>
    <p:sldId id="265" r:id="rId14"/>
    <p:sldId id="266" r:id="rId15"/>
    <p:sldId id="276" r:id="rId16"/>
    <p:sldId id="267" r:id="rId17"/>
  </p:sldIdLst>
  <p:sldSz cx="9144000" cy="5143500" type="screen16x9"/>
  <p:notesSz cx="6858000" cy="9144000"/>
  <p:embeddedFontLst>
    <p:embeddedFont>
      <p:font typeface="Roboto" panose="020000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05F14E-356C-4C44-A2C4-D93178279645}" v="3" dt="2024-07-25T12:50:59.3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823" autoAdjust="0"/>
  </p:normalViewPr>
  <p:slideViewPr>
    <p:cSldViewPr snapToGrid="0">
      <p:cViewPr varScale="1">
        <p:scale>
          <a:sx n="99" d="100"/>
          <a:sy n="99" d="100"/>
        </p:scale>
        <p:origin x="99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font" Target="fonts/font3.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2.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font" Target="fonts/font1.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4.fntdata"/><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1bd33e334a_0_4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1bd33e334a_0_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44369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1bd33e334a_0_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1bd33e334a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1bd33e334a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1bd33e334a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1bd33e334a_0_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1bd33e334a_0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1bd33e334a_0_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1bd33e334a_0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50000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1bd33e334a_0_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1bd33e334a_0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52975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1bd33e334a_0_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1bd33e334a_0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28913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1bd33e334a_0_3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1bd33e334a_0_3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1bd33e334a_0_4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1bd33e334a_0_4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1bd33e334a_0_4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1bd33e334a_0_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0.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hyperlink" Target="mailto:hardhat@2.12.4(To"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517920" y="216976"/>
            <a:ext cx="8520600" cy="1653231"/>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sz="2400" b="1" dirty="0">
                <a:solidFill>
                  <a:srgbClr val="17406D"/>
                </a:solidFill>
                <a:latin typeface="Calibri"/>
                <a:ea typeface="Calibri"/>
                <a:cs typeface="Calibri"/>
                <a:sym typeface="Calibri"/>
              </a:rPr>
              <a:t>                               </a:t>
            </a:r>
            <a:endParaRPr sz="2400" b="1" dirty="0">
              <a:solidFill>
                <a:srgbClr val="17406D"/>
              </a:solidFill>
              <a:latin typeface="Calibri"/>
              <a:ea typeface="Calibri"/>
              <a:cs typeface="Calibri"/>
              <a:sym typeface="Calibri"/>
            </a:endParaRPr>
          </a:p>
          <a:p>
            <a:pPr marL="0" lvl="0" indent="0" algn="l" rtl="0">
              <a:spcBef>
                <a:spcPts val="0"/>
              </a:spcBef>
              <a:spcAft>
                <a:spcPts val="0"/>
              </a:spcAft>
              <a:buClr>
                <a:srgbClr val="000000"/>
              </a:buClr>
              <a:buFont typeface="Arial"/>
              <a:buNone/>
            </a:pPr>
            <a:r>
              <a:rPr lang="en" sz="2400" b="1" dirty="0">
                <a:solidFill>
                  <a:srgbClr val="17406D"/>
                </a:solidFill>
                <a:latin typeface="Calibri"/>
                <a:ea typeface="Calibri"/>
                <a:cs typeface="Calibri"/>
                <a:sym typeface="Calibri"/>
              </a:rPr>
              <a:t>                                         </a:t>
            </a:r>
            <a:r>
              <a:rPr lang="en" sz="2844" b="1" dirty="0">
                <a:latin typeface="Calibri"/>
                <a:ea typeface="Calibri"/>
                <a:cs typeface="Calibri"/>
                <a:sym typeface="Calibri"/>
              </a:rPr>
              <a:t>MINI PROJECT PPT</a:t>
            </a:r>
            <a:endParaRPr sz="2844" b="1" dirty="0">
              <a:latin typeface="Calibri"/>
              <a:ea typeface="Calibri"/>
              <a:cs typeface="Calibri"/>
              <a:sym typeface="Calibri"/>
            </a:endParaRPr>
          </a:p>
          <a:p>
            <a:pPr marL="0" lvl="0" indent="0" algn="l" rtl="0">
              <a:spcBef>
                <a:spcPts val="0"/>
              </a:spcBef>
              <a:spcAft>
                <a:spcPts val="0"/>
              </a:spcAft>
              <a:buClr>
                <a:srgbClr val="000000"/>
              </a:buClr>
              <a:buFont typeface="Arial"/>
              <a:buNone/>
            </a:pPr>
            <a:r>
              <a:rPr lang="en" sz="2844" b="1" dirty="0">
                <a:latin typeface="Calibri"/>
                <a:ea typeface="Calibri"/>
                <a:cs typeface="Calibri"/>
                <a:sym typeface="Calibri"/>
              </a:rPr>
              <a:t>                                                ON</a:t>
            </a:r>
            <a:endParaRPr sz="2844" b="1" dirty="0">
              <a:latin typeface="Calibri"/>
              <a:ea typeface="Calibri"/>
              <a:cs typeface="Calibri"/>
              <a:sym typeface="Calibri"/>
            </a:endParaRPr>
          </a:p>
          <a:p>
            <a:pPr marL="0" lvl="0" indent="0" algn="l" rtl="0">
              <a:spcBef>
                <a:spcPts val="0"/>
              </a:spcBef>
              <a:spcAft>
                <a:spcPts val="0"/>
              </a:spcAft>
              <a:buClr>
                <a:srgbClr val="000000"/>
              </a:buClr>
              <a:buFont typeface="Arial"/>
              <a:buNone/>
            </a:pPr>
            <a:r>
              <a:rPr lang="en" sz="2844" b="1" dirty="0">
                <a:latin typeface="Calibri"/>
                <a:ea typeface="Calibri"/>
                <a:cs typeface="Calibri"/>
                <a:sym typeface="Calibri"/>
              </a:rPr>
              <a:t>                  Blockchain Enabled Security Framework</a:t>
            </a:r>
            <a:r>
              <a:rPr lang="en" sz="2400" b="1" dirty="0">
                <a:solidFill>
                  <a:srgbClr val="17406D"/>
                </a:solidFill>
                <a:latin typeface="Calibri"/>
                <a:ea typeface="Calibri"/>
                <a:cs typeface="Calibri"/>
                <a:sym typeface="Calibri"/>
              </a:rPr>
              <a:t>      </a:t>
            </a:r>
            <a:endParaRPr sz="2400" b="1" dirty="0">
              <a:solidFill>
                <a:srgbClr val="17406D"/>
              </a:solidFill>
              <a:latin typeface="Calibri"/>
              <a:ea typeface="Calibri"/>
              <a:cs typeface="Calibri"/>
              <a:sym typeface="Calibri"/>
            </a:endParaRPr>
          </a:p>
          <a:p>
            <a:pPr marL="0" lvl="0" indent="0" algn="l" rtl="0">
              <a:spcBef>
                <a:spcPts val="0"/>
              </a:spcBef>
              <a:spcAft>
                <a:spcPts val="0"/>
              </a:spcAft>
              <a:buNone/>
            </a:pPr>
            <a:endParaRPr sz="2600" dirty="0"/>
          </a:p>
        </p:txBody>
      </p:sp>
      <p:sp>
        <p:nvSpPr>
          <p:cNvPr id="86" name="Google Shape;86;p13"/>
          <p:cNvSpPr txBox="1">
            <a:spLocks noGrp="1"/>
          </p:cNvSpPr>
          <p:nvPr>
            <p:ph type="body" idx="1"/>
          </p:nvPr>
        </p:nvSpPr>
        <p:spPr>
          <a:xfrm>
            <a:off x="805912" y="1733572"/>
            <a:ext cx="8113362" cy="2753188"/>
          </a:xfrm>
          <a:prstGeom prst="rect">
            <a:avLst/>
          </a:prstGeom>
          <a:noFill/>
        </p:spPr>
        <p:txBody>
          <a:bodyPr spcFirstLastPara="1" wrap="square" lIns="91425" tIns="91425" rIns="91425" bIns="91425" anchor="t" anchorCtr="0">
            <a:normAutofit/>
          </a:bodyPr>
          <a:lstStyle/>
          <a:p>
            <a:pPr marL="0" lvl="0" indent="0" algn="l" rtl="0">
              <a:spcBef>
                <a:spcPts val="0"/>
              </a:spcBef>
              <a:spcAft>
                <a:spcPts val="0"/>
              </a:spcAft>
              <a:buClr>
                <a:srgbClr val="000000"/>
              </a:buClr>
              <a:buFont typeface="Arial"/>
              <a:buNone/>
            </a:pPr>
            <a:r>
              <a:rPr lang="en" sz="1800" b="1" dirty="0">
                <a:solidFill>
                  <a:srgbClr val="002060"/>
                </a:solidFill>
                <a:latin typeface="Calibri"/>
                <a:ea typeface="Calibri"/>
                <a:cs typeface="Calibri"/>
                <a:sym typeface="Calibri"/>
              </a:rPr>
              <a:t>Submitted to:				                  Submitted by:</a:t>
            </a:r>
            <a:endParaRPr sz="1800" dirty="0">
              <a:solidFill>
                <a:srgbClr val="002060"/>
              </a:solidFill>
              <a:latin typeface="Calibri"/>
              <a:ea typeface="Calibri"/>
              <a:cs typeface="Calibri"/>
              <a:sym typeface="Calibri"/>
            </a:endParaRPr>
          </a:p>
          <a:p>
            <a:pPr marL="0" indent="0">
              <a:buClr>
                <a:srgbClr val="000000"/>
              </a:buClr>
            </a:pPr>
            <a:r>
              <a:rPr lang="en-US" sz="1800" b="1"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Dr. Neha Tripathi	</a:t>
            </a:r>
            <a:r>
              <a:rPr lang="en" sz="1800" dirty="0">
                <a:solidFill>
                  <a:srgbClr val="002060"/>
                </a:solidFill>
                <a:latin typeface="Calibri"/>
                <a:ea typeface="Calibri"/>
                <a:cs typeface="Calibri"/>
                <a:sym typeface="Calibri"/>
              </a:rPr>
              <a:t> 				</a:t>
            </a:r>
            <a:r>
              <a:rPr lang="en" sz="1800" b="1" dirty="0">
                <a:solidFill>
                  <a:srgbClr val="002060"/>
                </a:solidFill>
                <a:latin typeface="Calibri"/>
                <a:ea typeface="Calibri"/>
                <a:cs typeface="Calibri"/>
                <a:sym typeface="Calibri"/>
              </a:rPr>
              <a:t>Ankit Pundir</a:t>
            </a:r>
            <a:endParaRPr lang="en-IN" sz="1800" b="1" dirty="0">
              <a:solidFill>
                <a:srgbClr val="002060"/>
              </a:solidFill>
              <a:effectLst/>
              <a:latin typeface="Calibri" panose="020F0502020204030204" pitchFamily="34" charset="0"/>
              <a:ea typeface="Calibri" panose="020F0502020204030204" pitchFamily="34" charset="0"/>
              <a:cs typeface="Calibri" panose="020F0502020204030204" pitchFamily="34" charset="0"/>
            </a:endParaRPr>
          </a:p>
          <a:p>
            <a:pPr marL="0" lvl="0" indent="0" algn="l" rtl="0">
              <a:spcBef>
                <a:spcPts val="0"/>
              </a:spcBef>
              <a:spcAft>
                <a:spcPts val="0"/>
              </a:spcAft>
              <a:buClr>
                <a:srgbClr val="000000"/>
              </a:buClr>
              <a:buFont typeface="Arial"/>
              <a:buNone/>
            </a:pPr>
            <a:r>
              <a:rPr lang="en" sz="1800" dirty="0">
                <a:solidFill>
                  <a:srgbClr val="002060"/>
                </a:solidFill>
                <a:latin typeface="Calibri"/>
                <a:ea typeface="Calibri"/>
                <a:cs typeface="Calibri"/>
                <a:sym typeface="Calibri"/>
              </a:rPr>
              <a:t>   	                   	                			</a:t>
            </a:r>
            <a:endParaRPr sz="1800" b="1" dirty="0">
              <a:solidFill>
                <a:srgbClr val="002060"/>
              </a:solidFill>
              <a:latin typeface="Calibri"/>
              <a:ea typeface="Calibri"/>
              <a:cs typeface="Calibri"/>
              <a:sym typeface="Calibri"/>
            </a:endParaRPr>
          </a:p>
          <a:p>
            <a:pPr marL="0" lvl="0" indent="0" algn="l" rtl="0">
              <a:spcBef>
                <a:spcPts val="0"/>
              </a:spcBef>
              <a:spcAft>
                <a:spcPts val="0"/>
              </a:spcAft>
              <a:buClr>
                <a:srgbClr val="000000"/>
              </a:buClr>
              <a:buFont typeface="Arial"/>
              <a:buNone/>
            </a:pPr>
            <a:r>
              <a:rPr lang="en" sz="1800" b="1" dirty="0">
                <a:solidFill>
                  <a:srgbClr val="002060"/>
                </a:solidFill>
                <a:latin typeface="Calibri"/>
                <a:ea typeface="Calibri"/>
                <a:cs typeface="Calibri"/>
                <a:sym typeface="Calibri"/>
              </a:rPr>
              <a:t>Section- D					Course- BTech</a:t>
            </a:r>
          </a:p>
          <a:p>
            <a:pPr marL="0" lvl="0" indent="0" algn="l" rtl="0">
              <a:spcBef>
                <a:spcPts val="0"/>
              </a:spcBef>
              <a:spcAft>
                <a:spcPts val="0"/>
              </a:spcAft>
              <a:buClr>
                <a:srgbClr val="000000"/>
              </a:buClr>
              <a:buFont typeface="Arial"/>
              <a:buNone/>
            </a:pPr>
            <a:r>
              <a:rPr lang="en" sz="1800" b="1" dirty="0">
                <a:solidFill>
                  <a:srgbClr val="002060"/>
                </a:solidFill>
                <a:latin typeface="Calibri"/>
                <a:ea typeface="Calibri"/>
                <a:cs typeface="Calibri"/>
                <a:sym typeface="Calibri"/>
              </a:rPr>
              <a:t>Group –G1 					Branch- CSE</a:t>
            </a:r>
          </a:p>
          <a:p>
            <a:pPr marL="0" lvl="0" indent="0" algn="l" rtl="0">
              <a:spcBef>
                <a:spcPts val="0"/>
              </a:spcBef>
              <a:spcAft>
                <a:spcPts val="0"/>
              </a:spcAft>
              <a:buClr>
                <a:srgbClr val="000000"/>
              </a:buClr>
              <a:buFont typeface="Arial"/>
              <a:buNone/>
            </a:pPr>
            <a:r>
              <a:rPr lang="en" sz="1800" b="1" dirty="0">
                <a:solidFill>
                  <a:srgbClr val="002060"/>
                </a:solidFill>
                <a:latin typeface="Calibri"/>
                <a:ea typeface="Calibri"/>
                <a:cs typeface="Calibri"/>
                <a:sym typeface="Calibri"/>
              </a:rPr>
              <a:t>Class Roll No- 07					Uni Roll No-2018686 </a:t>
            </a:r>
            <a:endParaRPr sz="1800" b="1" dirty="0">
              <a:solidFill>
                <a:srgbClr val="002060"/>
              </a:solidFill>
              <a:latin typeface="Calibri"/>
              <a:ea typeface="Calibri"/>
              <a:cs typeface="Calibri"/>
              <a:sym typeface="Calibri"/>
            </a:endParaRPr>
          </a:p>
          <a:p>
            <a:pPr marL="0" lvl="0" indent="0" algn="l" rtl="0">
              <a:spcBef>
                <a:spcPts val="0"/>
              </a:spcBef>
              <a:spcAft>
                <a:spcPts val="0"/>
              </a:spcAft>
              <a:buClr>
                <a:srgbClr val="000000"/>
              </a:buClr>
              <a:buFont typeface="Arial"/>
              <a:buNone/>
            </a:pPr>
            <a:r>
              <a:rPr lang="en" sz="1800" dirty="0">
                <a:solidFill>
                  <a:srgbClr val="002060"/>
                </a:solidFill>
                <a:latin typeface="Calibri"/>
                <a:ea typeface="Calibri"/>
                <a:cs typeface="Calibri"/>
                <a:sym typeface="Calibri"/>
              </a:rPr>
              <a:t>                                                                                                         </a:t>
            </a:r>
            <a:endParaRPr sz="1800" dirty="0">
              <a:solidFill>
                <a:srgbClr val="002060"/>
              </a:solidFill>
              <a:latin typeface="Calibri"/>
              <a:ea typeface="Calibri"/>
              <a:cs typeface="Calibri"/>
              <a:sym typeface="Calibri"/>
            </a:endParaRPr>
          </a:p>
          <a:p>
            <a:pPr marL="0" lvl="0" indent="0" algn="l" rtl="0">
              <a:spcBef>
                <a:spcPts val="0"/>
              </a:spcBef>
              <a:spcAft>
                <a:spcPts val="0"/>
              </a:spcAft>
              <a:buNone/>
            </a:pPr>
            <a:endParaRPr dirty="0">
              <a:solidFill>
                <a:srgbClr val="00206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2"/>
          <p:cNvSpPr txBox="1">
            <a:spLocks noGrp="1"/>
          </p:cNvSpPr>
          <p:nvPr>
            <p:ph type="title" idx="4294967295"/>
          </p:nvPr>
        </p:nvSpPr>
        <p:spPr>
          <a:xfrm>
            <a:off x="362135" y="0"/>
            <a:ext cx="7208785" cy="72732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SzPts val="990"/>
              <a:buNone/>
            </a:pPr>
            <a:r>
              <a:rPr lang="en-US" sz="2900" dirty="0"/>
              <a:t>Result</a:t>
            </a:r>
            <a:endParaRPr sz="2900" dirty="0"/>
          </a:p>
        </p:txBody>
      </p:sp>
      <p:pic>
        <p:nvPicPr>
          <p:cNvPr id="4" name="Picture 3">
            <a:extLst>
              <a:ext uri="{FF2B5EF4-FFF2-40B4-BE49-F238E27FC236}">
                <a16:creationId xmlns:a16="http://schemas.microsoft.com/office/drawing/2014/main" id="{0302FB9A-E24E-0B2A-EC40-E8C99782D6A2}"/>
              </a:ext>
            </a:extLst>
          </p:cNvPr>
          <p:cNvPicPr>
            <a:picLocks noChangeAspect="1"/>
          </p:cNvPicPr>
          <p:nvPr/>
        </p:nvPicPr>
        <p:blipFill>
          <a:blip r:embed="rId3"/>
          <a:stretch>
            <a:fillRect/>
          </a:stretch>
        </p:blipFill>
        <p:spPr>
          <a:xfrm>
            <a:off x="1363851" y="703302"/>
            <a:ext cx="6261313" cy="3016291"/>
          </a:xfrm>
          <a:prstGeom prst="rect">
            <a:avLst/>
          </a:prstGeom>
        </p:spPr>
      </p:pic>
      <p:sp>
        <p:nvSpPr>
          <p:cNvPr id="6" name="Google Shape;116;p18">
            <a:extLst>
              <a:ext uri="{FF2B5EF4-FFF2-40B4-BE49-F238E27FC236}">
                <a16:creationId xmlns:a16="http://schemas.microsoft.com/office/drawing/2014/main" id="{25FD948A-849A-EA28-5AA4-62D41AA79E9D}"/>
              </a:ext>
            </a:extLst>
          </p:cNvPr>
          <p:cNvSpPr txBox="1">
            <a:spLocks/>
          </p:cNvSpPr>
          <p:nvPr/>
        </p:nvSpPr>
        <p:spPr>
          <a:xfrm>
            <a:off x="296201" y="3551116"/>
            <a:ext cx="8669568" cy="101313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3000"/>
              </a:spcBef>
              <a:spcAft>
                <a:spcPts val="1200"/>
              </a:spcAft>
            </a:pPr>
            <a:r>
              <a:rPr lang="en-IN" sz="1800" kern="0" dirty="0">
                <a:effectLst/>
                <a:latin typeface="Times New Roman" panose="02020603050405020304" pitchFamily="18" charset="0"/>
                <a:ea typeface="Times New Roman" panose="02020603050405020304" pitchFamily="18" charset="0"/>
              </a:rPr>
              <a:t>The implementation of the blockchain-enabled Google Drive project, leveraging the provided smart contract, has yielded positive outcomes in terms of decentralized photo storage, access control, and user interaction. </a:t>
            </a:r>
            <a:endParaRPr lang="en-US" dirty="0">
              <a:solidFill>
                <a:srgbClr val="54534A"/>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CONCLUSIONS</a:t>
            </a:r>
            <a:endParaRPr dirty="0"/>
          </a:p>
        </p:txBody>
      </p:sp>
      <p:sp>
        <p:nvSpPr>
          <p:cNvPr id="146" name="Google Shape;146;p23"/>
          <p:cNvSpPr txBox="1">
            <a:spLocks noGrp="1"/>
          </p:cNvSpPr>
          <p:nvPr>
            <p:ph type="body" idx="1"/>
          </p:nvPr>
        </p:nvSpPr>
        <p:spPr>
          <a:xfrm>
            <a:off x="311700" y="1229875"/>
            <a:ext cx="8520600" cy="3168313"/>
          </a:xfrm>
          <a:prstGeom prst="rect">
            <a:avLst/>
          </a:prstGeom>
        </p:spPr>
        <p:txBody>
          <a:bodyPr spcFirstLastPara="1" wrap="square" lIns="91425" tIns="91425" rIns="91425" bIns="91425" anchor="t" anchorCtr="0">
            <a:normAutofit fontScale="77500" lnSpcReduction="20000"/>
          </a:bodyPr>
          <a:lstStyle/>
          <a:p>
            <a:pPr marL="114300" indent="0">
              <a:lnSpc>
                <a:spcPct val="160000"/>
              </a:lnSpc>
              <a:buNone/>
            </a:pPr>
            <a:r>
              <a:rPr lang="en-US" sz="1900" kern="0" dirty="0">
                <a:effectLst/>
                <a:latin typeface="Times New Roman" panose="02020603050405020304" pitchFamily="18" charset="0"/>
                <a:ea typeface="Calibri" panose="020F0502020204030204" pitchFamily="34" charset="0"/>
              </a:rPr>
              <a:t>In conclusion, the implementation of the blockchain-enabled Google Drive project has successfully demonstrated the potential of decentralized technology in revolutionizing photo storage and access control. Leveraging the Ethereum blockchain, smart contracts, and complementary technologies like IPFS, React JS, Ether.js, and MetaMask, the project offers users a secure, transparent, and user-centric platform for managing their cherished memories. The decentralized nature of photo storage enhances security, while the implemented access control mechanisms empower users to dictate who can view their photos. The user-friendly React JS front-end and MetaMask integration contribute to a seamless and intuitive experience. </a:t>
            </a:r>
            <a:br>
              <a:rPr lang="en-IN" sz="1400" dirty="0">
                <a:effectLst/>
                <a:latin typeface="Times New Roman" panose="02020603050405020304" pitchFamily="18" charset="0"/>
                <a:ea typeface="Calibri" panose="020F0502020204030204" pitchFamily="34" charset="0"/>
              </a:rPr>
            </a:br>
            <a:endParaRPr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FUTURE WORKS</a:t>
            </a:r>
            <a:endParaRPr dirty="0"/>
          </a:p>
        </p:txBody>
      </p:sp>
      <p:sp>
        <p:nvSpPr>
          <p:cNvPr id="146" name="Google Shape;146;p23"/>
          <p:cNvSpPr txBox="1">
            <a:spLocks noGrp="1"/>
          </p:cNvSpPr>
          <p:nvPr>
            <p:ph type="body" idx="1"/>
          </p:nvPr>
        </p:nvSpPr>
        <p:spPr>
          <a:xfrm>
            <a:off x="311700" y="1229875"/>
            <a:ext cx="8452592" cy="1412586"/>
          </a:xfrm>
          <a:prstGeom prst="rect">
            <a:avLst/>
          </a:prstGeom>
        </p:spPr>
        <p:txBody>
          <a:bodyPr spcFirstLastPara="1" wrap="square" lIns="91425" tIns="91425" rIns="91425" bIns="91425" anchor="t" anchorCtr="0">
            <a:noAutofit/>
          </a:bodyPr>
          <a:lstStyle/>
          <a:p>
            <a:pPr algn="just">
              <a:lnSpc>
                <a:spcPct val="150000"/>
              </a:lnSpc>
            </a:pPr>
            <a:r>
              <a:rPr lang="en-US" sz="1600" dirty="0">
                <a:effectLst/>
                <a:latin typeface="Times New Roman" panose="02020603050405020304" pitchFamily="18" charset="0"/>
                <a:ea typeface="Calibri" panose="020F0502020204030204" pitchFamily="34" charset="0"/>
              </a:rPr>
              <a:t>1: Support for Large Size Images.</a:t>
            </a:r>
            <a:endParaRPr lang="en-IN" sz="1600" dirty="0">
              <a:effectLst/>
              <a:latin typeface="Calibri" panose="020F0502020204030204" pitchFamily="34" charset="0"/>
              <a:ea typeface="Calibri" panose="020F0502020204030204" pitchFamily="34" charset="0"/>
            </a:endParaRPr>
          </a:p>
          <a:p>
            <a:pPr algn="just">
              <a:lnSpc>
                <a:spcPct val="150000"/>
              </a:lnSpc>
            </a:pPr>
            <a:r>
              <a:rPr lang="en-US" sz="1600" dirty="0">
                <a:effectLst/>
                <a:latin typeface="Times New Roman" panose="02020603050405020304" pitchFamily="18" charset="0"/>
                <a:ea typeface="Calibri" panose="020F0502020204030204" pitchFamily="34" charset="0"/>
              </a:rPr>
              <a:t>2: Display format(height and width) in cases of bigger images.</a:t>
            </a:r>
            <a:endParaRPr lang="en-IN" sz="1600" dirty="0">
              <a:effectLst/>
              <a:latin typeface="Calibri" panose="020F0502020204030204" pitchFamily="34" charset="0"/>
              <a:ea typeface="Calibri" panose="020F0502020204030204" pitchFamily="34" charset="0"/>
            </a:endParaRPr>
          </a:p>
          <a:p>
            <a:pPr algn="just">
              <a:lnSpc>
                <a:spcPct val="150000"/>
              </a:lnSpc>
            </a:pPr>
            <a:r>
              <a:rPr lang="en-US" sz="1600" dirty="0">
                <a:effectLst/>
                <a:latin typeface="Times New Roman" panose="02020603050405020304" pitchFamily="18" charset="0"/>
                <a:ea typeface="Calibri" panose="020F0502020204030204" pitchFamily="34" charset="0"/>
              </a:rPr>
              <a:t>3: Support for all kinds of files such as videos,text,mp3,zip .etc.</a:t>
            </a:r>
            <a:endParaRPr lang="en-IN" sz="1600" dirty="0">
              <a:effectLst/>
              <a:latin typeface="Calibri" panose="020F0502020204030204" pitchFamily="34" charset="0"/>
              <a:ea typeface="Calibri" panose="020F0502020204030204" pitchFamily="34" charset="0"/>
            </a:endParaRPr>
          </a:p>
          <a:p>
            <a:pPr marL="114300" indent="0">
              <a:buNone/>
            </a:pPr>
            <a:br>
              <a:rPr lang="en-IN" sz="1600" dirty="0">
                <a:effectLst/>
                <a:latin typeface="Times New Roman" panose="02020603050405020304" pitchFamily="18" charset="0"/>
                <a:ea typeface="Calibri" panose="020F0502020204030204" pitchFamily="34" charset="0"/>
              </a:rPr>
            </a:br>
            <a:endParaRPr sz="1600" dirty="0"/>
          </a:p>
        </p:txBody>
      </p:sp>
    </p:spTree>
    <p:extLst>
      <p:ext uri="{BB962C8B-B14F-4D97-AF65-F5344CB8AC3E}">
        <p14:creationId xmlns:p14="http://schemas.microsoft.com/office/powerpoint/2010/main" val="3497358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4"/>
          <p:cNvSpPr txBox="1"/>
          <p:nvPr/>
        </p:nvSpPr>
        <p:spPr>
          <a:xfrm>
            <a:off x="1965400" y="1503375"/>
            <a:ext cx="57201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200" b="1">
                <a:solidFill>
                  <a:schemeClr val="dk1"/>
                </a:solidFill>
                <a:latin typeface="Roboto"/>
                <a:ea typeface="Roboto"/>
                <a:cs typeface="Roboto"/>
                <a:sym typeface="Roboto"/>
              </a:rPr>
              <a:t>THANK YOU </a:t>
            </a:r>
            <a:endParaRPr sz="7200" b="1">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168176"/>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PHOTO STORAGE USING BLOCKCHAIN</a:t>
            </a:r>
            <a:endParaRPr dirty="0"/>
          </a:p>
        </p:txBody>
      </p:sp>
      <p:sp>
        <p:nvSpPr>
          <p:cNvPr id="92" name="Google Shape;92;p14"/>
          <p:cNvSpPr txBox="1">
            <a:spLocks noGrp="1"/>
          </p:cNvSpPr>
          <p:nvPr>
            <p:ph type="body" idx="1"/>
          </p:nvPr>
        </p:nvSpPr>
        <p:spPr>
          <a:xfrm>
            <a:off x="311700" y="838830"/>
            <a:ext cx="8520600" cy="4027894"/>
          </a:xfrm>
          <a:prstGeom prst="rect">
            <a:avLst/>
          </a:prstGeom>
        </p:spPr>
        <p:txBody>
          <a:bodyPr spcFirstLastPara="1" wrap="square" lIns="91425" tIns="91425" rIns="91425" bIns="91425" anchor="t" anchorCtr="0">
            <a:noAutofit/>
          </a:bodyPr>
          <a:lstStyle/>
          <a:p>
            <a:pPr>
              <a:lnSpc>
                <a:spcPct val="150000"/>
              </a:lnSpc>
              <a:spcAft>
                <a:spcPts val="1000"/>
              </a:spcAft>
            </a:pPr>
            <a:r>
              <a:rPr lang="en-IN" sz="1600" dirty="0">
                <a:latin typeface="Times New Roman" panose="02020603050405020304" pitchFamily="18" charset="0"/>
                <a:ea typeface="Calibri" panose="020F0502020204030204" pitchFamily="34" charset="0"/>
                <a:cs typeface="Mangal" panose="020B0502040204020203" pitchFamily="18" charset="0"/>
              </a:rPr>
              <a:t>This project </a:t>
            </a:r>
            <a:r>
              <a:rPr lang="en-US" sz="1600" kern="0" dirty="0">
                <a:effectLst/>
                <a:latin typeface="Times New Roman" panose="02020603050405020304" pitchFamily="18" charset="0"/>
                <a:ea typeface="Calibri" panose="020F0502020204030204" pitchFamily="34" charset="0"/>
              </a:rPr>
              <a:t>we've established a decentralized Google Drive-like system using React JS for the front end and </a:t>
            </a:r>
            <a:r>
              <a:rPr lang="en-US" sz="1600" kern="0" dirty="0">
                <a:solidFill>
                  <a:srgbClr val="00B0F0"/>
                </a:solidFill>
                <a:effectLst/>
                <a:latin typeface="Times New Roman" panose="02020603050405020304" pitchFamily="18" charset="0"/>
                <a:ea typeface="Calibri" panose="020F0502020204030204" pitchFamily="34" charset="0"/>
              </a:rPr>
              <a:t>Solidity</a:t>
            </a:r>
            <a:r>
              <a:rPr lang="en-US" sz="1600" kern="0" dirty="0">
                <a:effectLst/>
                <a:latin typeface="Times New Roman" panose="02020603050405020304" pitchFamily="18" charset="0"/>
                <a:ea typeface="Calibri" panose="020F0502020204030204" pitchFamily="34" charset="0"/>
              </a:rPr>
              <a:t> for the back end. Leveraging the power of </a:t>
            </a:r>
            <a:r>
              <a:rPr lang="en-US" sz="1600" kern="0" dirty="0">
                <a:solidFill>
                  <a:srgbClr val="00B0F0"/>
                </a:solidFill>
                <a:effectLst/>
                <a:latin typeface="Times New Roman" panose="02020603050405020304" pitchFamily="18" charset="0"/>
                <a:ea typeface="Calibri" panose="020F0502020204030204" pitchFamily="34" charset="0"/>
              </a:rPr>
              <a:t>IPFS</a:t>
            </a:r>
            <a:r>
              <a:rPr lang="en-US" sz="1600" kern="0" dirty="0">
                <a:effectLst/>
                <a:latin typeface="Times New Roman" panose="02020603050405020304" pitchFamily="18" charset="0"/>
                <a:ea typeface="Calibri" panose="020F0502020204030204" pitchFamily="34" charset="0"/>
              </a:rPr>
              <a:t> through</a:t>
            </a:r>
            <a:r>
              <a:rPr lang="en-US" sz="1600" kern="0" dirty="0">
                <a:solidFill>
                  <a:srgbClr val="00B0F0"/>
                </a:solidFill>
                <a:effectLst/>
                <a:latin typeface="Times New Roman" panose="02020603050405020304" pitchFamily="18" charset="0"/>
                <a:ea typeface="Calibri" panose="020F0502020204030204" pitchFamily="34" charset="0"/>
              </a:rPr>
              <a:t> Pinata</a:t>
            </a:r>
            <a:r>
              <a:rPr lang="en-US" sz="1600" kern="0" dirty="0">
                <a:effectLst/>
                <a:latin typeface="Times New Roman" panose="02020603050405020304" pitchFamily="18" charset="0"/>
                <a:ea typeface="Calibri" panose="020F0502020204030204" pitchFamily="34" charset="0"/>
              </a:rPr>
              <a:t>, we ensure secure and tamper-proof photo storage with unique hash generation</a:t>
            </a:r>
            <a:r>
              <a:rPr lang="en-IN" sz="1600" dirty="0">
                <a:effectLst/>
                <a:latin typeface="Times New Roman" panose="02020603050405020304" pitchFamily="18" charset="0"/>
                <a:ea typeface="Calibri" panose="020F0502020204030204" pitchFamily="34" charset="0"/>
                <a:cs typeface="Mangal" panose="020B0502040204020203" pitchFamily="18" charset="0"/>
              </a:rPr>
              <a:t> .</a:t>
            </a:r>
          </a:p>
          <a:p>
            <a:pPr>
              <a:lnSpc>
                <a:spcPct val="150000"/>
              </a:lnSpc>
              <a:spcAft>
                <a:spcPts val="1000"/>
              </a:spcAft>
            </a:pPr>
            <a:r>
              <a:rPr lang="en-US" sz="1600" kern="0" dirty="0">
                <a:effectLst/>
                <a:latin typeface="Times New Roman" panose="02020603050405020304" pitchFamily="18" charset="0"/>
                <a:ea typeface="Calibri" panose="020F0502020204030204" pitchFamily="34" charset="0"/>
              </a:rPr>
              <a:t>Smart contracts govern access control, guaranteeing privacy and user control. The backend is reinforced by </a:t>
            </a:r>
            <a:r>
              <a:rPr lang="en-US" sz="1600" kern="0" dirty="0">
                <a:solidFill>
                  <a:srgbClr val="00B0F0"/>
                </a:solidFill>
                <a:effectLst/>
                <a:latin typeface="Times New Roman" panose="02020603050405020304" pitchFamily="18" charset="0"/>
                <a:ea typeface="Calibri" panose="020F0502020204030204" pitchFamily="34" charset="0"/>
              </a:rPr>
              <a:t>Hardhat</a:t>
            </a:r>
            <a:r>
              <a:rPr lang="en-US" sz="1600" kern="0" dirty="0">
                <a:effectLst/>
                <a:latin typeface="Times New Roman" panose="02020603050405020304" pitchFamily="18" charset="0"/>
                <a:ea typeface="Calibri" panose="020F0502020204030204" pitchFamily="34" charset="0"/>
              </a:rPr>
              <a:t>, ensuring efficient interactions with </a:t>
            </a:r>
            <a:r>
              <a:rPr lang="en-US" sz="1600" kern="0" dirty="0">
                <a:solidFill>
                  <a:srgbClr val="00B0F0"/>
                </a:solidFill>
                <a:effectLst/>
                <a:latin typeface="Times New Roman" panose="02020603050405020304" pitchFamily="18" charset="0"/>
                <a:ea typeface="Calibri" panose="020F0502020204030204" pitchFamily="34" charset="0"/>
              </a:rPr>
              <a:t>Ethereum</a:t>
            </a:r>
            <a:r>
              <a:rPr lang="en-US" sz="1600" kern="0" dirty="0">
                <a:effectLst/>
                <a:latin typeface="Times New Roman" panose="02020603050405020304" pitchFamily="18" charset="0"/>
                <a:ea typeface="Calibri" panose="020F0502020204030204" pitchFamily="34" charset="0"/>
              </a:rPr>
              <a:t>, while </a:t>
            </a:r>
            <a:r>
              <a:rPr lang="en-US" sz="1600" kern="0" dirty="0">
                <a:solidFill>
                  <a:srgbClr val="00B0F0"/>
                </a:solidFill>
                <a:effectLst/>
                <a:latin typeface="Times New Roman" panose="02020603050405020304" pitchFamily="18" charset="0"/>
                <a:ea typeface="Calibri" panose="020F0502020204030204" pitchFamily="34" charset="0"/>
              </a:rPr>
              <a:t>MetaMask</a:t>
            </a:r>
            <a:r>
              <a:rPr lang="en-US" sz="1600" kern="0" dirty="0">
                <a:effectLst/>
                <a:latin typeface="Times New Roman" panose="02020603050405020304" pitchFamily="18" charset="0"/>
                <a:ea typeface="Calibri" panose="020F0502020204030204" pitchFamily="34" charset="0"/>
              </a:rPr>
              <a:t> integration enhances user authentication.</a:t>
            </a:r>
          </a:p>
          <a:p>
            <a:pPr>
              <a:lnSpc>
                <a:spcPct val="150000"/>
              </a:lnSpc>
              <a:spcAft>
                <a:spcPts val="1000"/>
              </a:spcAft>
            </a:pPr>
            <a:r>
              <a:rPr lang="en-US" sz="1600" dirty="0">
                <a:effectLst/>
                <a:latin typeface="Times New Roman" panose="02020603050405020304" pitchFamily="18" charset="0"/>
                <a:ea typeface="Calibri" panose="020F0502020204030204" pitchFamily="34" charset="0"/>
              </a:rPr>
              <a:t>This helps in reshaping photo management, making it secure, transparent, and user-centric.</a:t>
            </a:r>
            <a:endParaRPr lang="en-IN" sz="1600" dirty="0">
              <a:effectLst/>
              <a:latin typeface="Calibri" panose="020F0502020204030204" pitchFamily="34" charset="0"/>
              <a:ea typeface="Calibri" panose="020F0502020204030204" pitchFamily="34" charset="0"/>
            </a:endParaRPr>
          </a:p>
          <a:p>
            <a:pPr>
              <a:lnSpc>
                <a:spcPct val="150000"/>
              </a:lnSpc>
              <a:spcAft>
                <a:spcPts val="1000"/>
              </a:spcAft>
            </a:pPr>
            <a:endParaRPr lang="en-US" sz="1600" kern="0" dirty="0">
              <a:effectLst/>
              <a:latin typeface="Times New Roman" panose="02020603050405020304" pitchFamily="18" charset="0"/>
              <a:ea typeface="Calibri" panose="020F0502020204030204" pitchFamily="34" charset="0"/>
            </a:endParaRPr>
          </a:p>
          <a:p>
            <a:pPr>
              <a:lnSpc>
                <a:spcPct val="150000"/>
              </a:lnSpc>
              <a:spcAft>
                <a:spcPts val="1000"/>
              </a:spcAft>
            </a:pPr>
            <a:endParaRPr lang="en-IN" sz="1600" dirty="0">
              <a:solidFill>
                <a:srgbClr val="000000"/>
              </a:solidFill>
              <a:effectLst/>
              <a:highlight>
                <a:srgbClr val="FFFFFF"/>
              </a:highlight>
              <a:latin typeface="Times New Roman" panose="02020603050405020304" pitchFamily="18" charset="0"/>
              <a:ea typeface="Calibri" panose="020F0502020204030204" pitchFamily="34" charset="0"/>
              <a:cs typeface="Mangal" panose="020B0502040204020203" pitchFamily="18" charset="0"/>
            </a:endParaRPr>
          </a:p>
          <a:p>
            <a:pPr>
              <a:lnSpc>
                <a:spcPct val="150000"/>
              </a:lnSpc>
              <a:spcAft>
                <a:spcPts val="1000"/>
              </a:spcAft>
            </a:pPr>
            <a:endParaRPr lang="en-IN" sz="1400" dirty="0">
              <a:effectLst/>
              <a:latin typeface="Calibri" panose="020F0502020204030204" pitchFamily="34" charset="0"/>
              <a:ea typeface="Calibri" panose="020F0502020204030204" pitchFamily="34" charset="0"/>
              <a:cs typeface="Mangal" panose="020B0502040204020203"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3" name="Picture 2" descr="A network of computer icons&#10;&#10;Description automatically generated with medium confidence">
            <a:extLst>
              <a:ext uri="{FF2B5EF4-FFF2-40B4-BE49-F238E27FC236}">
                <a16:creationId xmlns:a16="http://schemas.microsoft.com/office/drawing/2014/main" id="{B596F2A9-31FE-4EFF-B972-14ED6DF638FF}"/>
              </a:ext>
            </a:extLst>
          </p:cNvPr>
          <p:cNvPicPr>
            <a:picLocks noChangeAspect="1"/>
          </p:cNvPicPr>
          <p:nvPr/>
        </p:nvPicPr>
        <p:blipFill>
          <a:blip r:embed="rId3"/>
          <a:stretch>
            <a:fillRect/>
          </a:stretch>
        </p:blipFill>
        <p:spPr>
          <a:xfrm>
            <a:off x="6101588" y="222484"/>
            <a:ext cx="2696705" cy="1618022"/>
          </a:xfrm>
          <a:prstGeom prst="rect">
            <a:avLst/>
          </a:prstGeom>
          <a:ln>
            <a:noFill/>
          </a:ln>
          <a:effectLst>
            <a:outerShdw blurRad="292100" dist="139700" dir="2700000" algn="tl" rotWithShape="0">
              <a:srgbClr val="333333">
                <a:alpha val="65000"/>
              </a:srgbClr>
            </a:outerShdw>
          </a:effectLst>
        </p:spPr>
      </p:pic>
      <p:sp>
        <p:nvSpPr>
          <p:cNvPr id="97" name="Google Shape;97;p15"/>
          <p:cNvSpPr txBox="1">
            <a:spLocks noGrp="1"/>
          </p:cNvSpPr>
          <p:nvPr>
            <p:ph type="title"/>
          </p:nvPr>
        </p:nvSpPr>
        <p:spPr>
          <a:xfrm>
            <a:off x="311700" y="18329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What Is Blockchain Technology</a:t>
            </a:r>
            <a:endParaRPr dirty="0"/>
          </a:p>
        </p:txBody>
      </p:sp>
      <p:sp>
        <p:nvSpPr>
          <p:cNvPr id="98" name="Google Shape;98;p15"/>
          <p:cNvSpPr txBox="1">
            <a:spLocks noGrp="1"/>
          </p:cNvSpPr>
          <p:nvPr>
            <p:ph type="body" idx="1"/>
          </p:nvPr>
        </p:nvSpPr>
        <p:spPr>
          <a:xfrm>
            <a:off x="243687" y="853945"/>
            <a:ext cx="8520600" cy="1717805"/>
          </a:xfrm>
          <a:prstGeom prst="rect">
            <a:avLst/>
          </a:prstGeom>
        </p:spPr>
        <p:txBody>
          <a:bodyPr spcFirstLastPara="1" wrap="square" lIns="91425" tIns="91425" rIns="91425" bIns="91425" anchor="t" anchorCtr="0">
            <a:noAutofit/>
          </a:bodyPr>
          <a:lstStyle/>
          <a:p>
            <a:pPr>
              <a:lnSpc>
                <a:spcPct val="150000"/>
              </a:lnSpc>
              <a:spcAft>
                <a:spcPts val="1000"/>
              </a:spcAft>
            </a:pPr>
            <a:r>
              <a:rPr lang="en-US" dirty="0"/>
              <a:t>A decentralized peer-to-peer network </a:t>
            </a:r>
          </a:p>
          <a:p>
            <a:pPr>
              <a:lnSpc>
                <a:spcPct val="150000"/>
              </a:lnSpc>
              <a:spcAft>
                <a:spcPts val="1000"/>
              </a:spcAft>
            </a:pPr>
            <a:r>
              <a:rPr lang="en-US" dirty="0"/>
              <a:t>A collective trust model among unknown peers </a:t>
            </a:r>
          </a:p>
          <a:p>
            <a:pPr>
              <a:lnSpc>
                <a:spcPct val="150000"/>
              </a:lnSpc>
              <a:spcAft>
                <a:spcPts val="1000"/>
              </a:spcAft>
            </a:pPr>
            <a:r>
              <a:rPr lang="en-US" dirty="0"/>
              <a:t>A </a:t>
            </a:r>
            <a:r>
              <a:rPr lang="en-US" u="sng" dirty="0"/>
              <a:t>distributed immutable ledger </a:t>
            </a:r>
            <a:r>
              <a:rPr lang="en-US" dirty="0"/>
              <a:t>of records of transactions.</a:t>
            </a:r>
            <a:endParaRPr lang="en-IN" dirty="0">
              <a:effectLst/>
              <a:latin typeface="Calibri" panose="020F0502020204030204" pitchFamily="34" charset="0"/>
              <a:ea typeface="Calibri" panose="020F0502020204030204" pitchFamily="34" charset="0"/>
              <a:cs typeface="Mangal" panose="02040503050203030202" pitchFamily="18" charset="0"/>
            </a:endParaRPr>
          </a:p>
        </p:txBody>
      </p:sp>
      <p:sp>
        <p:nvSpPr>
          <p:cNvPr id="4" name="Google Shape;97;p15">
            <a:extLst>
              <a:ext uri="{FF2B5EF4-FFF2-40B4-BE49-F238E27FC236}">
                <a16:creationId xmlns:a16="http://schemas.microsoft.com/office/drawing/2014/main" id="{710CA4ED-5AD8-6C0C-4050-BC0619DAB394}"/>
              </a:ext>
            </a:extLst>
          </p:cNvPr>
          <p:cNvSpPr txBox="1">
            <a:spLocks/>
          </p:cNvSpPr>
          <p:nvPr/>
        </p:nvSpPr>
        <p:spPr>
          <a:xfrm>
            <a:off x="311700" y="2497704"/>
            <a:ext cx="8520600" cy="6078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r>
              <a:rPr lang="en-US" sz="2700" dirty="0"/>
              <a:t>What is Cryptography?</a:t>
            </a:r>
          </a:p>
        </p:txBody>
      </p:sp>
      <p:sp>
        <p:nvSpPr>
          <p:cNvPr id="5" name="Google Shape;98;p15">
            <a:extLst>
              <a:ext uri="{FF2B5EF4-FFF2-40B4-BE49-F238E27FC236}">
                <a16:creationId xmlns:a16="http://schemas.microsoft.com/office/drawing/2014/main" id="{7BDA77C2-8315-CAC7-867B-33E1A1A10CFB}"/>
              </a:ext>
            </a:extLst>
          </p:cNvPr>
          <p:cNvSpPr txBox="1">
            <a:spLocks/>
          </p:cNvSpPr>
          <p:nvPr/>
        </p:nvSpPr>
        <p:spPr>
          <a:xfrm>
            <a:off x="243687" y="3031458"/>
            <a:ext cx="8520600" cy="17178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pPr>
              <a:lnSpc>
                <a:spcPct val="150000"/>
              </a:lnSpc>
              <a:spcAft>
                <a:spcPts val="1000"/>
              </a:spcAft>
            </a:pPr>
            <a:r>
              <a:rPr lang="en-US" dirty="0">
                <a:latin typeface="Calibri" panose="020F0502020204030204" pitchFamily="34" charset="0"/>
                <a:ea typeface="Calibri" panose="020F0502020204030204" pitchFamily="34" charset="0"/>
                <a:cs typeface="Mangal" panose="02040503050203030202" pitchFamily="18" charset="0"/>
              </a:rPr>
              <a:t>The word “Crypto” means hiding and “</a:t>
            </a:r>
            <a:r>
              <a:rPr lang="en-US" dirty="0" err="1">
                <a:latin typeface="Calibri" panose="020F0502020204030204" pitchFamily="34" charset="0"/>
                <a:ea typeface="Calibri" panose="020F0502020204030204" pitchFamily="34" charset="0"/>
                <a:cs typeface="Mangal" panose="02040503050203030202" pitchFamily="18" charset="0"/>
              </a:rPr>
              <a:t>Graphy</a:t>
            </a:r>
            <a:r>
              <a:rPr lang="en-US" dirty="0">
                <a:latin typeface="Calibri" panose="020F0502020204030204" pitchFamily="34" charset="0"/>
                <a:ea typeface="Calibri" panose="020F0502020204030204" pitchFamily="34" charset="0"/>
                <a:cs typeface="Mangal" panose="02040503050203030202" pitchFamily="18" charset="0"/>
              </a:rPr>
              <a:t> “means writing.</a:t>
            </a:r>
          </a:p>
          <a:p>
            <a:pPr>
              <a:lnSpc>
                <a:spcPct val="150000"/>
              </a:lnSpc>
              <a:spcAft>
                <a:spcPts val="1000"/>
              </a:spcAft>
            </a:pPr>
            <a:r>
              <a:rPr lang="en-US" dirty="0">
                <a:latin typeface="Calibri" panose="020F0502020204030204" pitchFamily="34" charset="0"/>
                <a:ea typeface="Calibri" panose="020F0502020204030204" pitchFamily="34" charset="0"/>
                <a:cs typeface="Mangal" panose="02040503050203030202" pitchFamily="18" charset="0"/>
              </a:rPr>
              <a:t>It is </a:t>
            </a:r>
            <a:r>
              <a:rPr lang="en-US" u="sng" dirty="0">
                <a:latin typeface="Calibri" panose="020F0502020204030204" pitchFamily="34" charset="0"/>
                <a:ea typeface="Calibri" panose="020F0502020204030204" pitchFamily="34" charset="0"/>
                <a:cs typeface="Mangal" panose="02040503050203030202" pitchFamily="18" charset="0"/>
              </a:rPr>
              <a:t>the art of secret writing with the intent of keeping the data safe</a:t>
            </a:r>
            <a:r>
              <a:rPr lang="en-US" dirty="0">
                <a:latin typeface="Calibri" panose="020F0502020204030204" pitchFamily="34" charset="0"/>
                <a:ea typeface="Calibri" panose="020F0502020204030204" pitchFamily="34" charset="0"/>
                <a:cs typeface="Mangal" panose="02040503050203030202" pitchFamily="18" charset="0"/>
              </a:rPr>
              <a:t>.</a:t>
            </a:r>
          </a:p>
          <a:p>
            <a:pPr>
              <a:lnSpc>
                <a:spcPct val="150000"/>
              </a:lnSpc>
              <a:spcAft>
                <a:spcPts val="1000"/>
              </a:spcAft>
            </a:pPr>
            <a:r>
              <a:rPr lang="en-US" dirty="0">
                <a:latin typeface="Calibri" panose="020F0502020204030204" pitchFamily="34" charset="0"/>
                <a:ea typeface="Calibri" panose="020F0502020204030204" pitchFamily="34" charset="0"/>
                <a:cs typeface="Mangal" panose="02040503050203030202" pitchFamily="18" charset="0"/>
              </a:rPr>
              <a:t>It uses different encryption algorithm such as </a:t>
            </a:r>
            <a:r>
              <a:rPr lang="en-US" u="sng" dirty="0">
                <a:latin typeface="Calibri" panose="020F0502020204030204" pitchFamily="34" charset="0"/>
                <a:ea typeface="Calibri" panose="020F0502020204030204" pitchFamily="34" charset="0"/>
                <a:cs typeface="Mangal" panose="02040503050203030202" pitchFamily="18" charset="0"/>
              </a:rPr>
              <a:t>Rivest </a:t>
            </a:r>
            <a:r>
              <a:rPr lang="en-US" u="sng">
                <a:latin typeface="Calibri" panose="020F0502020204030204" pitchFamily="34" charset="0"/>
                <a:ea typeface="Calibri" panose="020F0502020204030204" pitchFamily="34" charset="0"/>
                <a:cs typeface="Mangal" panose="02040503050203030202" pitchFamily="18" charset="0"/>
              </a:rPr>
              <a:t>Shamir Adleman </a:t>
            </a:r>
            <a:r>
              <a:rPr lang="en-US" u="sng" dirty="0">
                <a:latin typeface="Calibri" panose="020F0502020204030204" pitchFamily="34" charset="0"/>
                <a:ea typeface="Calibri" panose="020F0502020204030204" pitchFamily="34" charset="0"/>
                <a:cs typeface="Mangal" panose="02040503050203030202" pitchFamily="18" charset="0"/>
              </a:rPr>
              <a:t>Algorithm</a:t>
            </a:r>
            <a:r>
              <a:rPr lang="en-US" dirty="0">
                <a:latin typeface="Calibri" panose="020F0502020204030204" pitchFamily="34" charset="0"/>
                <a:ea typeface="Calibri" panose="020F0502020204030204" pitchFamily="34" charset="0"/>
                <a:cs typeface="Mangal" panose="02040503050203030202" pitchFamily="18" charset="0"/>
              </a:rPr>
              <a:t>.</a:t>
            </a:r>
            <a:endParaRPr lang="en-IN" dirty="0">
              <a:latin typeface="Calibri" panose="020F0502020204030204" pitchFamily="34" charset="0"/>
              <a:ea typeface="Calibri" panose="020F0502020204030204" pitchFamily="34" charset="0"/>
              <a:cs typeface="Mangal" panose="02040503050203030202"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What is IPFS? The hard drive for Blockchain. - iCommunity">
            <a:extLst>
              <a:ext uri="{FF2B5EF4-FFF2-40B4-BE49-F238E27FC236}">
                <a16:creationId xmlns:a16="http://schemas.microsoft.com/office/drawing/2014/main" id="{B1008BCC-4FCF-AB2C-8233-2A41BD345C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9274" y="3728392"/>
            <a:ext cx="2133681" cy="1221299"/>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ntroduction To Solidity - DEV Community">
            <a:extLst>
              <a:ext uri="{FF2B5EF4-FFF2-40B4-BE49-F238E27FC236}">
                <a16:creationId xmlns:a16="http://schemas.microsoft.com/office/drawing/2014/main" id="{DC3573B3-C3FE-91BD-E3A2-50E6882E48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455" y="3831421"/>
            <a:ext cx="2146746" cy="101524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ownload Pinata NFT Logo PNG and Vector (PDF, SVG, Ai, EPS) Free">
            <a:extLst>
              <a:ext uri="{FF2B5EF4-FFF2-40B4-BE49-F238E27FC236}">
                <a16:creationId xmlns:a16="http://schemas.microsoft.com/office/drawing/2014/main" id="{4D3E789A-12E9-B175-C830-5D9066AB5D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1722" y="3602388"/>
            <a:ext cx="1914553" cy="147330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799E92-1DED-BA74-0162-ABE9CE258EF6}"/>
              </a:ext>
            </a:extLst>
          </p:cNvPr>
          <p:cNvSpPr>
            <a:spLocks noGrp="1"/>
          </p:cNvSpPr>
          <p:nvPr>
            <p:ph type="title"/>
          </p:nvPr>
        </p:nvSpPr>
        <p:spPr>
          <a:xfrm>
            <a:off x="311700" y="296837"/>
            <a:ext cx="8520600" cy="607800"/>
          </a:xfrm>
        </p:spPr>
        <p:txBody>
          <a:bodyPr>
            <a:normAutofit fontScale="90000"/>
          </a:bodyPr>
          <a:lstStyle/>
          <a:p>
            <a:r>
              <a:rPr lang="en-US" dirty="0"/>
              <a:t>Pre-requisites</a:t>
            </a:r>
            <a:endParaRPr lang="en-IN" dirty="0"/>
          </a:p>
        </p:txBody>
      </p:sp>
      <p:sp>
        <p:nvSpPr>
          <p:cNvPr id="3" name="Text Placeholder 2">
            <a:extLst>
              <a:ext uri="{FF2B5EF4-FFF2-40B4-BE49-F238E27FC236}">
                <a16:creationId xmlns:a16="http://schemas.microsoft.com/office/drawing/2014/main" id="{1BAA049D-EB60-F42A-51B1-CBFA5201EE9A}"/>
              </a:ext>
            </a:extLst>
          </p:cNvPr>
          <p:cNvSpPr>
            <a:spLocks noGrp="1"/>
          </p:cNvSpPr>
          <p:nvPr>
            <p:ph type="body" idx="1"/>
          </p:nvPr>
        </p:nvSpPr>
        <p:spPr>
          <a:xfrm>
            <a:off x="311700" y="1078926"/>
            <a:ext cx="8520600" cy="2714345"/>
          </a:xfrm>
        </p:spPr>
        <p:txBody>
          <a:bodyPr/>
          <a:lstStyle/>
          <a:p>
            <a:pPr>
              <a:lnSpc>
                <a:spcPct val="100000"/>
              </a:lnSpc>
              <a:buFont typeface="Wingdings" panose="05000000000000000000" pitchFamily="2" charset="2"/>
              <a:buChar char="v"/>
            </a:pPr>
            <a:r>
              <a:rPr lang="en-US" sz="1600" b="1" dirty="0">
                <a:solidFill>
                  <a:srgbClr val="0070C0"/>
                </a:solidFill>
              </a:rPr>
              <a:t>Smart Contract </a:t>
            </a:r>
            <a:r>
              <a:rPr lang="en-US" dirty="0"/>
              <a:t>- A Smart Contract provides the very powerful capability of “code execution” for </a:t>
            </a:r>
            <a:r>
              <a:rPr lang="en-US" u="sng" dirty="0"/>
              <a:t>embedding business logic on a Blockchain</a:t>
            </a:r>
            <a:r>
              <a:rPr lang="en-US" dirty="0"/>
              <a:t>.</a:t>
            </a:r>
          </a:p>
          <a:p>
            <a:pPr marL="139700" indent="0">
              <a:lnSpc>
                <a:spcPct val="100000"/>
              </a:lnSpc>
              <a:buNone/>
            </a:pPr>
            <a:endParaRPr lang="en-US" dirty="0"/>
          </a:p>
          <a:p>
            <a:pPr>
              <a:lnSpc>
                <a:spcPct val="100000"/>
              </a:lnSpc>
              <a:buFont typeface="Wingdings" panose="05000000000000000000" pitchFamily="2" charset="2"/>
              <a:buChar char="v"/>
            </a:pPr>
            <a:r>
              <a:rPr lang="en-US" sz="1600" b="1" dirty="0">
                <a:solidFill>
                  <a:srgbClr val="0070C0"/>
                </a:solidFill>
              </a:rPr>
              <a:t>Solidity</a:t>
            </a:r>
            <a:r>
              <a:rPr lang="en-US" dirty="0"/>
              <a:t> -Solidity is the high-level programming language code for </a:t>
            </a:r>
            <a:r>
              <a:rPr lang="en-US" u="sng" dirty="0"/>
              <a:t>writing smart contracts </a:t>
            </a:r>
            <a:r>
              <a:rPr lang="en-US" dirty="0"/>
              <a:t>that run on EVM. Ethereum Virtual Machine (EVM) is a special structure where code is deployed on after being translated into byte-code </a:t>
            </a:r>
            <a:r>
              <a:rPr lang="en-US" kern="0" dirty="0">
                <a:effectLst/>
                <a:latin typeface="Roboto" panose="02000000000000000000" pitchFamily="2" charset="0"/>
                <a:ea typeface="Roboto" panose="02000000000000000000" pitchFamily="2" charset="0"/>
                <a:cs typeface="Roboto" panose="02000000000000000000" pitchFamily="2" charset="0"/>
              </a:rPr>
              <a:t>. It enables developers to create decentralized applications (</a:t>
            </a:r>
            <a:r>
              <a:rPr lang="en-US" kern="0" dirty="0" err="1">
                <a:effectLst/>
                <a:latin typeface="Roboto" panose="02000000000000000000" pitchFamily="2" charset="0"/>
                <a:ea typeface="Roboto" panose="02000000000000000000" pitchFamily="2" charset="0"/>
                <a:cs typeface="Roboto" panose="02000000000000000000" pitchFamily="2" charset="0"/>
              </a:rPr>
              <a:t>DApps</a:t>
            </a:r>
            <a:r>
              <a:rPr lang="en-US" kern="0" dirty="0">
                <a:effectLst/>
                <a:latin typeface="Roboto" panose="02000000000000000000" pitchFamily="2" charset="0"/>
                <a:ea typeface="Roboto" panose="02000000000000000000" pitchFamily="2" charset="0"/>
                <a:cs typeface="Roboto" panose="02000000000000000000" pitchFamily="2" charset="0"/>
              </a:rPr>
              <a:t>).</a:t>
            </a:r>
          </a:p>
          <a:p>
            <a:pPr marL="139700" indent="0">
              <a:lnSpc>
                <a:spcPct val="100000"/>
              </a:lnSpc>
              <a:buNone/>
            </a:pPr>
            <a:endParaRPr lang="en-US" kern="0" dirty="0">
              <a:effectLst/>
              <a:latin typeface="Roboto" panose="02000000000000000000" pitchFamily="2" charset="0"/>
              <a:ea typeface="Roboto" panose="02000000000000000000" pitchFamily="2" charset="0"/>
              <a:cs typeface="Roboto" panose="02000000000000000000" pitchFamily="2" charset="0"/>
            </a:endParaRPr>
          </a:p>
          <a:p>
            <a:pPr>
              <a:lnSpc>
                <a:spcPct val="100000"/>
              </a:lnSpc>
            </a:pPr>
            <a:r>
              <a:rPr lang="en-US" sz="1600" b="1" dirty="0">
                <a:solidFill>
                  <a:srgbClr val="0070C0"/>
                </a:solidFill>
                <a:latin typeface="Roboto" panose="02000000000000000000" pitchFamily="2" charset="0"/>
                <a:ea typeface="Roboto" panose="02000000000000000000" pitchFamily="2" charset="0"/>
                <a:cs typeface="Roboto" panose="02000000000000000000" pitchFamily="2" charset="0"/>
              </a:rPr>
              <a:t>Pinata</a:t>
            </a:r>
            <a:r>
              <a:rPr lang="en-US" sz="1600" b="1" dirty="0">
                <a:latin typeface="Roboto" panose="02000000000000000000" pitchFamily="2" charset="0"/>
                <a:ea typeface="Roboto" panose="02000000000000000000" pitchFamily="2" charset="0"/>
                <a:cs typeface="Roboto" panose="02000000000000000000" pitchFamily="2" charset="0"/>
              </a:rPr>
              <a:t> </a:t>
            </a:r>
            <a:r>
              <a:rPr lang="en-US" sz="1600" dirty="0">
                <a:latin typeface="Roboto" panose="02000000000000000000" pitchFamily="2" charset="0"/>
                <a:ea typeface="Roboto" panose="02000000000000000000" pitchFamily="2" charset="0"/>
                <a:cs typeface="Roboto" panose="02000000000000000000" pitchFamily="2" charset="0"/>
              </a:rPr>
              <a:t>- </a:t>
            </a:r>
            <a:r>
              <a:rPr lang="en-US" dirty="0">
                <a:effectLst/>
                <a:latin typeface="Roboto" panose="02000000000000000000" pitchFamily="2" charset="0"/>
                <a:ea typeface="Roboto" panose="02000000000000000000" pitchFamily="2" charset="0"/>
                <a:cs typeface="Roboto" panose="02000000000000000000" pitchFamily="2" charset="0"/>
              </a:rPr>
              <a:t>Pinata is a user-friendly and reliable platform that facilitates the uploading and management of files, particularly on the </a:t>
            </a:r>
            <a:r>
              <a:rPr lang="en-US" dirty="0" err="1">
                <a:effectLst/>
                <a:latin typeface="Roboto" panose="02000000000000000000" pitchFamily="2" charset="0"/>
                <a:ea typeface="Roboto" panose="02000000000000000000" pitchFamily="2" charset="0"/>
                <a:cs typeface="Roboto" panose="02000000000000000000" pitchFamily="2" charset="0"/>
              </a:rPr>
              <a:t>InterPlanetary</a:t>
            </a:r>
            <a:r>
              <a:rPr lang="en-US" dirty="0">
                <a:effectLst/>
                <a:latin typeface="Roboto" panose="02000000000000000000" pitchFamily="2" charset="0"/>
                <a:ea typeface="Roboto" panose="02000000000000000000" pitchFamily="2" charset="0"/>
                <a:cs typeface="Roboto" panose="02000000000000000000" pitchFamily="2" charset="0"/>
              </a:rPr>
              <a:t> File System (IPFS). It simplifies the process of </a:t>
            </a:r>
            <a:r>
              <a:rPr lang="en-US" u="sng" dirty="0">
                <a:effectLst/>
                <a:latin typeface="Roboto" panose="02000000000000000000" pitchFamily="2" charset="0"/>
                <a:ea typeface="Roboto" panose="02000000000000000000" pitchFamily="2" charset="0"/>
                <a:cs typeface="Roboto" panose="02000000000000000000" pitchFamily="2" charset="0"/>
              </a:rPr>
              <a:t>storing data on IPFS by providing a gateway</a:t>
            </a:r>
            <a:r>
              <a:rPr lang="en-US" dirty="0">
                <a:effectLst/>
                <a:latin typeface="Roboto" panose="02000000000000000000" pitchFamily="2" charset="0"/>
                <a:ea typeface="Roboto" panose="02000000000000000000" pitchFamily="2" charset="0"/>
                <a:cs typeface="Roboto" panose="02000000000000000000" pitchFamily="2" charset="0"/>
              </a:rPr>
              <a:t> and tools for content pinning, ensuring accessibility and permanence.</a:t>
            </a:r>
          </a:p>
          <a:p>
            <a:pPr>
              <a:lnSpc>
                <a:spcPct val="150000"/>
              </a:lnSpc>
            </a:pPr>
            <a:endParaRPr lang="en-IN" dirty="0">
              <a:effectLst/>
              <a:latin typeface="Roboto" panose="02000000000000000000" pitchFamily="2" charset="0"/>
              <a:ea typeface="Roboto" panose="02000000000000000000" pitchFamily="2" charset="0"/>
              <a:cs typeface="Roboto" panose="02000000000000000000" pitchFamily="2" charset="0"/>
            </a:endParaRPr>
          </a:p>
          <a:p>
            <a:pPr marL="139700" indent="0">
              <a:buNone/>
            </a:pPr>
            <a:endParaRPr lang="en-US" dirty="0"/>
          </a:p>
          <a:p>
            <a:pPr marL="139700" indent="0">
              <a:buNone/>
            </a:pPr>
            <a:endParaRPr lang="en-IN" dirty="0"/>
          </a:p>
        </p:txBody>
      </p:sp>
    </p:spTree>
    <p:extLst>
      <p:ext uri="{BB962C8B-B14F-4D97-AF65-F5344CB8AC3E}">
        <p14:creationId xmlns:p14="http://schemas.microsoft.com/office/powerpoint/2010/main" val="2359789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0" name="Picture 12" descr="Want to build engaging and dynamic user interfaces? Let Solidstudio's  ReactJS development team create a scalable web app that meets your business  goals.">
            <a:extLst>
              <a:ext uri="{FF2B5EF4-FFF2-40B4-BE49-F238E27FC236}">
                <a16:creationId xmlns:a16="http://schemas.microsoft.com/office/drawing/2014/main" id="{8D64D0B3-0BC0-C685-7309-5E3BD18490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8952" y="3466871"/>
            <a:ext cx="2221611" cy="16292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MetaMask - Wikipedia">
            <a:extLst>
              <a:ext uri="{FF2B5EF4-FFF2-40B4-BE49-F238E27FC236}">
                <a16:creationId xmlns:a16="http://schemas.microsoft.com/office/drawing/2014/main" id="{B391570F-C6A9-3AA7-0081-3DC6BC0D3C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1834" y="3466871"/>
            <a:ext cx="1507789" cy="150778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ardhat | Ethereum development environment for professionals by Nomic  Foundation">
            <a:extLst>
              <a:ext uri="{FF2B5EF4-FFF2-40B4-BE49-F238E27FC236}">
                <a16:creationId xmlns:a16="http://schemas.microsoft.com/office/drawing/2014/main" id="{AD6D8E8F-228E-36D0-275C-F049E36E21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822" y="3621997"/>
            <a:ext cx="2433233" cy="1318996"/>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6E548D6C-B169-8CA5-D9C3-CE90295ECBD3}"/>
              </a:ext>
            </a:extLst>
          </p:cNvPr>
          <p:cNvSpPr>
            <a:spLocks noGrp="1"/>
          </p:cNvSpPr>
          <p:nvPr>
            <p:ph type="title" idx="4294967295"/>
          </p:nvPr>
        </p:nvSpPr>
        <p:spPr>
          <a:xfrm>
            <a:off x="311150" y="202507"/>
            <a:ext cx="8521700" cy="608013"/>
          </a:xfrm>
        </p:spPr>
        <p:txBody>
          <a:bodyPr>
            <a:normAutofit fontScale="90000"/>
          </a:bodyPr>
          <a:lstStyle/>
          <a:p>
            <a:r>
              <a:rPr lang="en-US" dirty="0"/>
              <a:t>Pre-requisites</a:t>
            </a:r>
            <a:endParaRPr lang="en-IN" dirty="0"/>
          </a:p>
        </p:txBody>
      </p:sp>
      <p:sp>
        <p:nvSpPr>
          <p:cNvPr id="5" name="Text Placeholder 2">
            <a:extLst>
              <a:ext uri="{FF2B5EF4-FFF2-40B4-BE49-F238E27FC236}">
                <a16:creationId xmlns:a16="http://schemas.microsoft.com/office/drawing/2014/main" id="{33F2FD2D-3103-3417-D1DE-A834990D9D93}"/>
              </a:ext>
            </a:extLst>
          </p:cNvPr>
          <p:cNvSpPr>
            <a:spLocks noGrp="1"/>
          </p:cNvSpPr>
          <p:nvPr>
            <p:ph type="body" idx="4294967295"/>
          </p:nvPr>
        </p:nvSpPr>
        <p:spPr>
          <a:xfrm>
            <a:off x="201478" y="907372"/>
            <a:ext cx="8521700" cy="2714625"/>
          </a:xfrm>
        </p:spPr>
        <p:txBody>
          <a:bodyPr>
            <a:normAutofit fontScale="77500" lnSpcReduction="20000"/>
          </a:bodyPr>
          <a:lstStyle/>
          <a:p>
            <a:pPr>
              <a:lnSpc>
                <a:spcPct val="110000"/>
              </a:lnSpc>
              <a:buFont typeface="Wingdings" panose="05000000000000000000" pitchFamily="2" charset="2"/>
              <a:buChar char="v"/>
            </a:pPr>
            <a:r>
              <a:rPr lang="en-US" sz="1900" b="1" dirty="0">
                <a:solidFill>
                  <a:srgbClr val="0070C0"/>
                </a:solidFill>
              </a:rPr>
              <a:t>Hardhat </a:t>
            </a:r>
            <a:r>
              <a:rPr lang="en-US" sz="1900" dirty="0"/>
              <a:t>– Hardhat is a </a:t>
            </a:r>
            <a:r>
              <a:rPr lang="en-US" sz="1900" u="sng" dirty="0"/>
              <a:t>development environment </a:t>
            </a:r>
            <a:r>
              <a:rPr lang="en-US" sz="1900" dirty="0"/>
              <a:t>for Ethereum based projects. It facilitates the compilation, testing, and deployment of smart contracts on the Ethereum blockchain.</a:t>
            </a:r>
          </a:p>
          <a:p>
            <a:pPr marL="114300" indent="0">
              <a:lnSpc>
                <a:spcPct val="110000"/>
              </a:lnSpc>
              <a:buNone/>
            </a:pPr>
            <a:endParaRPr lang="en-US" sz="1900" dirty="0"/>
          </a:p>
          <a:p>
            <a:pPr>
              <a:lnSpc>
                <a:spcPct val="110000"/>
              </a:lnSpc>
              <a:buFont typeface="Wingdings" panose="05000000000000000000" pitchFamily="2" charset="2"/>
              <a:buChar char="v"/>
            </a:pPr>
            <a:r>
              <a:rPr lang="en-US" sz="1900" b="1" dirty="0" err="1">
                <a:solidFill>
                  <a:srgbClr val="0070C0"/>
                </a:solidFill>
              </a:rPr>
              <a:t>Metamask</a:t>
            </a:r>
            <a:r>
              <a:rPr lang="en-US" sz="1900" dirty="0"/>
              <a:t> -MetaMask is a </a:t>
            </a:r>
            <a:r>
              <a:rPr lang="en-US" sz="1900" u="sng" dirty="0"/>
              <a:t>cryptocurrency wallet </a:t>
            </a:r>
            <a:r>
              <a:rPr lang="en-US" sz="1900" dirty="0"/>
              <a:t>and gateway to the decentralized web. It allows users to manage their Ethereum-based assets, </a:t>
            </a:r>
            <a:r>
              <a:rPr lang="en-US" sz="1900" u="sng" dirty="0"/>
              <a:t>interact with decentralized applications (</a:t>
            </a:r>
            <a:r>
              <a:rPr lang="en-US" sz="1900" u="sng" dirty="0" err="1"/>
              <a:t>DApps</a:t>
            </a:r>
            <a:r>
              <a:rPr lang="en-US" sz="1900" u="sng" dirty="0"/>
              <a:t>), and securely store private keys</a:t>
            </a:r>
            <a:r>
              <a:rPr lang="en-US" sz="1900" dirty="0"/>
              <a:t>. MetaMask is commonly used as a browser extension and simplifies the process of interacting with blockchain-based applications.</a:t>
            </a:r>
          </a:p>
          <a:p>
            <a:pPr marL="114300" indent="0">
              <a:lnSpc>
                <a:spcPct val="110000"/>
              </a:lnSpc>
              <a:buNone/>
            </a:pPr>
            <a:endParaRPr lang="en-US" sz="1900" kern="0" dirty="0">
              <a:effectLst/>
              <a:latin typeface="Roboto" panose="02000000000000000000" pitchFamily="2" charset="0"/>
              <a:ea typeface="Roboto" panose="02000000000000000000" pitchFamily="2" charset="0"/>
              <a:cs typeface="Roboto" panose="02000000000000000000" pitchFamily="2" charset="0"/>
            </a:endParaRPr>
          </a:p>
          <a:p>
            <a:pPr>
              <a:lnSpc>
                <a:spcPct val="110000"/>
              </a:lnSpc>
            </a:pPr>
            <a:r>
              <a:rPr lang="en-US" sz="1900" b="1" dirty="0">
                <a:solidFill>
                  <a:srgbClr val="0070C0"/>
                </a:solidFill>
                <a:latin typeface="Roboto" panose="02000000000000000000" pitchFamily="2" charset="0"/>
                <a:ea typeface="Roboto" panose="02000000000000000000" pitchFamily="2" charset="0"/>
                <a:cs typeface="Roboto" panose="02000000000000000000" pitchFamily="2" charset="0"/>
              </a:rPr>
              <a:t>ReactJS</a:t>
            </a:r>
            <a:r>
              <a:rPr lang="en-US" sz="1900" b="1" dirty="0">
                <a:latin typeface="Roboto" panose="02000000000000000000" pitchFamily="2" charset="0"/>
                <a:ea typeface="Roboto" panose="02000000000000000000" pitchFamily="2" charset="0"/>
                <a:cs typeface="Roboto" panose="02000000000000000000" pitchFamily="2" charset="0"/>
              </a:rPr>
              <a:t> </a:t>
            </a:r>
            <a:r>
              <a:rPr lang="en-US" sz="1900" dirty="0">
                <a:latin typeface="Roboto" panose="02000000000000000000" pitchFamily="2" charset="0"/>
                <a:ea typeface="Roboto" panose="02000000000000000000" pitchFamily="2" charset="0"/>
                <a:cs typeface="Roboto" panose="02000000000000000000" pitchFamily="2" charset="0"/>
              </a:rPr>
              <a:t>- </a:t>
            </a:r>
            <a:r>
              <a:rPr lang="en-US" sz="1900" dirty="0">
                <a:effectLst/>
                <a:latin typeface="Roboto" panose="02000000000000000000" pitchFamily="2" charset="0"/>
                <a:ea typeface="Roboto" panose="02000000000000000000" pitchFamily="2" charset="0"/>
                <a:cs typeface="Roboto" panose="02000000000000000000" pitchFamily="2" charset="0"/>
              </a:rPr>
              <a:t>ReactJS is an </a:t>
            </a:r>
            <a:r>
              <a:rPr lang="en-US" sz="1900" u="sng" dirty="0">
                <a:effectLst/>
                <a:latin typeface="Roboto" panose="02000000000000000000" pitchFamily="2" charset="0"/>
                <a:ea typeface="Roboto" panose="02000000000000000000" pitchFamily="2" charset="0"/>
                <a:cs typeface="Roboto" panose="02000000000000000000" pitchFamily="2" charset="0"/>
              </a:rPr>
              <a:t>open-source JavaScript library used for building user interfaces</a:t>
            </a:r>
            <a:r>
              <a:rPr lang="en-US" sz="1900" dirty="0">
                <a:effectLst/>
                <a:latin typeface="Roboto" panose="02000000000000000000" pitchFamily="2" charset="0"/>
                <a:ea typeface="Roboto" panose="02000000000000000000" pitchFamily="2" charset="0"/>
                <a:cs typeface="Roboto" panose="02000000000000000000" pitchFamily="2" charset="0"/>
              </a:rPr>
              <a:t>, particularly for single-page applications where user interactions need to be highly responsive. </a:t>
            </a:r>
            <a:endParaRPr lang="en-IN" sz="1900" dirty="0">
              <a:effectLst/>
              <a:latin typeface="Roboto" panose="02000000000000000000" pitchFamily="2" charset="0"/>
              <a:ea typeface="Roboto" panose="02000000000000000000" pitchFamily="2" charset="0"/>
              <a:cs typeface="Roboto" panose="02000000000000000000" pitchFamily="2" charset="0"/>
            </a:endParaRPr>
          </a:p>
          <a:p>
            <a:pPr marL="139700" indent="0">
              <a:buNone/>
            </a:pPr>
            <a:endParaRPr lang="en-US" dirty="0"/>
          </a:p>
          <a:p>
            <a:pPr marL="139700" indent="0">
              <a:buNone/>
            </a:pPr>
            <a:endParaRPr lang="en-IN" dirty="0"/>
          </a:p>
        </p:txBody>
      </p:sp>
    </p:spTree>
    <p:extLst>
      <p:ext uri="{BB962C8B-B14F-4D97-AF65-F5344CB8AC3E}">
        <p14:creationId xmlns:p14="http://schemas.microsoft.com/office/powerpoint/2010/main" val="3255683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idx="4294967295"/>
          </p:nvPr>
        </p:nvSpPr>
        <p:spPr>
          <a:xfrm>
            <a:off x="0" y="182563"/>
            <a:ext cx="8521700" cy="60801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a:t>METHODOLOGY</a:t>
            </a:r>
            <a:endParaRPr sz="2800" dirty="0"/>
          </a:p>
        </p:txBody>
      </p:sp>
      <p:pic>
        <p:nvPicPr>
          <p:cNvPr id="4" name="Picture 3">
            <a:extLst>
              <a:ext uri="{FF2B5EF4-FFF2-40B4-BE49-F238E27FC236}">
                <a16:creationId xmlns:a16="http://schemas.microsoft.com/office/drawing/2014/main" id="{3D3E2C0A-2353-1A13-8159-CF6819C1CBAD}"/>
              </a:ext>
            </a:extLst>
          </p:cNvPr>
          <p:cNvPicPr>
            <a:picLocks noChangeAspect="1"/>
          </p:cNvPicPr>
          <p:nvPr/>
        </p:nvPicPr>
        <p:blipFill rotWithShape="1">
          <a:blip r:embed="rId3"/>
          <a:srcRect l="1861" t="4963" r="3612" b="6874"/>
          <a:stretch/>
        </p:blipFill>
        <p:spPr bwMode="auto">
          <a:xfrm>
            <a:off x="2115338" y="790575"/>
            <a:ext cx="4913324" cy="2577595"/>
          </a:xfrm>
          <a:prstGeom prst="rect">
            <a:avLst/>
          </a:prstGeom>
          <a:ln>
            <a:noFill/>
          </a:ln>
          <a:extLst>
            <a:ext uri="{53640926-AAD7-44D8-BBD7-CCE9431645EC}">
              <a14:shadowObscured xmlns:a14="http://schemas.microsoft.com/office/drawing/2010/main"/>
            </a:ext>
          </a:extLst>
        </p:spPr>
      </p:pic>
      <p:sp>
        <p:nvSpPr>
          <p:cNvPr id="5" name="Google Shape;140;p22">
            <a:extLst>
              <a:ext uri="{FF2B5EF4-FFF2-40B4-BE49-F238E27FC236}">
                <a16:creationId xmlns:a16="http://schemas.microsoft.com/office/drawing/2014/main" id="{87190670-D4C8-3508-BD68-3BA71F6E8523}"/>
              </a:ext>
            </a:extLst>
          </p:cNvPr>
          <p:cNvSpPr txBox="1">
            <a:spLocks/>
          </p:cNvSpPr>
          <p:nvPr/>
        </p:nvSpPr>
        <p:spPr>
          <a:xfrm>
            <a:off x="148967" y="3472220"/>
            <a:ext cx="8520600" cy="148871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8600">
              <a:lnSpc>
                <a:spcPct val="150000"/>
              </a:lnSpc>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1. Smart Contract Deployment:</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SzPts val="1000"/>
              <a:buFont typeface="Symbol" panose="05050102010706020507" pitchFamily="18" charset="2"/>
              <a:buChar char=""/>
              <a:tabLst>
                <a:tab pos="457200" algn="l"/>
              </a:tabLst>
            </a:pPr>
            <a:r>
              <a:rPr lang="en-IN" dirty="0">
                <a:effectLst/>
                <a:latin typeface="Times New Roman" panose="02020603050405020304" pitchFamily="18" charset="0"/>
                <a:ea typeface="Calibri" panose="020F0502020204030204" pitchFamily="34" charset="0"/>
                <a:cs typeface="Times New Roman" panose="02020603050405020304" pitchFamily="18" charset="0"/>
              </a:rPr>
              <a:t>Deploy the smart </a:t>
            </a:r>
            <a:r>
              <a:rPr lang="en-IN" dirty="0" err="1">
                <a:effectLst/>
                <a:latin typeface="Times New Roman" panose="02020603050405020304" pitchFamily="18" charset="0"/>
                <a:ea typeface="Calibri" panose="020F0502020204030204" pitchFamily="34" charset="0"/>
                <a:cs typeface="Times New Roman" panose="02020603050405020304" pitchFamily="18" charset="0"/>
              </a:rPr>
              <a:t>contract,on</a:t>
            </a:r>
            <a:r>
              <a:rPr lang="en-IN" dirty="0">
                <a:effectLst/>
                <a:latin typeface="Times New Roman" panose="02020603050405020304" pitchFamily="18" charset="0"/>
                <a:ea typeface="Calibri" panose="020F0502020204030204" pitchFamily="34" charset="0"/>
                <a:cs typeface="Times New Roman" panose="02020603050405020304" pitchFamily="18" charset="0"/>
              </a:rPr>
              <a:t> the Ethereum blockchain using a development environment such as Remix or Hardhat.</a:t>
            </a:r>
          </a:p>
          <a:p>
            <a:pPr marL="342900" lvl="0" indent="-342900">
              <a:lnSpc>
                <a:spcPct val="150000"/>
              </a:lnSpc>
              <a:buSzPts val="1000"/>
              <a:buFont typeface="Symbol" panose="05050102010706020507" pitchFamily="18" charset="2"/>
              <a:buChar char=""/>
              <a:tabLst>
                <a:tab pos="457200" algn="l"/>
              </a:tabLst>
            </a:pPr>
            <a:r>
              <a:rPr lang="en-IN" dirty="0">
                <a:effectLst/>
                <a:latin typeface="Times New Roman" panose="02020603050405020304" pitchFamily="18" charset="0"/>
                <a:ea typeface="Calibri" panose="020F0502020204030204" pitchFamily="34" charset="0"/>
                <a:cs typeface="Times New Roman" panose="02020603050405020304" pitchFamily="18" charset="0"/>
              </a:rPr>
              <a:t>Ensuring proper deployment and interaction by testing the contract functions with test accounts.</a:t>
            </a:r>
          </a:p>
          <a:p>
            <a:pPr algn="just">
              <a:lnSpc>
                <a:spcPct val="150000"/>
              </a:lnSpc>
              <a:spcAft>
                <a:spcPts val="1000"/>
              </a:spcAft>
            </a:pPr>
            <a:endParaRPr lang="en-US" dirty="0"/>
          </a:p>
        </p:txBody>
      </p:sp>
    </p:spTree>
    <p:extLst>
      <p:ext uri="{BB962C8B-B14F-4D97-AF65-F5344CB8AC3E}">
        <p14:creationId xmlns:p14="http://schemas.microsoft.com/office/powerpoint/2010/main" val="3334863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idx="4294967295"/>
          </p:nvPr>
        </p:nvSpPr>
        <p:spPr>
          <a:xfrm>
            <a:off x="311150" y="113259"/>
            <a:ext cx="8521700" cy="60801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a:t>METHODOLOGY</a:t>
            </a:r>
            <a:endParaRPr sz="2800" dirty="0"/>
          </a:p>
        </p:txBody>
      </p:sp>
      <p:sp>
        <p:nvSpPr>
          <p:cNvPr id="5" name="Google Shape;140;p22">
            <a:extLst>
              <a:ext uri="{FF2B5EF4-FFF2-40B4-BE49-F238E27FC236}">
                <a16:creationId xmlns:a16="http://schemas.microsoft.com/office/drawing/2014/main" id="{87190670-D4C8-3508-BD68-3BA71F6E8523}"/>
              </a:ext>
            </a:extLst>
          </p:cNvPr>
          <p:cNvSpPr txBox="1">
            <a:spLocks/>
          </p:cNvSpPr>
          <p:nvPr/>
        </p:nvSpPr>
        <p:spPr>
          <a:xfrm>
            <a:off x="187712" y="721271"/>
            <a:ext cx="8520600" cy="410793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8600">
              <a:lnSpc>
                <a:spcPct val="150000"/>
              </a:lnSpc>
            </a:pPr>
            <a:r>
              <a:rPr lang="en-IN" sz="1600" b="1" dirty="0">
                <a:effectLst/>
                <a:latin typeface="Times New Roman" panose="02020603050405020304" pitchFamily="18" charset="0"/>
                <a:ea typeface="Calibri" panose="020F0502020204030204" pitchFamily="34" charset="0"/>
              </a:rPr>
              <a:t>2. User Registration and Smart Contract Interaction:</a:t>
            </a:r>
            <a:endParaRPr lang="en-IN" sz="1600" b="1" dirty="0">
              <a:effectLst/>
              <a:latin typeface="Calibri" panose="020F0502020204030204" pitchFamily="34" charset="0"/>
              <a:ea typeface="Calibri" panose="020F0502020204030204" pitchFamily="34" charset="0"/>
            </a:endParaRPr>
          </a:p>
          <a:p>
            <a:pPr marL="342900" lvl="0" indent="-342900">
              <a:lnSpc>
                <a:spcPct val="150000"/>
              </a:lnSpc>
              <a:buSzPts val="1000"/>
              <a:buFont typeface="Symbol" panose="05050102010706020507" pitchFamily="18" charset="2"/>
              <a:buChar char=""/>
              <a:tabLst>
                <a:tab pos="457200" algn="l"/>
              </a:tabLst>
            </a:pPr>
            <a:r>
              <a:rPr lang="en-IN" dirty="0">
                <a:effectLst/>
                <a:latin typeface="Times New Roman" panose="02020603050405020304" pitchFamily="18" charset="0"/>
                <a:ea typeface="Calibri" panose="020F0502020204030204" pitchFamily="34" charset="0"/>
              </a:rPr>
              <a:t>Users register on the Google Drive platform, each receiving a unique Ethereum address.</a:t>
            </a:r>
            <a:endParaRPr lang="en-IN" dirty="0">
              <a:effectLst/>
              <a:latin typeface="Calibri" panose="020F0502020204030204" pitchFamily="34" charset="0"/>
              <a:ea typeface="Calibri" panose="020F0502020204030204" pitchFamily="34" charset="0"/>
            </a:endParaRPr>
          </a:p>
          <a:p>
            <a:pPr marL="342900" lvl="0" indent="-342900">
              <a:lnSpc>
                <a:spcPct val="150000"/>
              </a:lnSpc>
              <a:buSzPts val="1000"/>
              <a:buFont typeface="Symbol" panose="05050102010706020507" pitchFamily="18" charset="2"/>
              <a:buChar char=""/>
              <a:tabLst>
                <a:tab pos="457200" algn="l"/>
              </a:tabLst>
            </a:pPr>
            <a:r>
              <a:rPr lang="en-IN" dirty="0">
                <a:effectLst/>
                <a:latin typeface="Times New Roman" panose="02020603050405020304" pitchFamily="18" charset="0"/>
                <a:ea typeface="Calibri" panose="020F0502020204030204" pitchFamily="34" charset="0"/>
              </a:rPr>
              <a:t>Implementing a user interface (using React JS) to interact with the smart contract functions for photo uploading, access control, and retrieval.</a:t>
            </a:r>
            <a:endParaRPr lang="en-IN" dirty="0">
              <a:effectLst/>
              <a:latin typeface="Calibri" panose="020F0502020204030204" pitchFamily="34" charset="0"/>
              <a:ea typeface="Calibri" panose="020F0502020204030204" pitchFamily="34" charset="0"/>
            </a:endParaRPr>
          </a:p>
          <a:p>
            <a:pPr marL="228600">
              <a:lnSpc>
                <a:spcPct val="150000"/>
              </a:lnSpc>
            </a:pPr>
            <a:r>
              <a:rPr lang="en-IN" sz="1600" b="1" dirty="0">
                <a:effectLst/>
                <a:latin typeface="Times New Roman" panose="02020603050405020304" pitchFamily="18" charset="0"/>
                <a:ea typeface="Calibri" panose="020F0502020204030204" pitchFamily="34" charset="0"/>
              </a:rPr>
              <a:t>3. Photo Upload to IPFS using Pinata:</a:t>
            </a:r>
            <a:endParaRPr lang="en-IN" sz="1600" dirty="0">
              <a:effectLst/>
              <a:latin typeface="Calibri" panose="020F0502020204030204" pitchFamily="34" charset="0"/>
              <a:ea typeface="Calibri" panose="020F0502020204030204" pitchFamily="34" charset="0"/>
            </a:endParaRPr>
          </a:p>
          <a:p>
            <a:pPr marL="342900" lvl="0" indent="-342900">
              <a:lnSpc>
                <a:spcPct val="150000"/>
              </a:lnSpc>
              <a:buSzPts val="1000"/>
              <a:buFont typeface="Symbol" panose="05050102010706020507" pitchFamily="18" charset="2"/>
              <a:buChar char=""/>
              <a:tabLst>
                <a:tab pos="457200" algn="l"/>
              </a:tabLst>
            </a:pPr>
            <a:r>
              <a:rPr lang="en-IN" dirty="0">
                <a:effectLst/>
                <a:latin typeface="Times New Roman" panose="02020603050405020304" pitchFamily="18" charset="0"/>
                <a:ea typeface="Calibri" panose="020F0502020204030204" pitchFamily="34" charset="0"/>
              </a:rPr>
              <a:t>Integration of Pinata API to facilitate the uploading of photos to IPFS.</a:t>
            </a:r>
            <a:endParaRPr lang="en-IN" dirty="0">
              <a:effectLst/>
              <a:latin typeface="Calibri" panose="020F0502020204030204" pitchFamily="34" charset="0"/>
              <a:ea typeface="Calibri" panose="020F0502020204030204" pitchFamily="34" charset="0"/>
            </a:endParaRPr>
          </a:p>
          <a:p>
            <a:pPr marL="342900" lvl="0" indent="-342900">
              <a:lnSpc>
                <a:spcPct val="150000"/>
              </a:lnSpc>
              <a:buSzPts val="1000"/>
              <a:buFont typeface="Symbol" panose="05050102010706020507" pitchFamily="18" charset="2"/>
              <a:buChar char=""/>
              <a:tabLst>
                <a:tab pos="457200" algn="l"/>
              </a:tabLst>
            </a:pPr>
            <a:r>
              <a:rPr lang="en-IN" dirty="0">
                <a:effectLst/>
                <a:latin typeface="Times New Roman" panose="02020603050405020304" pitchFamily="18" charset="0"/>
                <a:ea typeface="Calibri" panose="020F0502020204030204" pitchFamily="34" charset="0"/>
              </a:rPr>
              <a:t>When a user uploads a photo, generate a unique IPFS hash for the image using Pinata and store the hash on the Ethereum blockchain via the 'add' function in the smart contract.</a:t>
            </a:r>
            <a:endParaRPr lang="en-IN" dirty="0">
              <a:effectLst/>
              <a:latin typeface="Calibri" panose="020F0502020204030204" pitchFamily="34" charset="0"/>
              <a:ea typeface="Calibri" panose="020F0502020204030204" pitchFamily="34" charset="0"/>
            </a:endParaRPr>
          </a:p>
          <a:p>
            <a:pPr marL="228600">
              <a:lnSpc>
                <a:spcPct val="150000"/>
              </a:lnSpc>
            </a:pPr>
            <a:r>
              <a:rPr lang="en-IN" sz="1600" b="1" dirty="0">
                <a:effectLst/>
                <a:latin typeface="Times New Roman" panose="02020603050405020304" pitchFamily="18" charset="0"/>
                <a:ea typeface="Calibri" panose="020F0502020204030204" pitchFamily="34" charset="0"/>
              </a:rPr>
              <a:t>4. Access Control Management:</a:t>
            </a:r>
            <a:endParaRPr lang="en-IN" sz="1600" dirty="0">
              <a:effectLst/>
              <a:latin typeface="Calibri" panose="020F0502020204030204" pitchFamily="34" charset="0"/>
              <a:ea typeface="Calibri" panose="020F0502020204030204" pitchFamily="34" charset="0"/>
            </a:endParaRPr>
          </a:p>
          <a:p>
            <a:pPr marL="342900" lvl="0" indent="-342900">
              <a:lnSpc>
                <a:spcPct val="150000"/>
              </a:lnSpc>
              <a:buSzPts val="1000"/>
              <a:buFont typeface="Symbol" panose="05050102010706020507" pitchFamily="18" charset="2"/>
              <a:buChar char=""/>
              <a:tabLst>
                <a:tab pos="457200" algn="l"/>
              </a:tabLst>
            </a:pPr>
            <a:r>
              <a:rPr lang="en-IN" dirty="0">
                <a:effectLst/>
                <a:latin typeface="Times New Roman" panose="02020603050405020304" pitchFamily="18" charset="0"/>
                <a:ea typeface="Calibri" panose="020F0502020204030204" pitchFamily="34" charset="0"/>
              </a:rPr>
              <a:t>Implement a user-friendly interface to allow users to manage access to their photos.</a:t>
            </a:r>
            <a:endParaRPr lang="en-IN" dirty="0">
              <a:effectLst/>
              <a:latin typeface="Calibri" panose="020F0502020204030204" pitchFamily="34" charset="0"/>
              <a:ea typeface="Calibri" panose="020F0502020204030204" pitchFamily="34" charset="0"/>
            </a:endParaRPr>
          </a:p>
          <a:p>
            <a:pPr marL="342900" lvl="0" indent="-342900">
              <a:lnSpc>
                <a:spcPct val="150000"/>
              </a:lnSpc>
              <a:buSzPts val="1000"/>
              <a:buFont typeface="Symbol" panose="05050102010706020507" pitchFamily="18" charset="2"/>
              <a:buChar char=""/>
              <a:tabLst>
                <a:tab pos="457200" algn="l"/>
              </a:tabLst>
            </a:pPr>
            <a:r>
              <a:rPr lang="en-IN" dirty="0">
                <a:effectLst/>
                <a:latin typeface="Times New Roman" panose="02020603050405020304" pitchFamily="18" charset="0"/>
                <a:ea typeface="Calibri" panose="020F0502020204030204" pitchFamily="34" charset="0"/>
              </a:rPr>
              <a:t>Use the 'allow' and 'disallow' functions in the smart contract to control ownership and access rights.</a:t>
            </a:r>
            <a:endParaRPr lang="en-IN" dirty="0">
              <a:effectLst/>
              <a:latin typeface="Calibri" panose="020F0502020204030204" pitchFamily="34" charset="0"/>
              <a:ea typeface="Calibri" panose="020F0502020204030204" pitchFamily="34" charset="0"/>
            </a:endParaRPr>
          </a:p>
          <a:p>
            <a:pPr marL="342900" lvl="0" indent="-342900">
              <a:lnSpc>
                <a:spcPct val="150000"/>
              </a:lnSpc>
              <a:buSzPts val="1000"/>
              <a:buFont typeface="Symbol" panose="05050102010706020507" pitchFamily="18" charset="2"/>
              <a:buChar char=""/>
              <a:tabLst>
                <a:tab pos="457200" algn="l"/>
              </a:tabLst>
            </a:pPr>
            <a:r>
              <a:rPr lang="en-IN" dirty="0">
                <a:effectLst/>
                <a:latin typeface="Times New Roman" panose="02020603050405020304" pitchFamily="18" charset="0"/>
                <a:ea typeface="Calibri" panose="020F0502020204030204" pitchFamily="34" charset="0"/>
              </a:rPr>
              <a:t>Ensure that only authorized users, as specified in the smart contract, can access and manage photos.</a:t>
            </a:r>
            <a:endParaRPr lang="en-IN" dirty="0">
              <a:effectLst/>
              <a:latin typeface="Calibri" panose="020F0502020204030204" pitchFamily="34" charset="0"/>
              <a:ea typeface="Calibri" panose="020F0502020204030204" pitchFamily="34" charset="0"/>
            </a:endParaRPr>
          </a:p>
          <a:p>
            <a:pPr algn="just">
              <a:lnSpc>
                <a:spcPct val="150000"/>
              </a:lnSpc>
              <a:spcAft>
                <a:spcPts val="1000"/>
              </a:spcAft>
            </a:pPr>
            <a:endParaRPr lang="en-US" dirty="0"/>
          </a:p>
        </p:txBody>
      </p:sp>
    </p:spTree>
    <p:extLst>
      <p:ext uri="{BB962C8B-B14F-4D97-AF65-F5344CB8AC3E}">
        <p14:creationId xmlns:p14="http://schemas.microsoft.com/office/powerpoint/2010/main" val="632971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idx="4294967295"/>
          </p:nvPr>
        </p:nvSpPr>
        <p:spPr>
          <a:xfrm>
            <a:off x="311150" y="82261"/>
            <a:ext cx="8521700" cy="60801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a:t>METHODOLOGY</a:t>
            </a:r>
            <a:endParaRPr sz="2800" dirty="0"/>
          </a:p>
        </p:txBody>
      </p:sp>
      <p:sp>
        <p:nvSpPr>
          <p:cNvPr id="5" name="Google Shape;140;p22">
            <a:extLst>
              <a:ext uri="{FF2B5EF4-FFF2-40B4-BE49-F238E27FC236}">
                <a16:creationId xmlns:a16="http://schemas.microsoft.com/office/drawing/2014/main" id="{87190670-D4C8-3508-BD68-3BA71F6E8523}"/>
              </a:ext>
            </a:extLst>
          </p:cNvPr>
          <p:cNvSpPr txBox="1">
            <a:spLocks/>
          </p:cNvSpPr>
          <p:nvPr/>
        </p:nvSpPr>
        <p:spPr>
          <a:xfrm>
            <a:off x="187712" y="566288"/>
            <a:ext cx="8520600" cy="368024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8600">
              <a:lnSpc>
                <a:spcPct val="150000"/>
              </a:lnSpc>
            </a:pPr>
            <a:r>
              <a:rPr lang="en-IN" sz="1600" b="1" dirty="0">
                <a:effectLst/>
                <a:latin typeface="Times New Roman" panose="02020603050405020304" pitchFamily="18" charset="0"/>
                <a:ea typeface="Calibri" panose="020F0502020204030204" pitchFamily="34" charset="0"/>
              </a:rPr>
              <a:t>5. Front-End Development with React JS:</a:t>
            </a:r>
            <a:endParaRPr lang="en-IN" sz="1600" b="1" dirty="0">
              <a:effectLst/>
              <a:latin typeface="Calibri" panose="020F0502020204030204" pitchFamily="34" charset="0"/>
              <a:ea typeface="Calibri" panose="020F0502020204030204" pitchFamily="34" charset="0"/>
            </a:endParaRPr>
          </a:p>
          <a:p>
            <a:pPr marL="342900" lvl="1" indent="-342900" algn="just">
              <a:lnSpc>
                <a:spcPct val="150000"/>
              </a:lnSpc>
              <a:buSzPts val="1000"/>
              <a:buFont typeface="Symbol" panose="05050102010706020507" pitchFamily="18" charset="2"/>
              <a:buChar char=""/>
              <a:tabLst>
                <a:tab pos="457200" algn="l"/>
              </a:tabLst>
            </a:pPr>
            <a:r>
              <a:rPr lang="en-IN" dirty="0">
                <a:effectLst/>
                <a:latin typeface="Times New Roman" panose="02020603050405020304" pitchFamily="18" charset="0"/>
                <a:ea typeface="Calibri" panose="020F0502020204030204" pitchFamily="34" charset="0"/>
              </a:rPr>
              <a:t>Development of the front-end interface using React JS to provide an intuitive user experience for uploading, managing, and sharing photos.</a:t>
            </a:r>
            <a:endParaRPr lang="en-IN" dirty="0">
              <a:effectLst/>
              <a:latin typeface="Calibri" panose="020F0502020204030204" pitchFamily="34" charset="0"/>
              <a:ea typeface="Calibri" panose="020F0502020204030204" pitchFamily="34" charset="0"/>
            </a:endParaRPr>
          </a:p>
          <a:p>
            <a:pPr marL="342900" lvl="1" indent="-342900" algn="just">
              <a:lnSpc>
                <a:spcPct val="150000"/>
              </a:lnSpc>
              <a:buSzPts val="1000"/>
              <a:buFont typeface="Symbol" panose="05050102010706020507" pitchFamily="18" charset="2"/>
              <a:buChar char=""/>
              <a:tabLst>
                <a:tab pos="457200" algn="l"/>
              </a:tabLst>
            </a:pPr>
            <a:r>
              <a:rPr lang="en-IN" dirty="0">
                <a:effectLst/>
                <a:latin typeface="Times New Roman" panose="02020603050405020304" pitchFamily="18" charset="0"/>
                <a:ea typeface="Calibri" panose="020F0502020204030204" pitchFamily="34" charset="0"/>
              </a:rPr>
              <a:t>Connecting the React JS application to the smart contract using Ether.js for seamless interaction with the Ethereum blockchain.</a:t>
            </a:r>
            <a:endParaRPr lang="en-IN" dirty="0">
              <a:effectLst/>
              <a:latin typeface="Calibri" panose="020F0502020204030204" pitchFamily="34" charset="0"/>
              <a:ea typeface="Calibri" panose="020F0502020204030204" pitchFamily="34" charset="0"/>
            </a:endParaRPr>
          </a:p>
          <a:p>
            <a:pPr marL="228600">
              <a:lnSpc>
                <a:spcPct val="150000"/>
              </a:lnSpc>
            </a:pPr>
            <a:r>
              <a:rPr lang="en-IN" sz="1600" b="1" dirty="0">
                <a:effectLst/>
                <a:latin typeface="Times New Roman" panose="02020603050405020304" pitchFamily="18" charset="0"/>
                <a:ea typeface="Calibri" panose="020F0502020204030204" pitchFamily="34" charset="0"/>
              </a:rPr>
              <a:t>6. Integration with MetaMask:</a:t>
            </a:r>
            <a:endParaRPr lang="en-IN" sz="1600" dirty="0">
              <a:effectLst/>
              <a:latin typeface="Calibri" panose="020F0502020204030204" pitchFamily="34" charset="0"/>
              <a:ea typeface="Calibri" panose="020F0502020204030204" pitchFamily="34" charset="0"/>
            </a:endParaRPr>
          </a:p>
          <a:p>
            <a:pPr marL="342900" lvl="0" indent="-342900">
              <a:lnSpc>
                <a:spcPct val="150000"/>
              </a:lnSpc>
              <a:buSzPts val="1000"/>
              <a:buFont typeface="Symbol" panose="05050102010706020507" pitchFamily="18" charset="2"/>
              <a:buChar char=""/>
              <a:tabLst>
                <a:tab pos="457200" algn="l"/>
              </a:tabLst>
            </a:pPr>
            <a:r>
              <a:rPr lang="en-IN" dirty="0">
                <a:effectLst/>
                <a:latin typeface="Times New Roman" panose="02020603050405020304" pitchFamily="18" charset="0"/>
                <a:ea typeface="Calibri" panose="020F0502020204030204" pitchFamily="34" charset="0"/>
              </a:rPr>
              <a:t>Integration of MetaMask for secure user authentication and interaction with the Ethereum blockchain.</a:t>
            </a:r>
            <a:endParaRPr lang="en-IN" dirty="0">
              <a:effectLst/>
              <a:latin typeface="Calibri" panose="020F0502020204030204" pitchFamily="34" charset="0"/>
              <a:ea typeface="Calibri" panose="020F0502020204030204" pitchFamily="34" charset="0"/>
            </a:endParaRPr>
          </a:p>
          <a:p>
            <a:pPr marL="342900" lvl="0" indent="-342900">
              <a:lnSpc>
                <a:spcPct val="150000"/>
              </a:lnSpc>
              <a:buSzPts val="1000"/>
              <a:buFont typeface="Symbol" panose="05050102010706020507" pitchFamily="18" charset="2"/>
              <a:buChar char=""/>
              <a:tabLst>
                <a:tab pos="457200" algn="l"/>
              </a:tabLst>
            </a:pPr>
            <a:r>
              <a:rPr lang="en-IN" dirty="0">
                <a:effectLst/>
                <a:latin typeface="Times New Roman" panose="02020603050405020304" pitchFamily="18" charset="0"/>
                <a:ea typeface="Calibri" panose="020F0502020204030204" pitchFamily="34" charset="0"/>
              </a:rPr>
              <a:t>Ensuring that users can connect their MetaMask wallet to the Google Drive platform to manage their photos securely.</a:t>
            </a:r>
            <a:endParaRPr lang="en-IN" dirty="0">
              <a:effectLst/>
              <a:latin typeface="Calibri" panose="020F0502020204030204" pitchFamily="34" charset="0"/>
              <a:ea typeface="Calibri" panose="020F0502020204030204" pitchFamily="34" charset="0"/>
            </a:endParaRPr>
          </a:p>
          <a:p>
            <a:pPr marL="228600">
              <a:lnSpc>
                <a:spcPct val="150000"/>
              </a:lnSpc>
            </a:pPr>
            <a:r>
              <a:rPr lang="en-IN" sz="1600" b="1" dirty="0">
                <a:effectLst/>
                <a:latin typeface="Times New Roman" panose="02020603050405020304" pitchFamily="18" charset="0"/>
                <a:ea typeface="Calibri" panose="020F0502020204030204" pitchFamily="34" charset="0"/>
              </a:rPr>
              <a:t>7. Testing and Debugging:</a:t>
            </a:r>
            <a:endParaRPr lang="en-IN" sz="1600" dirty="0">
              <a:effectLst/>
              <a:latin typeface="Calibri" panose="020F0502020204030204" pitchFamily="34" charset="0"/>
              <a:ea typeface="Calibri" panose="020F0502020204030204" pitchFamily="34" charset="0"/>
            </a:endParaRPr>
          </a:p>
          <a:p>
            <a:pPr marL="342900" lvl="0" indent="-342900">
              <a:lnSpc>
                <a:spcPct val="150000"/>
              </a:lnSpc>
              <a:buSzPts val="1000"/>
              <a:buFont typeface="Symbol" panose="05050102010706020507" pitchFamily="18" charset="2"/>
              <a:buChar char=""/>
              <a:tabLst>
                <a:tab pos="457200" algn="l"/>
              </a:tabLst>
            </a:pPr>
            <a:r>
              <a:rPr lang="en-IN" dirty="0">
                <a:effectLst/>
                <a:latin typeface="Times New Roman" panose="02020603050405020304" pitchFamily="18" charset="0"/>
                <a:ea typeface="Calibri" panose="020F0502020204030204" pitchFamily="34" charset="0"/>
              </a:rPr>
              <a:t>Conducting comprehensive testing of the entire system to identify and rectify any bugs or vulnerabilities.</a:t>
            </a:r>
            <a:endParaRPr lang="en-IN" dirty="0">
              <a:effectLst/>
              <a:latin typeface="Calibri" panose="020F0502020204030204" pitchFamily="34" charset="0"/>
              <a:ea typeface="Calibri" panose="020F0502020204030204" pitchFamily="34" charset="0"/>
            </a:endParaRPr>
          </a:p>
          <a:p>
            <a:pPr marL="342900" lvl="0" indent="-342900">
              <a:lnSpc>
                <a:spcPct val="150000"/>
              </a:lnSpc>
              <a:buSzPts val="1000"/>
              <a:buFont typeface="Symbol" panose="05050102010706020507" pitchFamily="18" charset="2"/>
              <a:buChar char=""/>
              <a:tabLst>
                <a:tab pos="457200" algn="l"/>
              </a:tabLst>
            </a:pPr>
            <a:r>
              <a:rPr lang="en-IN" dirty="0">
                <a:effectLst/>
                <a:latin typeface="Times New Roman" panose="02020603050405020304" pitchFamily="18" charset="0"/>
                <a:ea typeface="Calibri" panose="020F0502020204030204" pitchFamily="34" charset="0"/>
              </a:rPr>
              <a:t>Testing various scenarios, such as photo uploads, access control changes, and interactions with MetaMask, to ensure a robust and reliable system.</a:t>
            </a:r>
            <a:endParaRPr lang="en-IN" dirty="0">
              <a:effectLst/>
              <a:latin typeface="Calibri" panose="020F0502020204030204" pitchFamily="34" charset="0"/>
              <a:ea typeface="Calibri" panose="020F0502020204030204" pitchFamily="34" charset="0"/>
            </a:endParaRPr>
          </a:p>
          <a:p>
            <a:pPr algn="just">
              <a:lnSpc>
                <a:spcPct val="150000"/>
              </a:lnSpc>
              <a:spcAft>
                <a:spcPts val="1000"/>
              </a:spcAft>
            </a:pPr>
            <a:endParaRPr lang="en-US" dirty="0"/>
          </a:p>
        </p:txBody>
      </p:sp>
    </p:spTree>
    <p:extLst>
      <p:ext uri="{BB962C8B-B14F-4D97-AF65-F5344CB8AC3E}">
        <p14:creationId xmlns:p14="http://schemas.microsoft.com/office/powerpoint/2010/main" val="1501721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IMPORTANT TERMINAL COMMANDS</a:t>
            </a:r>
            <a:endParaRPr dirty="0"/>
          </a:p>
        </p:txBody>
      </p:sp>
      <p:sp>
        <p:nvSpPr>
          <p:cNvPr id="116" name="Google Shape;116;p18"/>
          <p:cNvSpPr txBox="1">
            <a:spLocks noGrp="1"/>
          </p:cNvSpPr>
          <p:nvPr>
            <p:ph type="body" idx="1"/>
          </p:nvPr>
        </p:nvSpPr>
        <p:spPr>
          <a:xfrm>
            <a:off x="311700" y="1124367"/>
            <a:ext cx="8520600" cy="3609133"/>
          </a:xfrm>
          <a:prstGeom prst="rect">
            <a:avLst/>
          </a:prstGeom>
        </p:spPr>
        <p:txBody>
          <a:bodyPr spcFirstLastPara="1" wrap="square" lIns="91425" tIns="91425" rIns="91425" bIns="91425" anchor="t" anchorCtr="0">
            <a:noAutofit/>
          </a:bodyPr>
          <a:lstStyle/>
          <a:p>
            <a:pPr>
              <a:lnSpc>
                <a:spcPct val="150000"/>
              </a:lnSpc>
              <a:spcAft>
                <a:spcPts val="800"/>
              </a:spcAf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npm</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start(to start website)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npx</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hardhat node(To run local blockchain and get accounts with their private keys)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npx</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hardhat run --network localhost scripts/deploy.js(To deploy our smart contract on a local blockchain provided  by hardhat)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npm</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install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axios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Axios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is used to interact with pinata)</a:t>
            </a:r>
          </a:p>
          <a:p>
            <a:pPr>
              <a:lnSpc>
                <a:spcPct val="150000"/>
              </a:lnSpc>
              <a:spcAft>
                <a:spcPts val="800"/>
              </a:spcAf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npm</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install --save-dev </a:t>
            </a:r>
            <a:r>
              <a:rPr lang="en-US" sz="1800" kern="100" dirty="0">
                <a:effectLst/>
                <a:latin typeface="Calibri" panose="020F0502020204030204" pitchFamily="34" charset="0"/>
                <a:ea typeface="Calibri" panose="020F0502020204030204" pitchFamily="34" charset="0"/>
                <a:cs typeface="Times New Roman" panose="02020603050405020304" pitchFamily="18" charset="0"/>
                <a:hlinkClick r:id="rId3"/>
              </a:rPr>
              <a:t>hardhat@2.12.4 (To</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install hardhat)</a:t>
            </a:r>
          </a:p>
          <a:p>
            <a:pPr>
              <a:lnSpc>
                <a:spcPct val="150000"/>
              </a:lnSpc>
              <a:spcAft>
                <a:spcPts val="800"/>
              </a:spcAf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npm</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install create-react-app(To install create react app)</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spcBef>
                <a:spcPts val="3000"/>
              </a:spcBef>
              <a:spcAft>
                <a:spcPts val="1200"/>
              </a:spcAft>
              <a:buNone/>
            </a:pPr>
            <a:endParaRPr sz="1400" dirty="0">
              <a:solidFill>
                <a:srgbClr val="54534A"/>
              </a:solidFill>
              <a:highlight>
                <a:srgbClr val="FFFFFF"/>
              </a:highlight>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AC673951C5C574A8539CA876686CA51" ma:contentTypeVersion="10" ma:contentTypeDescription="Create a new document." ma:contentTypeScope="" ma:versionID="d0fcce0ac5830407eb767f6527ce0b70">
  <xsd:schema xmlns:xsd="http://www.w3.org/2001/XMLSchema" xmlns:xs="http://www.w3.org/2001/XMLSchema" xmlns:p="http://schemas.microsoft.com/office/2006/metadata/properties" xmlns:ns3="eda336ed-1970-49ad-99d4-973604a6c69b" xmlns:ns4="6b6ba02c-19b4-4845-b864-76a6ff5488af" targetNamespace="http://schemas.microsoft.com/office/2006/metadata/properties" ma:root="true" ma:fieldsID="60d8c67877a487257b9b85c3db4bdc6f" ns3:_="" ns4:_="">
    <xsd:import namespace="eda336ed-1970-49ad-99d4-973604a6c69b"/>
    <xsd:import namespace="6b6ba02c-19b4-4845-b864-76a6ff5488af"/>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LengthInSeconds" minOccurs="0"/>
                <xsd:element ref="ns3:_activity" minOccurs="0"/>
                <xsd:element ref="ns4:SharedWithUsers" minOccurs="0"/>
                <xsd:element ref="ns4:SharedWithDetails" minOccurs="0"/>
                <xsd:element ref="ns4:SharingHintHash"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da336ed-1970-49ad-99d4-973604a6c69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_activity" ma:index="12" nillable="true" ma:displayName="_activity" ma:hidden="true" ma:internalName="_activity">
      <xsd:simpleType>
        <xsd:restriction base="dms:Note"/>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earchProperties" ma:index="1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b6ba02c-19b4-4845-b864-76a6ff5488af"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eda336ed-1970-49ad-99d4-973604a6c69b" xsi:nil="true"/>
  </documentManagement>
</p:properties>
</file>

<file path=customXml/itemProps1.xml><?xml version="1.0" encoding="utf-8"?>
<ds:datastoreItem xmlns:ds="http://schemas.openxmlformats.org/officeDocument/2006/customXml" ds:itemID="{87EB39D0-93B5-44F3-AFC6-CE79E050D3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da336ed-1970-49ad-99d4-973604a6c69b"/>
    <ds:schemaRef ds:uri="6b6ba02c-19b4-4845-b864-76a6ff5488a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E127419-D33B-420B-909D-4BFD641BDB86}">
  <ds:schemaRefs>
    <ds:schemaRef ds:uri="http://schemas.microsoft.com/sharepoint/v3/contenttype/forms"/>
  </ds:schemaRefs>
</ds:datastoreItem>
</file>

<file path=customXml/itemProps3.xml><?xml version="1.0" encoding="utf-8"?>
<ds:datastoreItem xmlns:ds="http://schemas.openxmlformats.org/officeDocument/2006/customXml" ds:itemID="{73E99137-1124-4638-9A4C-F1C4F9148E9A}">
  <ds:schemaRefs>
    <ds:schemaRef ds:uri="http://purl.org/dc/terms/"/>
    <ds:schemaRef ds:uri="6b6ba02c-19b4-4845-b864-76a6ff5488af"/>
    <ds:schemaRef ds:uri="http://schemas.microsoft.com/office/2006/documentManagement/types"/>
    <ds:schemaRef ds:uri="http://schemas.microsoft.com/office/infopath/2007/PartnerControls"/>
    <ds:schemaRef ds:uri="http://purl.org/dc/elements/1.1/"/>
    <ds:schemaRef ds:uri="eda336ed-1970-49ad-99d4-973604a6c69b"/>
    <ds:schemaRef ds:uri="http://schemas.microsoft.com/office/2006/metadata/propertie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246</TotalTime>
  <Words>1101</Words>
  <Application>Microsoft Office PowerPoint</Application>
  <PresentationFormat>On-screen Show (16:9)</PresentationFormat>
  <Paragraphs>79</Paragraphs>
  <Slides>13</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Wingdings</vt:lpstr>
      <vt:lpstr>Times New Roman</vt:lpstr>
      <vt:lpstr>Symbol</vt:lpstr>
      <vt:lpstr>Roboto</vt:lpstr>
      <vt:lpstr>Calibri</vt:lpstr>
      <vt:lpstr>Arial</vt:lpstr>
      <vt:lpstr>Geometric</vt:lpstr>
      <vt:lpstr>                                                                         MINI PROJECT PPT                                                 ON                   Blockchain Enabled Security Framework       </vt:lpstr>
      <vt:lpstr>PHOTO STORAGE USING BLOCKCHAIN</vt:lpstr>
      <vt:lpstr>What Is Blockchain Technology</vt:lpstr>
      <vt:lpstr>Pre-requisites</vt:lpstr>
      <vt:lpstr>Pre-requisites</vt:lpstr>
      <vt:lpstr>METHODOLOGY</vt:lpstr>
      <vt:lpstr>METHODOLOGY</vt:lpstr>
      <vt:lpstr>METHODOLOGY</vt:lpstr>
      <vt:lpstr>IMPORTANT TERMINAL COMMANDS</vt:lpstr>
      <vt:lpstr>Result</vt:lpstr>
      <vt:lpstr>CONCLUSIONS</vt:lpstr>
      <vt:lpstr>FUTURE WORKS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PPT                                              ON                  Blockchain Based Health Record System</dc:title>
  <dc:creator>Anki 07</dc:creator>
  <cp:lastModifiedBy>Ankit Pundir</cp:lastModifiedBy>
  <cp:revision>6</cp:revision>
  <dcterms:modified xsi:type="dcterms:W3CDTF">2024-07-25T12:50:59Z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0x010100EAC673951C5C574A8539CA876686CA51</vt:lpwstr>
  </property>
</Properties>
</file>