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7" r:id="rId9"/>
    <p:sldId id="283" r:id="rId10"/>
    <p:sldId id="264" r:id="rId11"/>
    <p:sldId id="266" r:id="rId12"/>
    <p:sldId id="28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24386-281C-494C-A648-750CECBFAF07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0_1" csCatId="mainScheme" phldr="1"/>
      <dgm:spPr/>
    </dgm:pt>
    <dgm:pt modelId="{4B192FBF-FFD3-4D10-AB66-A0881911C963}">
      <dgm:prSet phldrT="[Text]"/>
      <dgm:spPr/>
      <dgm:t>
        <a:bodyPr/>
        <a:lstStyle/>
        <a:p>
          <a:r>
            <a:rPr lang="en-IN" dirty="0"/>
            <a:t>Surprised</a:t>
          </a:r>
        </a:p>
      </dgm:t>
    </dgm:pt>
    <dgm:pt modelId="{E14731C4-5C7C-4305-847D-C18485A438CE}" type="parTrans" cxnId="{E15972A1-359C-4926-877F-BFF380DF2F73}">
      <dgm:prSet/>
      <dgm:spPr/>
      <dgm:t>
        <a:bodyPr/>
        <a:lstStyle/>
        <a:p>
          <a:endParaRPr lang="en-IN"/>
        </a:p>
      </dgm:t>
    </dgm:pt>
    <dgm:pt modelId="{15BE8F81-4033-4F81-8BD6-DA719CC952D1}" type="sibTrans" cxnId="{E15972A1-359C-4926-877F-BFF380DF2F73}">
      <dgm:prSet/>
      <dgm:spPr/>
      <dgm:t>
        <a:bodyPr/>
        <a:lstStyle/>
        <a:p>
          <a:endParaRPr lang="en-IN"/>
        </a:p>
      </dgm:t>
    </dgm:pt>
    <dgm:pt modelId="{DE9C4D80-42D0-4C28-863F-E9F6369DA246}">
      <dgm:prSet phldrT="[Text]"/>
      <dgm:spPr/>
      <dgm:t>
        <a:bodyPr/>
        <a:lstStyle/>
        <a:p>
          <a:r>
            <a:rPr lang="en-IN" dirty="0"/>
            <a:t>Neutral</a:t>
          </a:r>
        </a:p>
      </dgm:t>
    </dgm:pt>
    <dgm:pt modelId="{43D07029-7BD9-4AF2-9EE9-0A9EFECA1AF6}" type="parTrans" cxnId="{5B9DA7F1-7A87-4F80-948C-DE52D0837191}">
      <dgm:prSet/>
      <dgm:spPr/>
      <dgm:t>
        <a:bodyPr/>
        <a:lstStyle/>
        <a:p>
          <a:endParaRPr lang="en-IN"/>
        </a:p>
      </dgm:t>
    </dgm:pt>
    <dgm:pt modelId="{D0BBC429-ED3E-4A29-8A00-E94C17E0E902}" type="sibTrans" cxnId="{5B9DA7F1-7A87-4F80-948C-DE52D0837191}">
      <dgm:prSet/>
      <dgm:spPr/>
      <dgm:t>
        <a:bodyPr/>
        <a:lstStyle/>
        <a:p>
          <a:endParaRPr lang="en-IN"/>
        </a:p>
      </dgm:t>
    </dgm:pt>
    <dgm:pt modelId="{075A305E-A9D1-4893-9BAC-79DC4433C9E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Happy</a:t>
          </a:r>
        </a:p>
      </dgm:t>
    </dgm:pt>
    <dgm:pt modelId="{D035833C-2BFD-4C63-A822-66DEACE4E2EF}" type="parTrans" cxnId="{B81D2539-5920-4FCC-9E4A-008FF219F1E4}">
      <dgm:prSet/>
      <dgm:spPr/>
      <dgm:t>
        <a:bodyPr/>
        <a:lstStyle/>
        <a:p>
          <a:endParaRPr lang="en-IN"/>
        </a:p>
      </dgm:t>
    </dgm:pt>
    <dgm:pt modelId="{27812969-2FE9-429B-8603-4E6F879E6D28}" type="sibTrans" cxnId="{B81D2539-5920-4FCC-9E4A-008FF219F1E4}">
      <dgm:prSet/>
      <dgm:spPr/>
      <dgm:t>
        <a:bodyPr/>
        <a:lstStyle/>
        <a:p>
          <a:endParaRPr lang="en-IN"/>
        </a:p>
      </dgm:t>
    </dgm:pt>
    <dgm:pt modelId="{3D6CC0A0-3DBB-4330-B6D6-83F85F791D6C}" type="pres">
      <dgm:prSet presAssocID="{C5024386-281C-494C-A648-750CECBFAF07}" presName="Name0" presStyleCnt="0">
        <dgm:presLayoutVars>
          <dgm:chMax/>
          <dgm:chPref/>
          <dgm:dir/>
        </dgm:presLayoutVars>
      </dgm:prSet>
      <dgm:spPr/>
    </dgm:pt>
    <dgm:pt modelId="{3007A6F7-7478-4CE2-9D8F-94E5DFA0D38D}" type="pres">
      <dgm:prSet presAssocID="{4B192FBF-FFD3-4D10-AB66-A0881911C963}" presName="composite" presStyleCnt="0">
        <dgm:presLayoutVars>
          <dgm:chMax val="1"/>
          <dgm:chPref val="1"/>
        </dgm:presLayoutVars>
      </dgm:prSet>
      <dgm:spPr/>
    </dgm:pt>
    <dgm:pt modelId="{4D0B378C-1CF9-47BA-8F63-10585E1168C0}" type="pres">
      <dgm:prSet presAssocID="{4B192FBF-FFD3-4D10-AB66-A0881911C963}" presName="Accent" presStyleLbl="trAlignAcc1" presStyleIdx="0" presStyleCnt="3">
        <dgm:presLayoutVars>
          <dgm:chMax val="0"/>
          <dgm:chPref val="0"/>
        </dgm:presLayoutVars>
      </dgm:prSet>
      <dgm:spPr/>
    </dgm:pt>
    <dgm:pt modelId="{83C092BC-1EFD-44B5-9014-1A7A45CFD3FE}" type="pres">
      <dgm:prSet presAssocID="{4B192FBF-FFD3-4D10-AB66-A0881911C963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A screen shot of a cell phone&#10;&#10;Description automatically generated">
            <a:extLst>
              <a:ext uri="{FF2B5EF4-FFF2-40B4-BE49-F238E27FC236}">
                <a16:creationId xmlns:a16="http://schemas.microsoft.com/office/drawing/2014/main" id="{B669AD34-A9FD-3527-937B-69F365C74254}"/>
              </a:ext>
            </a:extLst>
          </dgm14:cNvPr>
        </a:ext>
      </dgm:extLst>
    </dgm:pt>
    <dgm:pt modelId="{AE6E13AE-938F-4E23-BEB6-12458DED4F66}" type="pres">
      <dgm:prSet presAssocID="{4B192FBF-FFD3-4D10-AB66-A0881911C963}" presName="ChildComposite" presStyleCnt="0"/>
      <dgm:spPr/>
    </dgm:pt>
    <dgm:pt modelId="{5D74F044-5DFD-445B-B036-4E92A070ACBE}" type="pres">
      <dgm:prSet presAssocID="{4B192FBF-FFD3-4D10-AB66-A0881911C9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51B054-381E-4A83-A8DB-BDEC2E35790F}" type="pres">
      <dgm:prSet presAssocID="{4B192FBF-FFD3-4D10-AB66-A0881911C963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4EBEA445-B9A0-407C-BE11-E989E4AA6648}" type="pres">
      <dgm:prSet presAssocID="{15BE8F81-4033-4F81-8BD6-DA719CC952D1}" presName="sibTrans" presStyleCnt="0"/>
      <dgm:spPr/>
    </dgm:pt>
    <dgm:pt modelId="{70F511FB-DA15-4FA6-B503-AEF3C64DE95A}" type="pres">
      <dgm:prSet presAssocID="{DE9C4D80-42D0-4C28-863F-E9F6369DA246}" presName="composite" presStyleCnt="0">
        <dgm:presLayoutVars>
          <dgm:chMax val="1"/>
          <dgm:chPref val="1"/>
        </dgm:presLayoutVars>
      </dgm:prSet>
      <dgm:spPr/>
    </dgm:pt>
    <dgm:pt modelId="{C5CB3A36-1905-4F68-BAB0-CD0DBA1D349B}" type="pres">
      <dgm:prSet presAssocID="{DE9C4D80-42D0-4C28-863F-E9F6369DA246}" presName="Accent" presStyleLbl="trAlignAcc1" presStyleIdx="1" presStyleCnt="3">
        <dgm:presLayoutVars>
          <dgm:chMax val="0"/>
          <dgm:chPref val="0"/>
        </dgm:presLayoutVars>
      </dgm:prSet>
      <dgm:spPr/>
    </dgm:pt>
    <dgm:pt modelId="{006853DC-6592-4588-B63D-863175F0072B}" type="pres">
      <dgm:prSet presAssocID="{DE9C4D80-42D0-4C28-863F-E9F6369DA246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48D4E8F3-3E76-48FC-99CA-706262029054}" type="pres">
      <dgm:prSet presAssocID="{DE9C4D80-42D0-4C28-863F-E9F6369DA246}" presName="ChildComposite" presStyleCnt="0"/>
      <dgm:spPr/>
    </dgm:pt>
    <dgm:pt modelId="{2349855F-7D01-4529-9826-1257868ADAEA}" type="pres">
      <dgm:prSet presAssocID="{DE9C4D80-42D0-4C28-863F-E9F6369DA24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DBB8B8-83AB-4D55-8178-1B41D7A7E601}" type="pres">
      <dgm:prSet presAssocID="{DE9C4D80-42D0-4C28-863F-E9F6369DA246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2648616E-4345-4991-8DDF-1725CF8FFDFB}" type="pres">
      <dgm:prSet presAssocID="{D0BBC429-ED3E-4A29-8A00-E94C17E0E902}" presName="sibTrans" presStyleCnt="0"/>
      <dgm:spPr/>
    </dgm:pt>
    <dgm:pt modelId="{504AB2B4-5F87-4333-B0DE-43E6745E6EE3}" type="pres">
      <dgm:prSet presAssocID="{075A305E-A9D1-4893-9BAC-79DC4433C9E4}" presName="composite" presStyleCnt="0">
        <dgm:presLayoutVars>
          <dgm:chMax val="1"/>
          <dgm:chPref val="1"/>
        </dgm:presLayoutVars>
      </dgm:prSet>
      <dgm:spPr/>
    </dgm:pt>
    <dgm:pt modelId="{A14E21DD-185C-461E-A378-6B0DBD408CB6}" type="pres">
      <dgm:prSet presAssocID="{075A305E-A9D1-4893-9BAC-79DC4433C9E4}" presName="Accent" presStyleLbl="trAlignAcc1" presStyleIdx="2" presStyleCnt="3">
        <dgm:presLayoutVars>
          <dgm:chMax val="0"/>
          <dgm:chPref val="0"/>
        </dgm:presLayoutVars>
      </dgm:prSet>
      <dgm:spPr/>
    </dgm:pt>
    <dgm:pt modelId="{1AC3159D-FD30-4801-BBE8-A2E3F2F1E941}" type="pres">
      <dgm:prSet presAssocID="{075A305E-A9D1-4893-9BAC-79DC4433C9E4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/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A person holding a cell phone&#10;&#10;Description automatically generated">
            <a:extLst>
              <a:ext uri="{FF2B5EF4-FFF2-40B4-BE49-F238E27FC236}">
                <a16:creationId xmlns:a16="http://schemas.microsoft.com/office/drawing/2014/main" id="{C178ABD5-17AB-C4B2-1CA5-0CA2A8ECAF26}"/>
              </a:ext>
            </a:extLst>
          </dgm14:cNvPr>
        </a:ext>
      </dgm:extLst>
    </dgm:pt>
    <dgm:pt modelId="{2E3781E2-8AFF-45E3-A851-ED6A1D9EA6F1}" type="pres">
      <dgm:prSet presAssocID="{075A305E-A9D1-4893-9BAC-79DC4433C9E4}" presName="ChildComposite" presStyleCnt="0"/>
      <dgm:spPr/>
    </dgm:pt>
    <dgm:pt modelId="{B17465D7-09AA-4447-99A3-55FF48179B52}" type="pres">
      <dgm:prSet presAssocID="{075A305E-A9D1-4893-9BAC-79DC4433C9E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B259122-A3B8-48E1-8342-6D03C6E12000}" type="pres">
      <dgm:prSet presAssocID="{075A305E-A9D1-4893-9BAC-79DC4433C9E4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B81D2539-5920-4FCC-9E4A-008FF219F1E4}" srcId="{C5024386-281C-494C-A648-750CECBFAF07}" destId="{075A305E-A9D1-4893-9BAC-79DC4433C9E4}" srcOrd="2" destOrd="0" parTransId="{D035833C-2BFD-4C63-A822-66DEACE4E2EF}" sibTransId="{27812969-2FE9-429B-8603-4E6F879E6D28}"/>
    <dgm:cxn modelId="{D2B7F04F-78E5-4774-BFF5-AD6B3265C875}" type="presOf" srcId="{DE9C4D80-42D0-4C28-863F-E9F6369DA246}" destId="{28DBB8B8-83AB-4D55-8178-1B41D7A7E601}" srcOrd="0" destOrd="0" presId="urn:microsoft.com/office/officeart/2008/layout/CaptionedPictures"/>
    <dgm:cxn modelId="{A05EBF82-0E26-4024-A3AB-60B3E77F36A5}" type="presOf" srcId="{C5024386-281C-494C-A648-750CECBFAF07}" destId="{3D6CC0A0-3DBB-4330-B6D6-83F85F791D6C}" srcOrd="0" destOrd="0" presId="urn:microsoft.com/office/officeart/2008/layout/CaptionedPictures"/>
    <dgm:cxn modelId="{E15972A1-359C-4926-877F-BFF380DF2F73}" srcId="{C5024386-281C-494C-A648-750CECBFAF07}" destId="{4B192FBF-FFD3-4D10-AB66-A0881911C963}" srcOrd="0" destOrd="0" parTransId="{E14731C4-5C7C-4305-847D-C18485A438CE}" sibTransId="{15BE8F81-4033-4F81-8BD6-DA719CC952D1}"/>
    <dgm:cxn modelId="{D4DEB6D6-AAEA-482A-85CE-2F3A7F759157}" type="presOf" srcId="{4B192FBF-FFD3-4D10-AB66-A0881911C963}" destId="{6651B054-381E-4A83-A8DB-BDEC2E35790F}" srcOrd="0" destOrd="0" presId="urn:microsoft.com/office/officeart/2008/layout/CaptionedPictures"/>
    <dgm:cxn modelId="{5CD4D5DA-F841-42FB-AEDC-122A18E5E3C6}" type="presOf" srcId="{075A305E-A9D1-4893-9BAC-79DC4433C9E4}" destId="{3B259122-A3B8-48E1-8342-6D03C6E12000}" srcOrd="0" destOrd="0" presId="urn:microsoft.com/office/officeart/2008/layout/CaptionedPictures"/>
    <dgm:cxn modelId="{5B9DA7F1-7A87-4F80-948C-DE52D0837191}" srcId="{C5024386-281C-494C-A648-750CECBFAF07}" destId="{DE9C4D80-42D0-4C28-863F-E9F6369DA246}" srcOrd="1" destOrd="0" parTransId="{43D07029-7BD9-4AF2-9EE9-0A9EFECA1AF6}" sibTransId="{D0BBC429-ED3E-4A29-8A00-E94C17E0E902}"/>
    <dgm:cxn modelId="{70331725-176D-4CF3-BBE2-C27FDCE9E849}" type="presParOf" srcId="{3D6CC0A0-3DBB-4330-B6D6-83F85F791D6C}" destId="{3007A6F7-7478-4CE2-9D8F-94E5DFA0D38D}" srcOrd="0" destOrd="0" presId="urn:microsoft.com/office/officeart/2008/layout/CaptionedPictures"/>
    <dgm:cxn modelId="{83DA7260-9217-463E-A8E8-7A3DEBE73CE6}" type="presParOf" srcId="{3007A6F7-7478-4CE2-9D8F-94E5DFA0D38D}" destId="{4D0B378C-1CF9-47BA-8F63-10585E1168C0}" srcOrd="0" destOrd="0" presId="urn:microsoft.com/office/officeart/2008/layout/CaptionedPictures"/>
    <dgm:cxn modelId="{EE22BE27-C72B-435B-9AA3-4D366B941C90}" type="presParOf" srcId="{3007A6F7-7478-4CE2-9D8F-94E5DFA0D38D}" destId="{83C092BC-1EFD-44B5-9014-1A7A45CFD3FE}" srcOrd="1" destOrd="0" presId="urn:microsoft.com/office/officeart/2008/layout/CaptionedPictures"/>
    <dgm:cxn modelId="{CB18BC20-8249-4AAC-94A8-0DBB399BD719}" type="presParOf" srcId="{3007A6F7-7478-4CE2-9D8F-94E5DFA0D38D}" destId="{AE6E13AE-938F-4E23-BEB6-12458DED4F66}" srcOrd="2" destOrd="0" presId="urn:microsoft.com/office/officeart/2008/layout/CaptionedPictures"/>
    <dgm:cxn modelId="{ABDEC26C-8D10-4231-ADE3-8E9473DF6BB9}" type="presParOf" srcId="{AE6E13AE-938F-4E23-BEB6-12458DED4F66}" destId="{5D74F044-5DFD-445B-B036-4E92A070ACBE}" srcOrd="0" destOrd="0" presId="urn:microsoft.com/office/officeart/2008/layout/CaptionedPictures"/>
    <dgm:cxn modelId="{8F8A1E30-0A89-430D-9B70-811C2A2F3447}" type="presParOf" srcId="{AE6E13AE-938F-4E23-BEB6-12458DED4F66}" destId="{6651B054-381E-4A83-A8DB-BDEC2E35790F}" srcOrd="1" destOrd="0" presId="urn:microsoft.com/office/officeart/2008/layout/CaptionedPictures"/>
    <dgm:cxn modelId="{8C1FF64F-8984-443D-8535-F4E935371611}" type="presParOf" srcId="{3D6CC0A0-3DBB-4330-B6D6-83F85F791D6C}" destId="{4EBEA445-B9A0-407C-BE11-E989E4AA6648}" srcOrd="1" destOrd="0" presId="urn:microsoft.com/office/officeart/2008/layout/CaptionedPictures"/>
    <dgm:cxn modelId="{A8081A11-03CC-4A18-AED0-E1B35E02BC79}" type="presParOf" srcId="{3D6CC0A0-3DBB-4330-B6D6-83F85F791D6C}" destId="{70F511FB-DA15-4FA6-B503-AEF3C64DE95A}" srcOrd="2" destOrd="0" presId="urn:microsoft.com/office/officeart/2008/layout/CaptionedPictures"/>
    <dgm:cxn modelId="{FEE58FFD-D988-46D5-9218-5795EEED0193}" type="presParOf" srcId="{70F511FB-DA15-4FA6-B503-AEF3C64DE95A}" destId="{C5CB3A36-1905-4F68-BAB0-CD0DBA1D349B}" srcOrd="0" destOrd="0" presId="urn:microsoft.com/office/officeart/2008/layout/CaptionedPictures"/>
    <dgm:cxn modelId="{C2A43A07-A368-4FA2-ADF6-882C60762850}" type="presParOf" srcId="{70F511FB-DA15-4FA6-B503-AEF3C64DE95A}" destId="{006853DC-6592-4588-B63D-863175F0072B}" srcOrd="1" destOrd="0" presId="urn:microsoft.com/office/officeart/2008/layout/CaptionedPictures"/>
    <dgm:cxn modelId="{774E68A0-E741-47F3-8A68-BBFE6ACF5CF6}" type="presParOf" srcId="{70F511FB-DA15-4FA6-B503-AEF3C64DE95A}" destId="{48D4E8F3-3E76-48FC-99CA-706262029054}" srcOrd="2" destOrd="0" presId="urn:microsoft.com/office/officeart/2008/layout/CaptionedPictures"/>
    <dgm:cxn modelId="{5A601EB1-0ED7-486F-84C2-EAEF09C3EE2E}" type="presParOf" srcId="{48D4E8F3-3E76-48FC-99CA-706262029054}" destId="{2349855F-7D01-4529-9826-1257868ADAEA}" srcOrd="0" destOrd="0" presId="urn:microsoft.com/office/officeart/2008/layout/CaptionedPictures"/>
    <dgm:cxn modelId="{9102AE0B-5BFA-41B5-895B-753FDC4BA7E7}" type="presParOf" srcId="{48D4E8F3-3E76-48FC-99CA-706262029054}" destId="{28DBB8B8-83AB-4D55-8178-1B41D7A7E601}" srcOrd="1" destOrd="0" presId="urn:microsoft.com/office/officeart/2008/layout/CaptionedPictures"/>
    <dgm:cxn modelId="{D8BC9276-AFEB-4311-B9ED-0AA4D11AAA23}" type="presParOf" srcId="{3D6CC0A0-3DBB-4330-B6D6-83F85F791D6C}" destId="{2648616E-4345-4991-8DDF-1725CF8FFDFB}" srcOrd="3" destOrd="0" presId="urn:microsoft.com/office/officeart/2008/layout/CaptionedPictures"/>
    <dgm:cxn modelId="{30D28407-BE99-4DCB-AFFB-876BF49263DD}" type="presParOf" srcId="{3D6CC0A0-3DBB-4330-B6D6-83F85F791D6C}" destId="{504AB2B4-5F87-4333-B0DE-43E6745E6EE3}" srcOrd="4" destOrd="0" presId="urn:microsoft.com/office/officeart/2008/layout/CaptionedPictures"/>
    <dgm:cxn modelId="{F6D0E698-FDC8-441E-84D2-3FA226346815}" type="presParOf" srcId="{504AB2B4-5F87-4333-B0DE-43E6745E6EE3}" destId="{A14E21DD-185C-461E-A378-6B0DBD408CB6}" srcOrd="0" destOrd="0" presId="urn:microsoft.com/office/officeart/2008/layout/CaptionedPictures"/>
    <dgm:cxn modelId="{F652B9A1-8766-4044-BAD8-46904DA9EB64}" type="presParOf" srcId="{504AB2B4-5F87-4333-B0DE-43E6745E6EE3}" destId="{1AC3159D-FD30-4801-BBE8-A2E3F2F1E941}" srcOrd="1" destOrd="0" presId="urn:microsoft.com/office/officeart/2008/layout/CaptionedPictures"/>
    <dgm:cxn modelId="{0F6087B2-AA35-4CAC-810C-E504888AF141}" type="presParOf" srcId="{504AB2B4-5F87-4333-B0DE-43E6745E6EE3}" destId="{2E3781E2-8AFF-45E3-A851-ED6A1D9EA6F1}" srcOrd="2" destOrd="0" presId="urn:microsoft.com/office/officeart/2008/layout/CaptionedPictures"/>
    <dgm:cxn modelId="{3C32B252-7D74-426B-B16C-F0D903FF13AC}" type="presParOf" srcId="{2E3781E2-8AFF-45E3-A851-ED6A1D9EA6F1}" destId="{B17465D7-09AA-4447-99A3-55FF48179B52}" srcOrd="0" destOrd="0" presId="urn:microsoft.com/office/officeart/2008/layout/CaptionedPictures"/>
    <dgm:cxn modelId="{FD67AA85-4ECA-414C-A8D3-6085BC56B515}" type="presParOf" srcId="{2E3781E2-8AFF-45E3-A851-ED6A1D9EA6F1}" destId="{3B259122-A3B8-48E1-8342-6D03C6E1200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378C-1CF9-47BA-8F63-10585E1168C0}">
      <dsp:nvSpPr>
        <dsp:cNvPr id="0" name=""/>
        <dsp:cNvSpPr/>
      </dsp:nvSpPr>
      <dsp:spPr>
        <a:xfrm>
          <a:off x="5864" y="109372"/>
          <a:ext cx="3213990" cy="3781165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92BC-1EFD-44B5-9014-1A7A45CFD3FE}">
      <dsp:nvSpPr>
        <dsp:cNvPr id="0" name=""/>
        <dsp:cNvSpPr/>
      </dsp:nvSpPr>
      <dsp:spPr>
        <a:xfrm>
          <a:off x="166563" y="260619"/>
          <a:ext cx="2892591" cy="245775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651B054-381E-4A83-A8DB-BDEC2E35790F}">
      <dsp:nvSpPr>
        <dsp:cNvPr id="0" name=""/>
        <dsp:cNvSpPr/>
      </dsp:nvSpPr>
      <dsp:spPr>
        <a:xfrm>
          <a:off x="166563" y="2718377"/>
          <a:ext cx="2892591" cy="102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Surprised</a:t>
          </a:r>
        </a:p>
      </dsp:txBody>
      <dsp:txXfrm>
        <a:off x="166563" y="2718377"/>
        <a:ext cx="2892591" cy="1020914"/>
      </dsp:txXfrm>
    </dsp:sp>
    <dsp:sp modelId="{C5CB3A36-1905-4F68-BAB0-CD0DBA1D349B}">
      <dsp:nvSpPr>
        <dsp:cNvPr id="0" name=""/>
        <dsp:cNvSpPr/>
      </dsp:nvSpPr>
      <dsp:spPr>
        <a:xfrm>
          <a:off x="4345190" y="109372"/>
          <a:ext cx="3213990" cy="3781165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853DC-6592-4588-B63D-863175F0072B}">
      <dsp:nvSpPr>
        <dsp:cNvPr id="0" name=""/>
        <dsp:cNvSpPr/>
      </dsp:nvSpPr>
      <dsp:spPr>
        <a:xfrm>
          <a:off x="4505890" y="260619"/>
          <a:ext cx="2892591" cy="245775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8DBB8B8-83AB-4D55-8178-1B41D7A7E601}">
      <dsp:nvSpPr>
        <dsp:cNvPr id="0" name=""/>
        <dsp:cNvSpPr/>
      </dsp:nvSpPr>
      <dsp:spPr>
        <a:xfrm>
          <a:off x="4505890" y="2718377"/>
          <a:ext cx="2892591" cy="102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Neutral</a:t>
          </a:r>
        </a:p>
      </dsp:txBody>
      <dsp:txXfrm>
        <a:off x="4505890" y="2718377"/>
        <a:ext cx="2892591" cy="1020914"/>
      </dsp:txXfrm>
    </dsp:sp>
    <dsp:sp modelId="{A14E21DD-185C-461E-A378-6B0DBD408CB6}">
      <dsp:nvSpPr>
        <dsp:cNvPr id="0" name=""/>
        <dsp:cNvSpPr/>
      </dsp:nvSpPr>
      <dsp:spPr>
        <a:xfrm>
          <a:off x="8684516" y="109372"/>
          <a:ext cx="3213990" cy="3781165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159D-FD30-4801-BBE8-A2E3F2F1E941}">
      <dsp:nvSpPr>
        <dsp:cNvPr id="0" name=""/>
        <dsp:cNvSpPr/>
      </dsp:nvSpPr>
      <dsp:spPr>
        <a:xfrm>
          <a:off x="8845216" y="260619"/>
          <a:ext cx="2892591" cy="245775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3000" r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B259122-A3B8-48E1-8342-6D03C6E12000}">
      <dsp:nvSpPr>
        <dsp:cNvPr id="0" name=""/>
        <dsp:cNvSpPr/>
      </dsp:nvSpPr>
      <dsp:spPr>
        <a:xfrm>
          <a:off x="8845216" y="2718377"/>
          <a:ext cx="2892591" cy="102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/>
              </a:solidFill>
            </a:rPr>
            <a:t>Happy</a:t>
          </a:r>
        </a:p>
      </dsp:txBody>
      <dsp:txXfrm>
        <a:off x="8845216" y="2718377"/>
        <a:ext cx="2892591" cy="102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4CC492-041D-53E7-523E-B94F7AF0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851" y="1459485"/>
            <a:ext cx="7095809" cy="1969515"/>
          </a:xfr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7200" dirty="0">
                <a:solidFill>
                  <a:schemeClr val="bg1"/>
                </a:solidFill>
              </a:rPr>
              <a:t>Face Expression Recognition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F05E4-E5D2-8CAA-3F17-236F462FBEBF}"/>
              </a:ext>
            </a:extLst>
          </p:cNvPr>
          <p:cNvSpPr txBox="1">
            <a:spLocks/>
          </p:cNvSpPr>
          <p:nvPr/>
        </p:nvSpPr>
        <p:spPr>
          <a:xfrm>
            <a:off x="1148997" y="4264659"/>
            <a:ext cx="4143375" cy="1243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University Roll No-2018686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Section – 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Group – G1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spc="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spc="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CD348A3-7FB2-C587-5C24-773217F6346D}"/>
              </a:ext>
            </a:extLst>
          </p:cNvPr>
          <p:cNvSpPr txBox="1">
            <a:spLocks/>
          </p:cNvSpPr>
          <p:nvPr/>
        </p:nvSpPr>
        <p:spPr>
          <a:xfrm>
            <a:off x="8453057" y="4264659"/>
            <a:ext cx="2771773" cy="1133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Roll No- 07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Course- B.TECH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spc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Branch- CSE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F77917E-86FF-2A98-4841-1D6406DA1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9081" y="5967221"/>
            <a:ext cx="6752874" cy="54787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spc="0" dirty="0">
                <a:solidFill>
                  <a:schemeClr val="accent2"/>
                </a:solidFill>
              </a:rPr>
              <a:t>Mentor - Mr. Saurabh Kumar Mishra</a:t>
            </a: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1" spc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067" y="184032"/>
            <a:ext cx="3435486" cy="573932"/>
          </a:xfrm>
        </p:spPr>
        <p:txBody>
          <a:bodyPr>
            <a:noAutofit/>
          </a:bodyPr>
          <a:lstStyle/>
          <a:p>
            <a:r>
              <a:rPr lang="en-US" sz="4400" dirty="0"/>
              <a:t>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93D0D-20C0-B9E8-B3F6-618F37DDD0E4}"/>
              </a:ext>
            </a:extLst>
          </p:cNvPr>
          <p:cNvSpPr txBox="1"/>
          <p:nvPr/>
        </p:nvSpPr>
        <p:spPr>
          <a:xfrm>
            <a:off x="2845339" y="960950"/>
            <a:ext cx="8813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1)Healthcare-Monitoring emotional disorders like 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Depression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2)Human Computer Interaction 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3)</a:t>
            </a:r>
            <a:r>
              <a:rPr lang="en-US" sz="2000" u="sng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Advertisment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Analyze consumers emotional response to advertisements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4)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Audience Analysis-In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events, conferences, or performances, to analyze the emotional responses of the audience.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5)Security and Surveillance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6)Education and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Training:To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access students emotional engagement and interests. </a:t>
            </a:r>
          </a:p>
          <a:p>
            <a:endParaRPr lang="en-IN" sz="2000" dirty="0">
              <a:solidFill>
                <a:schemeClr val="accent4">
                  <a:lumMod val="40000"/>
                  <a:lumOff val="6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8D10094-4C96-15D0-FBEE-8AA3C421828E}"/>
              </a:ext>
            </a:extLst>
          </p:cNvPr>
          <p:cNvSpPr txBox="1">
            <a:spLocks/>
          </p:cNvSpPr>
          <p:nvPr/>
        </p:nvSpPr>
        <p:spPr>
          <a:xfrm>
            <a:off x="218872" y="3767119"/>
            <a:ext cx="3435486" cy="67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Future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A67D8-C76D-82D7-606B-E4D7BCE451CC}"/>
              </a:ext>
            </a:extLst>
          </p:cNvPr>
          <p:cNvSpPr txBox="1"/>
          <p:nvPr/>
        </p:nvSpPr>
        <p:spPr>
          <a:xfrm>
            <a:off x="2216285" y="4190091"/>
            <a:ext cx="9680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Multi-Modal Emotion Recognition: 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Integrating facial expression analysis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other modalities like 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voice and body language for more robust emotion recognition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Deep Reinforcement Learning: Exploring deep reinforcement learning to develop emotion-aware 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systems that can adapt behavior based on user emotions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Large-scale Datasets: </a:t>
            </a:r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Creating larger and more diverse emotion datasets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improve model generalization.</a:t>
            </a:r>
            <a:endParaRPr lang="en-IN" sz="2000" dirty="0">
              <a:solidFill>
                <a:schemeClr val="accent4">
                  <a:lumMod val="40000"/>
                  <a:lumOff val="6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FB8D24-5997-D3F1-C447-C03FA96C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77460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EE86E-FB52-E55E-5F06-2E6A705506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3" y="4240093"/>
            <a:ext cx="9774723" cy="1463040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</a:rPr>
              <a:t>Face emotion recognition is a technology that </a:t>
            </a:r>
            <a:r>
              <a:rPr lang="en-US" sz="2000" b="0" i="0" u="sng" dirty="0">
                <a:effectLst/>
              </a:rPr>
              <a:t>identifies</a:t>
            </a:r>
            <a:r>
              <a:rPr lang="en-US" sz="2000" b="0" i="0" dirty="0">
                <a:effectLst/>
              </a:rPr>
              <a:t> and interprets human emotions by </a:t>
            </a:r>
            <a:r>
              <a:rPr lang="en-US" sz="2000" b="0" i="0" u="sng" dirty="0">
                <a:effectLst/>
              </a:rPr>
              <a:t>analyzing facial expressions </a:t>
            </a:r>
            <a:r>
              <a:rPr lang="en-US" sz="2000" b="0" i="0" dirty="0">
                <a:effectLst/>
              </a:rPr>
              <a:t>through computer algorithms and </a:t>
            </a:r>
            <a:r>
              <a:rPr lang="en-US" sz="2000" b="0" i="0" u="sng" dirty="0">
                <a:effectLst/>
              </a:rPr>
              <a:t>deep learning techniques.</a:t>
            </a:r>
          </a:p>
          <a:p>
            <a:r>
              <a:rPr lang="en-US" sz="2000" dirty="0"/>
              <a:t>The goal of the project is to accurately classify facial expressions into seven emotion categories: angry, disgust, fear, happy, neutral, sad, and surprise.</a:t>
            </a:r>
            <a:endParaRPr lang="en-US" sz="20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Placeholder 17" descr="A person and person looking at a device&#10;&#10;Description automatically generated">
            <a:extLst>
              <a:ext uri="{FF2B5EF4-FFF2-40B4-BE49-F238E27FC236}">
                <a16:creationId xmlns:a16="http://schemas.microsoft.com/office/drawing/2014/main" id="{293835E4-7FFA-1E54-ED44-C207A474CC0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23732" b="23732"/>
          <a:stretch/>
        </p:blipFill>
        <p:spPr>
          <a:xfrm>
            <a:off x="29182" y="1352575"/>
            <a:ext cx="12192002" cy="2289897"/>
          </a:xfrm>
          <a:noFill/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A8B899-8A37-4F71-6F1F-69D67FF2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Prerequisites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A4F4D3B-73F9-47D0-3E44-B402BA4C5A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4910" y="4501529"/>
            <a:ext cx="3765196" cy="1656079"/>
          </a:xfrm>
        </p:spPr>
        <p:txBody>
          <a:bodyPr/>
          <a:lstStyle/>
          <a:p>
            <a:r>
              <a:rPr lang="en-US" sz="1600" b="0" i="0" dirty="0">
                <a:effectLst/>
                <a:cs typeface="Times New Roman" panose="02020603050405020304" pitchFamily="18" charset="0"/>
              </a:rPr>
              <a:t>Human emotion refers to the different </a:t>
            </a:r>
            <a:r>
              <a:rPr lang="en-US" sz="1600" b="0" i="0" u="sng" dirty="0">
                <a:effectLst/>
                <a:cs typeface="Times New Roman" panose="02020603050405020304" pitchFamily="18" charset="0"/>
              </a:rPr>
              <a:t>emotional states </a:t>
            </a:r>
            <a:r>
              <a:rPr lang="en-US" sz="1600" b="0" i="0" dirty="0">
                <a:effectLst/>
                <a:cs typeface="Times New Roman" panose="02020603050405020304" pitchFamily="18" charset="0"/>
              </a:rPr>
              <a:t>that individuals express through their facial expressions. These emotional states can include but are not limited to happiness, sadness, anger, fear, surprise, disgust, and neutrality.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19" name="Picture Placeholder 18" descr="A blue circuit board with lines and dots&#10;&#10;Description automatically generated">
            <a:extLst>
              <a:ext uri="{FF2B5EF4-FFF2-40B4-BE49-F238E27FC236}">
                <a16:creationId xmlns:a16="http://schemas.microsoft.com/office/drawing/2014/main" id="{81826950-2F28-6468-FAFE-B51C40C0865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6714" b="44360"/>
          <a:stretch/>
        </p:blipFill>
        <p:spPr>
          <a:xfrm>
            <a:off x="-2" y="1352575"/>
            <a:ext cx="12192002" cy="2289897"/>
          </a:xfrm>
          <a:noFill/>
        </p:spPr>
      </p:pic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12B38DCD-4612-1BF3-49CA-E805A03982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9346" y="4501529"/>
            <a:ext cx="3391148" cy="1578257"/>
          </a:xfrm>
        </p:spPr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Inspired from the structure and function of </a:t>
            </a:r>
            <a:r>
              <a:rPr lang="en-US" sz="1600" u="sng" dirty="0">
                <a:cs typeface="Times New Roman" panose="02020603050405020304" pitchFamily="18" charset="0"/>
              </a:rPr>
              <a:t>human brain</a:t>
            </a:r>
            <a:r>
              <a:rPr lang="en-US" sz="1600" dirty="0">
                <a:cs typeface="Times New Roman" panose="02020603050405020304" pitchFamily="18" charset="0"/>
              </a:rPr>
              <a:t>. It is a </a:t>
            </a:r>
            <a:r>
              <a:rPr lang="en-US" sz="1600" u="sng" dirty="0">
                <a:cs typeface="Times New Roman" panose="02020603050405020304" pitchFamily="18" charset="0"/>
              </a:rPr>
              <a:t>subfield</a:t>
            </a:r>
            <a:r>
              <a:rPr lang="en-US" sz="1600" dirty="0">
                <a:cs typeface="Times New Roman" panose="02020603050405020304" pitchFamily="18" charset="0"/>
              </a:rPr>
              <a:t> on ML and AI that focusses of </a:t>
            </a:r>
            <a:r>
              <a:rPr lang="en-US" sz="1600" u="sng" dirty="0">
                <a:cs typeface="Times New Roman" panose="02020603050405020304" pitchFamily="18" charset="0"/>
              </a:rPr>
              <a:t>training neural networks to perform complex tasks by learning from vast amount of data</a:t>
            </a:r>
            <a:r>
              <a:rPr lang="en-US" sz="1600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376AB71-0CF4-0B9B-686A-361116C53F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0690" y="4501530"/>
            <a:ext cx="3391148" cy="1578256"/>
          </a:xfrm>
        </p:spPr>
        <p:txBody>
          <a:bodyPr/>
          <a:lstStyle/>
          <a:p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Python is a high-level, interpreted </a:t>
            </a:r>
            <a:r>
              <a:rPr lang="en-US" sz="1600" b="0" i="0" u="sng" dirty="0">
                <a:solidFill>
                  <a:schemeClr val="bg1">
                    <a:lumMod val="95000"/>
                  </a:schemeClr>
                </a:solidFill>
                <a:effectLst/>
              </a:rPr>
              <a:t>programming language 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known for its simplicity and readability. It allows developers to write code with fewer lines compared to other programming languages, making it easier to understand and maintain.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26FB2-C1C8-CA98-BF7F-3F8102C27850}"/>
              </a:ext>
            </a:extLst>
          </p:cNvPr>
          <p:cNvSpPr txBox="1"/>
          <p:nvPr/>
        </p:nvSpPr>
        <p:spPr>
          <a:xfrm>
            <a:off x="710119" y="413219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HUMAN EMOTION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CA6627-0FCA-17A4-E130-FA0863E78EE0}"/>
              </a:ext>
            </a:extLst>
          </p:cNvPr>
          <p:cNvSpPr txBox="1"/>
          <p:nvPr/>
        </p:nvSpPr>
        <p:spPr>
          <a:xfrm>
            <a:off x="5210606" y="413219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DEEP LEARNING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4151C-6FE5-220E-9D1D-7719269EF279}"/>
              </a:ext>
            </a:extLst>
          </p:cNvPr>
          <p:cNvSpPr txBox="1"/>
          <p:nvPr/>
        </p:nvSpPr>
        <p:spPr>
          <a:xfrm>
            <a:off x="9419660" y="41321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3" y="551560"/>
            <a:ext cx="4811123" cy="1421928"/>
          </a:xfrm>
        </p:spPr>
        <p:txBody>
          <a:bodyPr/>
          <a:lstStyle/>
          <a:p>
            <a:r>
              <a:rPr lang="en-US" sz="4800" dirty="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3A13A-59C5-92C0-D60F-BAA19E4CDEA3}"/>
              </a:ext>
            </a:extLst>
          </p:cNvPr>
          <p:cNvSpPr txBox="1"/>
          <p:nvPr/>
        </p:nvSpPr>
        <p:spPr>
          <a:xfrm>
            <a:off x="444500" y="1455750"/>
            <a:ext cx="6014666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b="1" u="sng" spc="300" dirty="0">
                <a:solidFill>
                  <a:srgbClr val="63B7C6"/>
                </a:solidFill>
                <a:latin typeface="+mj-lt"/>
              </a:rPr>
              <a:t>LIBRARIES AND </a:t>
            </a:r>
            <a:r>
              <a:rPr lang="en-US" sz="3200" b="1" u="sng" spc="300" dirty="0">
                <a:solidFill>
                  <a:srgbClr val="63B7C6"/>
                </a:solidFill>
                <a:latin typeface="+mj-lt"/>
                <a:cs typeface="Arial" panose="020B0604020202020204" pitchFamily="34" charset="0"/>
              </a:rPr>
              <a:t>API</a:t>
            </a:r>
            <a:endParaRPr lang="en-IN" sz="3200" b="1" u="sng" spc="300" dirty="0">
              <a:solidFill>
                <a:srgbClr val="63B7C6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F2A13-EF41-14B2-A369-9F59C9F65E36}"/>
              </a:ext>
            </a:extLst>
          </p:cNvPr>
          <p:cNvSpPr txBox="1"/>
          <p:nvPr/>
        </p:nvSpPr>
        <p:spPr>
          <a:xfrm>
            <a:off x="5163166" y="2424169"/>
            <a:ext cx="1116524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PANDAS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493D5-9F3F-D450-7055-FF5E24E6537D}"/>
              </a:ext>
            </a:extLst>
          </p:cNvPr>
          <p:cNvSpPr txBox="1"/>
          <p:nvPr/>
        </p:nvSpPr>
        <p:spPr>
          <a:xfrm>
            <a:off x="7707420" y="2404497"/>
            <a:ext cx="966931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KERAS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1A175-2176-27A2-EBB0-DE8C6B7F67F7}"/>
              </a:ext>
            </a:extLst>
          </p:cNvPr>
          <p:cNvSpPr txBox="1"/>
          <p:nvPr/>
        </p:nvSpPr>
        <p:spPr>
          <a:xfrm>
            <a:off x="2933384" y="2417819"/>
            <a:ext cx="1018227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NUMPY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3FCC3-3213-97F1-FDCC-E374CE36B3A2}"/>
              </a:ext>
            </a:extLst>
          </p:cNvPr>
          <p:cNvSpPr txBox="1"/>
          <p:nvPr/>
        </p:nvSpPr>
        <p:spPr>
          <a:xfrm>
            <a:off x="9874052" y="2417819"/>
            <a:ext cx="1813317" cy="36933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TENSORFLOW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40CE3-335A-170E-5456-2470458D75D6}"/>
              </a:ext>
            </a:extLst>
          </p:cNvPr>
          <p:cNvSpPr txBox="1"/>
          <p:nvPr/>
        </p:nvSpPr>
        <p:spPr>
          <a:xfrm>
            <a:off x="128892" y="2404497"/>
            <a:ext cx="2293104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OPEN CV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31A1F-004F-FB3B-4E7D-39F7D06855B8}"/>
              </a:ext>
            </a:extLst>
          </p:cNvPr>
          <p:cNvSpPr txBox="1"/>
          <p:nvPr/>
        </p:nvSpPr>
        <p:spPr>
          <a:xfrm>
            <a:off x="128892" y="2869660"/>
            <a:ext cx="21723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Open-source computer vision and machine learning library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bg1">
                    <a:lumMod val="95000"/>
                  </a:schemeClr>
                </a:solidFill>
              </a:rPr>
              <a:t>Provides tools and functions for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image and video processing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,object detection &amp; emotion recognition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bg1">
                    <a:lumMod val="95000"/>
                  </a:schemeClr>
                </a:solidFill>
              </a:rPr>
              <a:t>Use in code-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Accessing the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webcam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Converting color spaces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Face detection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Drawing rectangles    </a:t>
            </a:r>
            <a:endParaRPr lang="en-IN" sz="1400" u="sng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2C3AA-4E91-00E9-FE84-6979E35ADBB4}"/>
              </a:ext>
            </a:extLst>
          </p:cNvPr>
          <p:cNvSpPr txBox="1"/>
          <p:nvPr/>
        </p:nvSpPr>
        <p:spPr>
          <a:xfrm>
            <a:off x="9461052" y="2813764"/>
            <a:ext cx="22263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TensorFlow is an open-source low level deep learning framework.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Developed by Google.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TensorFlow provides a flexible and low-level interface, allowing developers to have fine-grained control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Allows users to build, train, and deploy machine learning models, with neural networks and deep learning architectures.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ACF09-FF39-D064-8ED7-D50B7772FA5E}"/>
              </a:ext>
            </a:extLst>
          </p:cNvPr>
          <p:cNvSpPr txBox="1"/>
          <p:nvPr/>
        </p:nvSpPr>
        <p:spPr>
          <a:xfrm>
            <a:off x="4583715" y="2851012"/>
            <a:ext cx="21723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Used to manage and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organize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the image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file path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and corresponding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labels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Use in code-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During preprocessing phase used to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 create two data frames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 for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training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and 1 for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Each frame consists of two columns: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     'Image'  and 'label'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2A01-8021-697B-32AE-84D4852150EE}"/>
              </a:ext>
            </a:extLst>
          </p:cNvPr>
          <p:cNvSpPr txBox="1"/>
          <p:nvPr/>
        </p:nvSpPr>
        <p:spPr>
          <a:xfrm>
            <a:off x="2356303" y="2869660"/>
            <a:ext cx="21723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Python library used for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numerical computing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provides support for large </a:t>
            </a: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arrays and matrices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&amp; provides functions to operate on these arrays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Use in code-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store pixel data of image in arrays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Normalization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-pixel value b/w [0-1]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Reshaping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the image data to match the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/p size required by CNN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111B2-877B-A7CA-FC52-00C6788CEF35}"/>
              </a:ext>
            </a:extLst>
          </p:cNvPr>
          <p:cNvSpPr txBox="1"/>
          <p:nvPr/>
        </p:nvSpPr>
        <p:spPr>
          <a:xfrm>
            <a:off x="7104691" y="2851012"/>
            <a:ext cx="2172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Open-Source high-level deep learning API written in python.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User friendly and easy to use.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Allows researchers and developers to build, experiment with, and deploy deep learning models quickly and efficiently.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that abstracts the complexities of TensorFlow and other backends.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7178-7754-A636-977B-44ACB100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533196"/>
            <a:ext cx="6762615" cy="867930"/>
          </a:xfrm>
        </p:spPr>
        <p:txBody>
          <a:bodyPr/>
          <a:lstStyle/>
          <a:p>
            <a:r>
              <a:rPr lang="en-US" sz="2800" spc="-1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process of face emotion recognition </a:t>
            </a:r>
            <a:r>
              <a:rPr lang="en-US" sz="2800" spc="-1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envolves</a:t>
            </a:r>
            <a:r>
              <a:rPr lang="en-US" sz="2800" spc="-1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the following steps-</a:t>
            </a:r>
            <a:endParaRPr lang="en-IN" sz="2800" spc="-15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B0DEF-DF8C-166F-47C9-5AB91A01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FA22-69C9-E249-1A15-B8EA8BC691DF}"/>
              </a:ext>
            </a:extLst>
          </p:cNvPr>
          <p:cNvSpPr txBox="1"/>
          <p:nvPr/>
        </p:nvSpPr>
        <p:spPr>
          <a:xfrm>
            <a:off x="347870" y="2057611"/>
            <a:ext cx="10376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1)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Data collection-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Collect labelled dataset of facial images that represent different emotions.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2)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Preprocessing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-  Standardize their size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	         Convert them to grayscale 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	         Normalize -Standard scale or range[0-1pix]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3)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Model training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- Train a deep learning model using labelled dataset(CNN)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4)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Evaluate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-  To determine accuracy and performance using test dataset.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5)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Real-Time Implementation-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Implementation of model in live video-streams or webcam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5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842" y="2234612"/>
            <a:ext cx="2601880" cy="978729"/>
          </a:xfrm>
        </p:spPr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164C4-522E-83E6-3F24-F0C7BA47AE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145" y="177800"/>
            <a:ext cx="12039715" cy="68580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Import CV2 , 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model_from_json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(A function imported from 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module to load the pre-trained model.)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Pre-trained model </a:t>
            </a:r>
            <a:r>
              <a:rPr lang="en-IN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"</a:t>
            </a:r>
            <a:r>
              <a:rPr lang="en-IN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facialemotionmodel.json</a:t>
            </a:r>
            <a:r>
              <a:rPr lang="en-IN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“ is loaded into the </a:t>
            </a:r>
            <a:r>
              <a:rPr lang="en-IN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model_from_json</a:t>
            </a:r>
            <a:r>
              <a:rPr lang="en-IN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function using read() function to create a neural network model.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Load the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Haar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Cascade Classifier with path “</a:t>
            </a: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haarcascade_frontalface_default.xm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</a:t>
            </a:r>
            <a:r>
              <a:rPr lang="en-IN" dirty="0">
                <a:solidFill>
                  <a:srgbClr val="374151"/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”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for face detection(pre trained classifier to detect faces in image).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Create a function ‘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extract_features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’ that does the following 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	a) takes an image as input and converts it into a </a:t>
            </a:r>
            <a:r>
              <a:rPr lang="en-US" u="sng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NumPy 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	b) </a:t>
            </a:r>
            <a:r>
              <a:rPr lang="en-US" u="sng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reshape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the image (1,48,48,1)</a:t>
            </a:r>
          </a:p>
          <a:p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	c) </a:t>
            </a:r>
            <a:r>
              <a:rPr lang="en-US" b="0" u="sng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normalize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the image by dividing by </a:t>
            </a:r>
            <a:r>
              <a:rPr lang="en-US" b="0" u="sng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255.0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to scale pixel values between 0 and 1.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Open the webcam using ‘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VideoCapture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’ function to capture video frames.</a:t>
            </a:r>
          </a:p>
          <a:p>
            <a:pPr marL="342900" indent="-342900">
              <a:buAutoNum type="arabicParenR" startAt="5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Create a dictionary ‘labels’ to map predicted Integer class labels to human readable expression.</a:t>
            </a:r>
          </a:p>
          <a:p>
            <a:pPr marL="342900" indent="-342900">
              <a:buAutoNum type="arabicParenR" startAt="5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Continuously capture frames from the webcam and convert them to greyscale using ‘cv2.cvtColor’ function</a:t>
            </a:r>
          </a:p>
          <a:p>
            <a:pPr marL="342900" indent="-342900">
              <a:buAutoNum type="arabicParenR" startAt="5"/>
            </a:pP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Haar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Cascade is used to detect faces in the greyscale frame and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dete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ctMultiScale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function returns the co-ordinates of the face.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face region is extracted from the grayscale frame, and a blue rectangle is drawn around the detected face using cv2.rectangle.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extracted face is resized to 48x48 pixels to match the input size of the model and converted to a feature array using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extract_features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function.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model predicts the expression label for the face using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model.predict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predicted label is mapped to the corresponding expression from the labels dictionary.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predicted expression label is displayed above the detected face using cv2.putText.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processed frame with detected faces and the predicted expression labels is displayed using cv2.imshow.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The cv2.waitKey(27) function waits for a key event for 27 milliseconds, and then the loop continues with the next frame.</a:t>
            </a:r>
          </a:p>
          <a:p>
            <a:pPr marL="342900" indent="-342900">
              <a:buAutoNum type="arabicParenR" startAt="5"/>
            </a:pP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except block handles any cv2.error that might occur during video capture, ensuring that the code continues to run without interruptions.</a:t>
            </a:r>
          </a:p>
          <a:p>
            <a:endParaRPr lang="en-US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	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	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IN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anchor="t">
            <a:noAutofit/>
          </a:bodyPr>
          <a:lstStyle/>
          <a:p>
            <a:r>
              <a:rPr lang="en-US" dirty="0"/>
              <a:t>Result , Discussion and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91" y="1547054"/>
            <a:ext cx="11215235" cy="1433141"/>
          </a:xfrm>
        </p:spPr>
        <p:txBody>
          <a:bodyPr>
            <a:noAutofit/>
          </a:bodyPr>
          <a:lstStyle/>
          <a:p>
            <a:r>
              <a:rPr lang="en-US" sz="2000" dirty="0"/>
              <a:t>For the face emotion recognition project, we have implemented a Convolutional Neural Network (CNN) model using </a:t>
            </a:r>
            <a:r>
              <a:rPr lang="en-US" sz="2000" dirty="0" err="1"/>
              <a:t>Keras</a:t>
            </a:r>
            <a:r>
              <a:rPr lang="en-US" sz="2000" dirty="0"/>
              <a:t> and OpenCV libraries to detect and recognize facial expressions in real-time from webcam or video input. The goal of the project is to accurately classify facial expressions into seven emotion categories: angry, disgust, fear, happy, neutral, sad, and surprise.</a:t>
            </a:r>
          </a:p>
          <a:p>
            <a:r>
              <a:rPr lang="en-US" sz="2000" dirty="0"/>
              <a:t>Model: Convolutional Neural Network (CNN)</a:t>
            </a:r>
          </a:p>
          <a:p>
            <a:r>
              <a:rPr lang="en-US" sz="2000" dirty="0"/>
              <a:t>Training Dataset Size: 28,821 images (across seven emotion categories)</a:t>
            </a:r>
          </a:p>
          <a:p>
            <a:r>
              <a:rPr lang="en-US" sz="2000" dirty="0"/>
              <a:t>Testing Dataset Size: 7,066 images (across seven emotion categories)</a:t>
            </a:r>
          </a:p>
          <a:p>
            <a:r>
              <a:rPr lang="en-US" sz="2000" dirty="0"/>
              <a:t>Image Size: 48x48 pixels (grayscale)</a:t>
            </a:r>
          </a:p>
          <a:p>
            <a:r>
              <a:rPr lang="en-US" sz="2000" dirty="0"/>
              <a:t>Epochs: 100</a:t>
            </a:r>
          </a:p>
          <a:p>
            <a:r>
              <a:rPr lang="en-US" sz="2000" dirty="0"/>
              <a:t>Training Accuracy: [97]</a:t>
            </a:r>
          </a:p>
          <a:p>
            <a:r>
              <a:rPr lang="en-US" sz="2000" dirty="0"/>
              <a:t>Testing Accuracy: [88]</a:t>
            </a: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F47AA-102C-3332-33E6-38F2E33A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83" y="542925"/>
            <a:ext cx="4915440" cy="535531"/>
          </a:xfrm>
        </p:spPr>
        <p:txBody>
          <a:bodyPr/>
          <a:lstStyle/>
          <a:p>
            <a:r>
              <a:rPr lang="en-IN" dirty="0"/>
              <a:t>Prediction during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70514-384D-B713-7D00-2CD516BC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1740138"/>
            <a:ext cx="3808455" cy="4574936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3986DC-6558-71DB-9A05-F3914A3C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48" y="1740138"/>
            <a:ext cx="3808455" cy="4574937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963F3-55C5-ADDA-64D5-B2351CCD9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571" y="1740137"/>
            <a:ext cx="3679145" cy="4574937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F47AA-102C-3332-33E6-38F2E33A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47" y="633005"/>
            <a:ext cx="6403772" cy="873051"/>
          </a:xfrm>
        </p:spPr>
        <p:txBody>
          <a:bodyPr/>
          <a:lstStyle/>
          <a:p>
            <a:r>
              <a:rPr lang="en-IN" sz="4000" dirty="0"/>
              <a:t>Prediction during Testing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5F020E-E946-A4BF-D423-B2114F55B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578792"/>
              </p:ext>
            </p:extLst>
          </p:nvPr>
        </p:nvGraphicFramePr>
        <p:xfrm>
          <a:off x="143814" y="1788558"/>
          <a:ext cx="11904372" cy="399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6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a336ed-1970-49ad-99d4-973604a6c69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673951C5C574A8539CA876686CA51" ma:contentTypeVersion="9" ma:contentTypeDescription="Create a new document." ma:contentTypeScope="" ma:versionID="fcd3e08cc22442baf0978aa3965d80c7">
  <xsd:schema xmlns:xsd="http://www.w3.org/2001/XMLSchema" xmlns:xs="http://www.w3.org/2001/XMLSchema" xmlns:p="http://schemas.microsoft.com/office/2006/metadata/properties" xmlns:ns3="eda336ed-1970-49ad-99d4-973604a6c69b" xmlns:ns4="6b6ba02c-19b4-4845-b864-76a6ff5488af" targetNamespace="http://schemas.microsoft.com/office/2006/metadata/properties" ma:root="true" ma:fieldsID="e62bfd4689165df247e9dbc7d5f50d15" ns3:_="" ns4:_="">
    <xsd:import namespace="eda336ed-1970-49ad-99d4-973604a6c69b"/>
    <xsd:import namespace="6b6ba02c-19b4-4845-b864-76a6ff548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336ed-1970-49ad-99d4-973604a6c6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ba02c-19b4-4845-b864-76a6ff5488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6b6ba02c-19b4-4845-b864-76a6ff5488af"/>
    <ds:schemaRef ds:uri="eda336ed-1970-49ad-99d4-973604a6c6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0ACAC8-89D4-4810-AC0B-7C92F7CD0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a336ed-1970-49ad-99d4-973604a6c69b"/>
    <ds:schemaRef ds:uri="6b6ba02c-19b4-4845-b864-76a6ff548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309</TotalTime>
  <Words>1183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Consolas</vt:lpstr>
      <vt:lpstr>Gadugi</vt:lpstr>
      <vt:lpstr>Söhne</vt:lpstr>
      <vt:lpstr>Trade Gothic LT Pro</vt:lpstr>
      <vt:lpstr>Trebuchet MS</vt:lpstr>
      <vt:lpstr>Wingdings</vt:lpstr>
      <vt:lpstr>Office Theme</vt:lpstr>
      <vt:lpstr>Face Expression Recognition</vt:lpstr>
      <vt:lpstr>Introduction</vt:lpstr>
      <vt:lpstr>Prerequisites</vt:lpstr>
      <vt:lpstr>METHODOLOGY</vt:lpstr>
      <vt:lpstr>The process of face emotion recognition envolves the following steps-</vt:lpstr>
      <vt:lpstr>Code Explanation</vt:lpstr>
      <vt:lpstr>Result , Discussion and Application</vt:lpstr>
      <vt:lpstr>Prediction during Training</vt:lpstr>
      <vt:lpstr>Prediction during Testing</vt:lpstr>
      <vt:lpstr>Applications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Expression Recognition</dc:title>
  <dc:creator>Ankit Pundir</dc:creator>
  <cp:lastModifiedBy>Ankit Pundir</cp:lastModifiedBy>
  <cp:revision>2</cp:revision>
  <dcterms:created xsi:type="dcterms:W3CDTF">2023-07-21T13:32:48Z</dcterms:created>
  <dcterms:modified xsi:type="dcterms:W3CDTF">2023-07-22T03:35:34Z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0x010100EAC673951C5C574A8539CA876686CA51</vt:lpwstr>
  </property>
</Properties>
</file>