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D898A-8D77-4BA6-BDFE-6A450E53BC53}"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1C9D-0586-46FC-9D47-7DD65BFDBA4C}" type="slidenum">
              <a:rPr lang="en-IN" smtClean="0"/>
              <a:t>‹#›</a:t>
            </a:fld>
            <a:endParaRPr lang="en-IN"/>
          </a:p>
        </p:txBody>
      </p:sp>
    </p:spTree>
    <p:extLst>
      <p:ext uri="{BB962C8B-B14F-4D97-AF65-F5344CB8AC3E}">
        <p14:creationId xmlns:p14="http://schemas.microsoft.com/office/powerpoint/2010/main" val="377380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E2DD-B89E-4467-8AB6-F5E955013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C8849E-6405-48BA-8B19-C0BD982C0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D6EBBB-DB7D-408E-BDDF-57BEDAA6238C}"/>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B3299499-9F41-4629-90F4-8A1DF88E6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7A895-F9B5-4E47-90BC-16CFEEA29F14}"/>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301241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DFEE-3160-469D-9364-5B4DDAB846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271EF9-B55B-4DA6-ADA5-8C3E220D9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01552-4FA7-42E4-96A7-DF0855F3913E}"/>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E88BE893-61CC-4F41-907A-319107571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A0563-1848-4792-A028-0BE9C69736B5}"/>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165059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B5B67-FEB2-402E-B83C-53FFC78DE7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D1674-D279-492F-B82F-A303B2DD8A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6098C-A270-434C-A96E-1AB886397D85}"/>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79A5037E-F226-4F2D-8F48-DC47F3748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60A22-C918-4DA1-9104-A9229418DBE8}"/>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405874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826C-789B-40EE-977A-A1EBB561A6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6262B7-9B61-4BC0-8A7D-0F8F66A14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0E79B-0AD3-4A1B-B802-B4BCE8BB48B6}"/>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AABA07D1-9142-4E56-9F9E-8CB81BB80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B64A2-082F-466E-8FCB-E26A9F7F03D1}"/>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233641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C7AD-A4F9-4E64-AA35-ED69F329D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137CDB-B321-4644-ADED-FB046A51A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11DBA-FCBB-49B2-9554-966355B6EB15}"/>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366D97FD-339B-461A-9A54-7DABA5CCE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B3313-2361-4EB7-A5A5-0FF3A15E3A1E}"/>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359723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2E8D-34BA-4F0A-A937-F92784AFD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2B258-593A-4C67-A40B-476B856E7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FC7FC1-8023-4F3B-9DCD-21EC48DE5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789BA3-E277-4E7F-B24B-6D541E6F663A}"/>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6" name="Footer Placeholder 5">
            <a:extLst>
              <a:ext uri="{FF2B5EF4-FFF2-40B4-BE49-F238E27FC236}">
                <a16:creationId xmlns:a16="http://schemas.microsoft.com/office/drawing/2014/main" id="{75762F3A-732C-449A-81AE-D7335C2AB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EFA5C-B3D7-4CF6-B181-356BFC95948E}"/>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131991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5210-3684-43F3-B885-B10E6B7C77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2585D-9CC5-412A-AE3B-3409E27AA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97FED-7AAC-4BDC-9E60-F9C6B05A0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EF890-2CE3-40F4-B3C3-01A75A8DB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8D3CB-3043-415B-A4CF-DA78AE64D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42C65D-E8C1-4F90-A4FD-BA06718CF1F0}"/>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8" name="Footer Placeholder 7">
            <a:extLst>
              <a:ext uri="{FF2B5EF4-FFF2-40B4-BE49-F238E27FC236}">
                <a16:creationId xmlns:a16="http://schemas.microsoft.com/office/drawing/2014/main" id="{30C7FFCD-C587-4C56-8E24-99A231D4DC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F0F0CA-8EAF-4774-A8AB-C7826FE88BA8}"/>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251702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20D5-89AF-43B3-BB2C-405CFCF66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7074C-B752-4ED5-BB71-D25D01837B73}"/>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4" name="Footer Placeholder 3">
            <a:extLst>
              <a:ext uri="{FF2B5EF4-FFF2-40B4-BE49-F238E27FC236}">
                <a16:creationId xmlns:a16="http://schemas.microsoft.com/office/drawing/2014/main" id="{5AFC7DF9-44F9-4AB4-8EAD-F583B9B09D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81C64-FB8A-4813-B427-B3FC9C3C0709}"/>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376852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E6E08-60BD-4E10-9584-B06B856C0CBF}"/>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3" name="Footer Placeholder 2">
            <a:extLst>
              <a:ext uri="{FF2B5EF4-FFF2-40B4-BE49-F238E27FC236}">
                <a16:creationId xmlns:a16="http://schemas.microsoft.com/office/drawing/2014/main" id="{A749FB46-966A-4235-A544-E58AE330CD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47F584-FD0D-48AD-ABDB-7D3CD52642BF}"/>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382066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1C5E-A140-43C7-B088-ED6162754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6A8C8-243E-4E15-93EC-819036221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65CE3-B065-420F-80BA-69A9CDAB2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EAF27-0348-4F15-9230-E64E4D486895}"/>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6" name="Footer Placeholder 5">
            <a:extLst>
              <a:ext uri="{FF2B5EF4-FFF2-40B4-BE49-F238E27FC236}">
                <a16:creationId xmlns:a16="http://schemas.microsoft.com/office/drawing/2014/main" id="{2C79F61F-35B9-4837-9260-28780C33B9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B96511-942A-4585-836A-27E7DA0A8C03}"/>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383284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2301-DBB8-41CC-8527-A298A0DB1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20394C-2183-4A40-AE8D-CF3DE29FA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1FBABC-6D4D-4338-81E9-92973B35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A7108-E5D2-4022-8C05-A1876C512017}"/>
              </a:ext>
            </a:extLst>
          </p:cNvPr>
          <p:cNvSpPr>
            <a:spLocks noGrp="1"/>
          </p:cNvSpPr>
          <p:nvPr>
            <p:ph type="dt" sz="half" idx="10"/>
          </p:nvPr>
        </p:nvSpPr>
        <p:spPr/>
        <p:txBody>
          <a:bodyPr/>
          <a:lstStyle/>
          <a:p>
            <a:fld id="{5B450B4F-E8D8-499A-8B0C-FAA3831A8794}" type="datetimeFigureOut">
              <a:rPr lang="en-IN" smtClean="0"/>
              <a:t>26-01-2025</a:t>
            </a:fld>
            <a:endParaRPr lang="en-IN"/>
          </a:p>
        </p:txBody>
      </p:sp>
      <p:sp>
        <p:nvSpPr>
          <p:cNvPr id="6" name="Footer Placeholder 5">
            <a:extLst>
              <a:ext uri="{FF2B5EF4-FFF2-40B4-BE49-F238E27FC236}">
                <a16:creationId xmlns:a16="http://schemas.microsoft.com/office/drawing/2014/main" id="{1879DB1B-6211-428C-A62E-637B0007E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7837B-4184-41ED-B378-E99C8127C439}"/>
              </a:ext>
            </a:extLst>
          </p:cNvPr>
          <p:cNvSpPr>
            <a:spLocks noGrp="1"/>
          </p:cNvSpPr>
          <p:nvPr>
            <p:ph type="sldNum" sz="quarter" idx="12"/>
          </p:nvPr>
        </p:nvSpPr>
        <p:spPr/>
        <p:txBody>
          <a:bodyPr/>
          <a:lstStyle/>
          <a:p>
            <a:fld id="{0042865F-EE6F-4D51-BCA3-06167A8B51F4}" type="slidenum">
              <a:rPr lang="en-IN" smtClean="0"/>
              <a:t>‹#›</a:t>
            </a:fld>
            <a:endParaRPr lang="en-IN"/>
          </a:p>
        </p:txBody>
      </p:sp>
    </p:spTree>
    <p:extLst>
      <p:ext uri="{BB962C8B-B14F-4D97-AF65-F5344CB8AC3E}">
        <p14:creationId xmlns:p14="http://schemas.microsoft.com/office/powerpoint/2010/main" val="200343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28A39C-DD22-4C61-BADF-5D7C2B529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A8F1FC-CBEF-430C-8053-B3FA3464E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1B8AF-3359-493C-898E-652390436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0B4F-E8D8-499A-8B0C-FAA3831A8794}" type="datetimeFigureOut">
              <a:rPr lang="en-IN" smtClean="0"/>
              <a:t>26-01-2025</a:t>
            </a:fld>
            <a:endParaRPr lang="en-IN"/>
          </a:p>
        </p:txBody>
      </p:sp>
      <p:sp>
        <p:nvSpPr>
          <p:cNvPr id="5" name="Footer Placeholder 4">
            <a:extLst>
              <a:ext uri="{FF2B5EF4-FFF2-40B4-BE49-F238E27FC236}">
                <a16:creationId xmlns:a16="http://schemas.microsoft.com/office/drawing/2014/main" id="{631096A7-74C0-44C2-A0DB-45C14035B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ADF659-B375-4D9A-B978-C1688D91F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2865F-EE6F-4D51-BCA3-06167A8B51F4}" type="slidenum">
              <a:rPr lang="en-IN" smtClean="0"/>
              <a:t>‹#›</a:t>
            </a:fld>
            <a:endParaRPr lang="en-IN"/>
          </a:p>
        </p:txBody>
      </p:sp>
    </p:spTree>
    <p:extLst>
      <p:ext uri="{BB962C8B-B14F-4D97-AF65-F5344CB8AC3E}">
        <p14:creationId xmlns:p14="http://schemas.microsoft.com/office/powerpoint/2010/main" val="95431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lab.research.google.com/drive/1Ch-IYITKLjJQSXWksvlAmVNbquLmTpPc?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6F10-5B7D-4476-9DF2-DA592AE06F5E}"/>
              </a:ext>
            </a:extLst>
          </p:cNvPr>
          <p:cNvSpPr>
            <a:spLocks noGrp="1"/>
          </p:cNvSpPr>
          <p:nvPr>
            <p:ph type="ctrTitle"/>
          </p:nvPr>
        </p:nvSpPr>
        <p:spPr>
          <a:xfrm>
            <a:off x="-264416" y="1125714"/>
            <a:ext cx="6464410" cy="646332"/>
          </a:xfrm>
        </p:spPr>
        <p:txBody>
          <a:bodyPr>
            <a:normAutofit fontScale="90000"/>
          </a:bodyPr>
          <a:lstStyle/>
          <a:p>
            <a:r>
              <a:rPr lang="en-IN" sz="4400" b="1" u="sng" dirty="0"/>
              <a:t>Earthquake Project Analysis</a:t>
            </a:r>
          </a:p>
        </p:txBody>
      </p:sp>
      <p:sp>
        <p:nvSpPr>
          <p:cNvPr id="6" name="TextBox 5">
            <a:extLst>
              <a:ext uri="{FF2B5EF4-FFF2-40B4-BE49-F238E27FC236}">
                <a16:creationId xmlns:a16="http://schemas.microsoft.com/office/drawing/2014/main" id="{8181BDA2-3E17-4854-972A-470AD24C29B4}"/>
              </a:ext>
            </a:extLst>
          </p:cNvPr>
          <p:cNvSpPr txBox="1"/>
          <p:nvPr/>
        </p:nvSpPr>
        <p:spPr>
          <a:xfrm>
            <a:off x="120316" y="4331369"/>
            <a:ext cx="4684295" cy="646331"/>
          </a:xfrm>
          <a:prstGeom prst="rect">
            <a:avLst/>
          </a:prstGeom>
          <a:noFill/>
        </p:spPr>
        <p:txBody>
          <a:bodyPr wrap="square" rtlCol="0">
            <a:spAutoFit/>
          </a:bodyPr>
          <a:lstStyle/>
          <a:p>
            <a:r>
              <a:rPr lang="en-IN" u="sng" dirty="0"/>
              <a:t>Presented By:-Ankit Rajak</a:t>
            </a:r>
          </a:p>
          <a:p>
            <a:r>
              <a:rPr lang="en-IN" u="sng" dirty="0"/>
              <a:t>Project File:-</a:t>
            </a:r>
            <a:r>
              <a:rPr lang="en-IN" dirty="0">
                <a:hlinkClick r:id="rId2">
                  <a:extLst>
                    <a:ext uri="{A12FA001-AC4F-418D-AE19-62706E023703}">
                      <ahyp:hlinkClr xmlns:ahyp="http://schemas.microsoft.com/office/drawing/2018/hyperlinkcolor" val="tx"/>
                    </a:ext>
                  </a:extLst>
                </a:hlinkClick>
              </a:rPr>
              <a:t>Earthquake Project Analysis</a:t>
            </a:r>
            <a:endParaRPr lang="en-IN" dirty="0"/>
          </a:p>
        </p:txBody>
      </p:sp>
      <p:pic>
        <p:nvPicPr>
          <p:cNvPr id="11" name="Picture 10">
            <a:extLst>
              <a:ext uri="{FF2B5EF4-FFF2-40B4-BE49-F238E27FC236}">
                <a16:creationId xmlns:a16="http://schemas.microsoft.com/office/drawing/2014/main" id="{B6AED8A3-706A-4F84-8E06-005AAF0CF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994" y="0"/>
            <a:ext cx="6060184" cy="6858000"/>
          </a:xfrm>
          <a:prstGeom prst="rect">
            <a:avLst/>
          </a:prstGeom>
        </p:spPr>
      </p:pic>
    </p:spTree>
    <p:extLst>
      <p:ext uri="{BB962C8B-B14F-4D97-AF65-F5344CB8AC3E}">
        <p14:creationId xmlns:p14="http://schemas.microsoft.com/office/powerpoint/2010/main" val="225930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C98B-CB43-406B-B3DF-16A20EA669D9}"/>
              </a:ext>
            </a:extLst>
          </p:cNvPr>
          <p:cNvSpPr>
            <a:spLocks noGrp="1"/>
          </p:cNvSpPr>
          <p:nvPr>
            <p:ph type="title"/>
          </p:nvPr>
        </p:nvSpPr>
        <p:spPr>
          <a:xfrm>
            <a:off x="146437" y="166343"/>
            <a:ext cx="3320332" cy="835522"/>
          </a:xfrm>
        </p:spPr>
        <p:txBody>
          <a:bodyPr/>
          <a:lstStyle/>
          <a:p>
            <a:r>
              <a:rPr lang="en-US" u="sng" dirty="0"/>
              <a:t>Conclusion:-</a:t>
            </a:r>
            <a:endParaRPr lang="en-IN" u="sng" dirty="0"/>
          </a:p>
        </p:txBody>
      </p:sp>
      <p:pic>
        <p:nvPicPr>
          <p:cNvPr id="5" name="Picture 4">
            <a:extLst>
              <a:ext uri="{FF2B5EF4-FFF2-40B4-BE49-F238E27FC236}">
                <a16:creationId xmlns:a16="http://schemas.microsoft.com/office/drawing/2014/main" id="{E686F280-C97A-44C1-B624-1D231EB18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510" y="0"/>
            <a:ext cx="5417489" cy="6858000"/>
          </a:xfrm>
          <a:prstGeom prst="rect">
            <a:avLst/>
          </a:prstGeom>
        </p:spPr>
      </p:pic>
      <p:sp>
        <p:nvSpPr>
          <p:cNvPr id="6" name="TextBox 5">
            <a:extLst>
              <a:ext uri="{FF2B5EF4-FFF2-40B4-BE49-F238E27FC236}">
                <a16:creationId xmlns:a16="http://schemas.microsoft.com/office/drawing/2014/main" id="{C1C3D8E3-752C-4638-8CC2-F4F8DD7A8F7C}"/>
              </a:ext>
            </a:extLst>
          </p:cNvPr>
          <p:cNvSpPr txBox="1"/>
          <p:nvPr/>
        </p:nvSpPr>
        <p:spPr>
          <a:xfrm>
            <a:off x="146437" y="1272208"/>
            <a:ext cx="5995284" cy="4893647"/>
          </a:xfrm>
          <a:prstGeom prst="rect">
            <a:avLst/>
          </a:prstGeom>
          <a:noFill/>
        </p:spPr>
        <p:txBody>
          <a:bodyPr wrap="square" rtlCol="0">
            <a:spAutoFit/>
          </a:bodyPr>
          <a:lstStyle/>
          <a:p>
            <a:r>
              <a:rPr lang="en-US" sz="1400" dirty="0"/>
              <a:t>In conclusion, earthquakes are powerful natural events caused by the sudden release of energy from the Earth's crust. They result from the movement of tectonic plates and can vary in magnitude, intensity, and impact. While earthquakes can occur anywhere, certain regions, such as the Pacific Ring of Fire, are more prone due to tectonic activity.</a:t>
            </a:r>
          </a:p>
          <a:p>
            <a:r>
              <a:rPr lang="en-US" sz="1400" dirty="0"/>
              <a:t>The severity of an earthquake is measured on the Richter scale or the moment magnitude scale, with larger earthquakes causing significant destruction to infrastructure, landscapes, and even entire communities. Smaller earthquakes, though less damaging, are frequent and help scientists monitor and understand seismic activity.</a:t>
            </a:r>
          </a:p>
          <a:p>
            <a:r>
              <a:rPr lang="en-US" sz="1400" dirty="0"/>
              <a:t>Human populations in earthquake-prone areas face a greater risk of injury and death, particularly if buildings and infrastructure are not designed to withstand seismic forces. Preparedness through early warning systems, strict building codes, and public education can significantly reduce the loss of life and property damage.</a:t>
            </a:r>
          </a:p>
          <a:p>
            <a:r>
              <a:rPr lang="en-US" sz="1400" dirty="0"/>
              <a:t>Research and advancements in earthquake prediction continue to improve, but the unpredictable nature of earthquakes makes it essential for countries and communities to focus on resilience and response strategies. Ultimately, a combination of scientific understanding, proactive measures, and global cooperation can minimize the devastating effects of earthquakes and ensure the safety of vulnerable populations.</a:t>
            </a:r>
          </a:p>
          <a:p>
            <a:endParaRPr lang="en-IN" dirty="0"/>
          </a:p>
        </p:txBody>
      </p:sp>
    </p:spTree>
    <p:extLst>
      <p:ext uri="{BB962C8B-B14F-4D97-AF65-F5344CB8AC3E}">
        <p14:creationId xmlns:p14="http://schemas.microsoft.com/office/powerpoint/2010/main" val="414708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0DC7-A3BA-4685-8A67-DA44550D55E8}"/>
              </a:ext>
            </a:extLst>
          </p:cNvPr>
          <p:cNvSpPr>
            <a:spLocks noGrp="1"/>
          </p:cNvSpPr>
          <p:nvPr>
            <p:ph type="title"/>
          </p:nvPr>
        </p:nvSpPr>
        <p:spPr>
          <a:xfrm>
            <a:off x="623514" y="2456318"/>
            <a:ext cx="10515600" cy="1325563"/>
          </a:xfrm>
        </p:spPr>
        <p:txBody>
          <a:bodyPr/>
          <a:lstStyle/>
          <a:p>
            <a:pPr algn="ctr"/>
            <a:r>
              <a:rPr lang="en-US" b="1" u="sng" dirty="0"/>
              <a:t>Thank You So Much</a:t>
            </a:r>
            <a:endParaRPr lang="en-IN" b="1" u="sng" dirty="0"/>
          </a:p>
        </p:txBody>
      </p:sp>
    </p:spTree>
    <p:extLst>
      <p:ext uri="{BB962C8B-B14F-4D97-AF65-F5344CB8AC3E}">
        <p14:creationId xmlns:p14="http://schemas.microsoft.com/office/powerpoint/2010/main" val="277325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1290-A7DE-48FC-BB7A-52B4355B713C}"/>
              </a:ext>
            </a:extLst>
          </p:cNvPr>
          <p:cNvSpPr>
            <a:spLocks noGrp="1"/>
          </p:cNvSpPr>
          <p:nvPr>
            <p:ph type="title"/>
          </p:nvPr>
        </p:nvSpPr>
        <p:spPr/>
        <p:txBody>
          <a:bodyPr>
            <a:normAutofit/>
          </a:bodyPr>
          <a:lstStyle/>
          <a:p>
            <a:r>
              <a:rPr lang="en-IN" sz="4000" u="sng" dirty="0"/>
              <a:t>Introduction:-</a:t>
            </a:r>
          </a:p>
        </p:txBody>
      </p:sp>
      <p:sp>
        <p:nvSpPr>
          <p:cNvPr id="4" name="TextBox 3">
            <a:extLst>
              <a:ext uri="{FF2B5EF4-FFF2-40B4-BE49-F238E27FC236}">
                <a16:creationId xmlns:a16="http://schemas.microsoft.com/office/drawing/2014/main" id="{6536C216-F5E5-4CC8-BD78-95A3F621AE36}"/>
              </a:ext>
            </a:extLst>
          </p:cNvPr>
          <p:cNvSpPr txBox="1"/>
          <p:nvPr/>
        </p:nvSpPr>
        <p:spPr>
          <a:xfrm>
            <a:off x="838201" y="1908313"/>
            <a:ext cx="6039678" cy="4555093"/>
          </a:xfrm>
          <a:prstGeom prst="rect">
            <a:avLst/>
          </a:prstGeom>
          <a:noFill/>
        </p:spPr>
        <p:txBody>
          <a:bodyPr wrap="square" rtlCol="0">
            <a:spAutoFit/>
          </a:bodyPr>
          <a:lstStyle/>
          <a:p>
            <a:r>
              <a:rPr lang="en-US" sz="1600" dirty="0"/>
              <a:t>An earthquake is a sudden and powerful shaking of the Earth's surface caused by the movement of tectonic plates beneath the crust. These movements occur due to the release of accumulated energy along fault lines, resulting in seismic waves that can cause significant damage to infrastructure, the environment, and human life. Earthquakes vary in magnitude and can trigger secondary disasters such as tsunamis, landslides, and aftershocks.</a:t>
            </a:r>
          </a:p>
          <a:p>
            <a:r>
              <a:rPr lang="en-US" sz="1600" dirty="0"/>
              <a:t>Earthquakes are natural phenomena that affect various regions worldwide, particularly those located along active fault lines. Understanding their causes, predicting their occurrence, and preparing for their effects are crucial for minimizing their impact. With advancements in technology, scientists use seismographs and other tools to monitor seismic activity and study earthquake patterns, contributing to better disaster preparedness and response efforts.</a:t>
            </a:r>
          </a:p>
          <a:p>
            <a:r>
              <a:rPr lang="en-US" sz="1600" dirty="0"/>
              <a:t>Preparedness and resilient infrastructure are key to reducing the devastating effects of earthquakes on vulnerable populations and regions.</a:t>
            </a:r>
          </a:p>
          <a:p>
            <a:endParaRPr lang="en-IN" dirty="0"/>
          </a:p>
        </p:txBody>
      </p:sp>
      <p:pic>
        <p:nvPicPr>
          <p:cNvPr id="6" name="Picture 5">
            <a:extLst>
              <a:ext uri="{FF2B5EF4-FFF2-40B4-BE49-F238E27FC236}">
                <a16:creationId xmlns:a16="http://schemas.microsoft.com/office/drawing/2014/main" id="{A72EC66B-72F1-41F3-A61C-06784EFAE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687" y="0"/>
            <a:ext cx="5166313" cy="6858000"/>
          </a:xfrm>
          <a:prstGeom prst="rect">
            <a:avLst/>
          </a:prstGeom>
        </p:spPr>
      </p:pic>
    </p:spTree>
    <p:extLst>
      <p:ext uri="{BB962C8B-B14F-4D97-AF65-F5344CB8AC3E}">
        <p14:creationId xmlns:p14="http://schemas.microsoft.com/office/powerpoint/2010/main" val="319162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EE28-43A2-4236-A409-4789D98EA7A4}"/>
              </a:ext>
            </a:extLst>
          </p:cNvPr>
          <p:cNvSpPr>
            <a:spLocks noGrp="1"/>
          </p:cNvSpPr>
          <p:nvPr>
            <p:ph type="title"/>
          </p:nvPr>
        </p:nvSpPr>
        <p:spPr>
          <a:xfrm>
            <a:off x="512197" y="111001"/>
            <a:ext cx="3049988" cy="994548"/>
          </a:xfrm>
        </p:spPr>
        <p:txBody>
          <a:bodyPr/>
          <a:lstStyle/>
          <a:p>
            <a:r>
              <a:rPr lang="en-US" u="sng" dirty="0"/>
              <a:t>Objective:-</a:t>
            </a:r>
            <a:endParaRPr lang="en-IN" u="sng" dirty="0"/>
          </a:p>
        </p:txBody>
      </p:sp>
      <p:sp>
        <p:nvSpPr>
          <p:cNvPr id="3" name="Content Placeholder 2">
            <a:extLst>
              <a:ext uri="{FF2B5EF4-FFF2-40B4-BE49-F238E27FC236}">
                <a16:creationId xmlns:a16="http://schemas.microsoft.com/office/drawing/2014/main" id="{8344AF6B-9300-4406-837F-3AB18E47C705}"/>
              </a:ext>
            </a:extLst>
          </p:cNvPr>
          <p:cNvSpPr>
            <a:spLocks noGrp="1"/>
          </p:cNvSpPr>
          <p:nvPr>
            <p:ph idx="1"/>
          </p:nvPr>
        </p:nvSpPr>
        <p:spPr>
          <a:xfrm>
            <a:off x="241853" y="1229276"/>
            <a:ext cx="6381584" cy="5084059"/>
          </a:xfrm>
        </p:spPr>
        <p:txBody>
          <a:bodyPr>
            <a:normAutofit/>
          </a:bodyPr>
          <a:lstStyle/>
          <a:p>
            <a:r>
              <a:rPr lang="en-US" sz="1600" dirty="0"/>
              <a:t>The earthquake project analysis aims to explore and understand seismic activity patterns, focusing on the frequency, magnitude, and geographical distribution of earthquakes. Earthquakes, as natural disasters, pose significant risks to human life, infrastructure, and the environment, making it crucial to study their behavior for better preparedness and mitigation strategies. This project focuses on analyzing historical earthquake data, examining factors like fault lines, tectonic movements, and aftershock patterns, to provide insights into regions most vulnerable to seismic activity.</a:t>
            </a:r>
          </a:p>
          <a:p>
            <a:r>
              <a:rPr lang="en-US" sz="1600" dirty="0"/>
              <a:t>By analyzing key metrics such as earthquake magnitude, depth, and epicenter locations, this project seeks to identify trends and patterns that can help predict the likelihood of future seismic events. The analysis also evaluates the impact of earthquakes on various regions, highlighting the importance of building resilient infrastructure and disaster management strategies.</a:t>
            </a:r>
          </a:p>
          <a:p>
            <a:r>
              <a:rPr lang="en-US" sz="1600" dirty="0"/>
              <a:t>The ultimate goal of this project is to contribute to the understanding of earthquake dynamics, aiding governments, scientists, and urban planners in developing effective strategies to reduce the impact of earthquakes and protect vulnerable communities.</a:t>
            </a:r>
          </a:p>
          <a:p>
            <a:pPr marL="0" indent="0">
              <a:buNone/>
            </a:pPr>
            <a:endParaRPr lang="en-IN" dirty="0"/>
          </a:p>
        </p:txBody>
      </p:sp>
      <p:pic>
        <p:nvPicPr>
          <p:cNvPr id="5" name="Picture 4">
            <a:extLst>
              <a:ext uri="{FF2B5EF4-FFF2-40B4-BE49-F238E27FC236}">
                <a16:creationId xmlns:a16="http://schemas.microsoft.com/office/drawing/2014/main" id="{9483A78E-644A-4CC2-BBA2-3B29B6C1F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590" y="-15903"/>
            <a:ext cx="4420263" cy="6858000"/>
          </a:xfrm>
          <a:prstGeom prst="rect">
            <a:avLst/>
          </a:prstGeom>
        </p:spPr>
      </p:pic>
    </p:spTree>
    <p:extLst>
      <p:ext uri="{BB962C8B-B14F-4D97-AF65-F5344CB8AC3E}">
        <p14:creationId xmlns:p14="http://schemas.microsoft.com/office/powerpoint/2010/main" val="89735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5036-ED52-41B6-921B-F53E4896C9C1}"/>
              </a:ext>
            </a:extLst>
          </p:cNvPr>
          <p:cNvSpPr>
            <a:spLocks noGrp="1"/>
          </p:cNvSpPr>
          <p:nvPr>
            <p:ph type="title"/>
          </p:nvPr>
        </p:nvSpPr>
        <p:spPr>
          <a:xfrm>
            <a:off x="313414" y="198148"/>
            <a:ext cx="4513028" cy="732155"/>
          </a:xfrm>
        </p:spPr>
        <p:txBody>
          <a:bodyPr/>
          <a:lstStyle/>
          <a:p>
            <a:r>
              <a:rPr lang="en-US" u="sng" dirty="0"/>
              <a:t>Key Challenges:-</a:t>
            </a:r>
            <a:endParaRPr lang="en-IN" u="sng" dirty="0"/>
          </a:p>
        </p:txBody>
      </p:sp>
      <p:sp>
        <p:nvSpPr>
          <p:cNvPr id="3" name="Content Placeholder 2">
            <a:extLst>
              <a:ext uri="{FF2B5EF4-FFF2-40B4-BE49-F238E27FC236}">
                <a16:creationId xmlns:a16="http://schemas.microsoft.com/office/drawing/2014/main" id="{DA2B88F2-F44F-473B-9ABF-38CC92E4E84C}"/>
              </a:ext>
            </a:extLst>
          </p:cNvPr>
          <p:cNvSpPr>
            <a:spLocks noGrp="1"/>
          </p:cNvSpPr>
          <p:nvPr>
            <p:ph idx="1"/>
          </p:nvPr>
        </p:nvSpPr>
        <p:spPr>
          <a:xfrm>
            <a:off x="313414" y="1515723"/>
            <a:ext cx="6890468" cy="4670391"/>
          </a:xfrm>
        </p:spPr>
        <p:txBody>
          <a:bodyPr>
            <a:normAutofit/>
          </a:bodyPr>
          <a:lstStyle/>
          <a:p>
            <a:pPr marL="0" indent="0" algn="l">
              <a:buNone/>
            </a:pPr>
            <a:r>
              <a:rPr lang="en-US" sz="1800" b="0" i="0" dirty="0">
                <a:solidFill>
                  <a:schemeClr val="tx2">
                    <a:lumMod val="50000"/>
                  </a:schemeClr>
                </a:solidFill>
                <a:effectLst/>
                <a:latin typeface="Roboto" panose="02000000000000000000" pitchFamily="2" charset="0"/>
              </a:rPr>
              <a:t>1.Count of Years with Highest Richter Values.</a:t>
            </a:r>
          </a:p>
          <a:p>
            <a:pPr algn="l"/>
            <a:endParaRPr lang="en-US" sz="1800" b="0" i="0" dirty="0">
              <a:solidFill>
                <a:schemeClr val="tx2">
                  <a:lumMod val="50000"/>
                </a:schemeClr>
              </a:solidFill>
              <a:effectLst/>
              <a:latin typeface="Roboto" panose="02000000000000000000" pitchFamily="2" charset="0"/>
            </a:endParaRPr>
          </a:p>
          <a:p>
            <a:pPr marL="0" indent="0" algn="l">
              <a:buNone/>
            </a:pPr>
            <a:r>
              <a:rPr lang="en-US" sz="1800" b="0" i="0" dirty="0">
                <a:solidFill>
                  <a:schemeClr val="tx2">
                    <a:lumMod val="50000"/>
                  </a:schemeClr>
                </a:solidFill>
                <a:effectLst/>
                <a:latin typeface="Roboto" panose="02000000000000000000" pitchFamily="2" charset="0"/>
              </a:rPr>
              <a:t>2.Count of Richter Scale Values by Area and Region.</a:t>
            </a:r>
          </a:p>
          <a:p>
            <a:pPr algn="l"/>
            <a:endParaRPr lang="en-US" sz="1800" b="0" i="0" dirty="0">
              <a:solidFill>
                <a:schemeClr val="tx2">
                  <a:lumMod val="50000"/>
                </a:schemeClr>
              </a:solidFill>
              <a:effectLst/>
              <a:latin typeface="Roboto" panose="02000000000000000000" pitchFamily="2" charset="0"/>
            </a:endParaRPr>
          </a:p>
          <a:p>
            <a:pPr marL="0" indent="0" algn="l">
              <a:buNone/>
            </a:pPr>
            <a:r>
              <a:rPr lang="en-US" sz="1800" b="0" i="0" dirty="0">
                <a:solidFill>
                  <a:schemeClr val="tx2">
                    <a:lumMod val="50000"/>
                  </a:schemeClr>
                </a:solidFill>
                <a:effectLst/>
                <a:latin typeface="Roboto" panose="02000000000000000000" pitchFamily="2" charset="0"/>
              </a:rPr>
              <a:t>3.Count of Richter Scale Values by Region.</a:t>
            </a:r>
          </a:p>
          <a:p>
            <a:pPr algn="l"/>
            <a:endParaRPr lang="en-US" sz="1800" b="0" i="0" dirty="0">
              <a:solidFill>
                <a:schemeClr val="tx2">
                  <a:lumMod val="50000"/>
                </a:schemeClr>
              </a:solidFill>
              <a:effectLst/>
              <a:latin typeface="Roboto" panose="02000000000000000000" pitchFamily="2" charset="0"/>
            </a:endParaRPr>
          </a:p>
          <a:p>
            <a:pPr marL="0" indent="0" algn="l">
              <a:buNone/>
            </a:pPr>
            <a:r>
              <a:rPr lang="en-US" sz="1800" b="0" i="0" dirty="0">
                <a:solidFill>
                  <a:schemeClr val="tx2">
                    <a:lumMod val="50000"/>
                  </a:schemeClr>
                </a:solidFill>
                <a:effectLst/>
                <a:latin typeface="Roboto" panose="02000000000000000000" pitchFamily="2" charset="0"/>
              </a:rPr>
              <a:t>4.Number of Deaths per Year for Different Richter Scale Values.</a:t>
            </a:r>
          </a:p>
          <a:p>
            <a:pPr algn="l"/>
            <a:endParaRPr lang="en-US" sz="1800" b="0" i="0" dirty="0">
              <a:solidFill>
                <a:schemeClr val="tx2">
                  <a:lumMod val="50000"/>
                </a:schemeClr>
              </a:solidFill>
              <a:effectLst/>
              <a:latin typeface="Roboto" panose="02000000000000000000" pitchFamily="2" charset="0"/>
            </a:endParaRPr>
          </a:p>
          <a:p>
            <a:pPr marL="0" indent="0" algn="l">
              <a:buNone/>
            </a:pPr>
            <a:r>
              <a:rPr lang="en-US" sz="1800" b="0" i="0" dirty="0">
                <a:solidFill>
                  <a:schemeClr val="tx2">
                    <a:lumMod val="50000"/>
                  </a:schemeClr>
                </a:solidFill>
                <a:effectLst/>
                <a:latin typeface="Roboto" panose="02000000000000000000" pitchFamily="2" charset="0"/>
              </a:rPr>
              <a:t>5.Total Deaths by Region.</a:t>
            </a:r>
          </a:p>
          <a:p>
            <a:pPr marL="0" indent="0">
              <a:buNone/>
            </a:pPr>
            <a:endParaRPr lang="en-IN" dirty="0"/>
          </a:p>
        </p:txBody>
      </p:sp>
      <p:pic>
        <p:nvPicPr>
          <p:cNvPr id="5" name="Picture 4">
            <a:extLst>
              <a:ext uri="{FF2B5EF4-FFF2-40B4-BE49-F238E27FC236}">
                <a16:creationId xmlns:a16="http://schemas.microsoft.com/office/drawing/2014/main" id="{5B7CAB0F-B801-4D6E-9FF4-FB8697212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271" y="0"/>
            <a:ext cx="5051729" cy="6858000"/>
          </a:xfrm>
          <a:prstGeom prst="rect">
            <a:avLst/>
          </a:prstGeom>
        </p:spPr>
      </p:pic>
    </p:spTree>
    <p:extLst>
      <p:ext uri="{BB962C8B-B14F-4D97-AF65-F5344CB8AC3E}">
        <p14:creationId xmlns:p14="http://schemas.microsoft.com/office/powerpoint/2010/main" val="253071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89E9-1421-4815-A455-5E39747A5A36}"/>
              </a:ext>
            </a:extLst>
          </p:cNvPr>
          <p:cNvSpPr>
            <a:spLocks noGrp="1"/>
          </p:cNvSpPr>
          <p:nvPr>
            <p:ph type="title"/>
          </p:nvPr>
        </p:nvSpPr>
        <p:spPr>
          <a:xfrm>
            <a:off x="306125" y="309467"/>
            <a:ext cx="10515600" cy="748058"/>
          </a:xfrm>
        </p:spPr>
        <p:txBody>
          <a:bodyPr>
            <a:normAutofit fontScale="90000"/>
          </a:bodyPr>
          <a:lstStyle/>
          <a:p>
            <a:r>
              <a:rPr lang="en-US" sz="2800" b="0" i="0" u="sng" dirty="0">
                <a:solidFill>
                  <a:schemeClr val="tx2">
                    <a:lumMod val="50000"/>
                  </a:schemeClr>
                </a:solidFill>
                <a:effectLst/>
                <a:latin typeface="Roboto" panose="02000000000000000000" pitchFamily="2" charset="0"/>
              </a:rPr>
              <a:t>1.Count of Years with Highest Richter Values.</a:t>
            </a:r>
            <a:br>
              <a:rPr lang="en-US" sz="2800" b="0" i="0" u="sng" dirty="0">
                <a:solidFill>
                  <a:schemeClr val="tx2">
                    <a:lumMod val="50000"/>
                  </a:schemeClr>
                </a:solidFill>
                <a:effectLst/>
                <a:latin typeface="Roboto" panose="02000000000000000000" pitchFamily="2" charset="0"/>
              </a:rPr>
            </a:br>
            <a:endParaRPr lang="en-IN" sz="2800" u="sng" dirty="0"/>
          </a:p>
        </p:txBody>
      </p:sp>
      <p:pic>
        <p:nvPicPr>
          <p:cNvPr id="5" name="Picture 4">
            <a:extLst>
              <a:ext uri="{FF2B5EF4-FFF2-40B4-BE49-F238E27FC236}">
                <a16:creationId xmlns:a16="http://schemas.microsoft.com/office/drawing/2014/main" id="{CAE70E20-68E9-4221-BAD2-647A00793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6" y="1236297"/>
            <a:ext cx="10718359" cy="3542437"/>
          </a:xfrm>
          <a:prstGeom prst="rect">
            <a:avLst/>
          </a:prstGeom>
        </p:spPr>
      </p:pic>
      <p:sp>
        <p:nvSpPr>
          <p:cNvPr id="6" name="TextBox 5">
            <a:extLst>
              <a:ext uri="{FF2B5EF4-FFF2-40B4-BE49-F238E27FC236}">
                <a16:creationId xmlns:a16="http://schemas.microsoft.com/office/drawing/2014/main" id="{F47CAD23-1F3B-43B2-9B08-90C9A0651E4C}"/>
              </a:ext>
            </a:extLst>
          </p:cNvPr>
          <p:cNvSpPr txBox="1"/>
          <p:nvPr/>
        </p:nvSpPr>
        <p:spPr>
          <a:xfrm>
            <a:off x="306125" y="5343277"/>
            <a:ext cx="10157792" cy="923330"/>
          </a:xfrm>
          <a:prstGeom prst="rect">
            <a:avLst/>
          </a:prstGeom>
          <a:noFill/>
        </p:spPr>
        <p:txBody>
          <a:bodyPr wrap="square" rtlCol="0">
            <a:spAutoFit/>
          </a:bodyPr>
          <a:lstStyle/>
          <a:p>
            <a:r>
              <a:rPr lang="en-US" dirty="0"/>
              <a:t>To count the number of years with the highest Richter scale values, data on significant earthquakes over a period of time is required. By analyzing the data, we could identify the years in which the highest-magnitude earthquakes occurred.</a:t>
            </a:r>
            <a:endParaRPr lang="en-IN" dirty="0"/>
          </a:p>
        </p:txBody>
      </p:sp>
    </p:spTree>
    <p:extLst>
      <p:ext uri="{BB962C8B-B14F-4D97-AF65-F5344CB8AC3E}">
        <p14:creationId xmlns:p14="http://schemas.microsoft.com/office/powerpoint/2010/main" val="308858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6C65-E140-40DF-8FB6-B0700F553AB2}"/>
              </a:ext>
            </a:extLst>
          </p:cNvPr>
          <p:cNvSpPr>
            <a:spLocks noGrp="1"/>
          </p:cNvSpPr>
          <p:nvPr>
            <p:ph type="title"/>
          </p:nvPr>
        </p:nvSpPr>
        <p:spPr>
          <a:xfrm>
            <a:off x="127221" y="229953"/>
            <a:ext cx="10515600" cy="636739"/>
          </a:xfrm>
        </p:spPr>
        <p:txBody>
          <a:bodyPr>
            <a:noAutofit/>
          </a:bodyPr>
          <a:lstStyle/>
          <a:p>
            <a:r>
              <a:rPr lang="en-US" sz="2400" b="0" i="0" dirty="0">
                <a:solidFill>
                  <a:schemeClr val="tx2">
                    <a:lumMod val="50000"/>
                  </a:schemeClr>
                </a:solidFill>
                <a:effectLst/>
                <a:latin typeface="Roboto" panose="02000000000000000000" pitchFamily="2" charset="0"/>
              </a:rPr>
              <a:t>2.Count of Richter Scale Values by Area and Region.</a:t>
            </a:r>
            <a:br>
              <a:rPr lang="en-US" sz="2400" b="0" i="0" dirty="0">
                <a:solidFill>
                  <a:schemeClr val="tx2">
                    <a:lumMod val="50000"/>
                  </a:schemeClr>
                </a:solidFill>
                <a:effectLst/>
                <a:latin typeface="Roboto" panose="02000000000000000000" pitchFamily="2" charset="0"/>
              </a:rPr>
            </a:br>
            <a:endParaRPr lang="en-IN" sz="2400" dirty="0"/>
          </a:p>
        </p:txBody>
      </p:sp>
      <p:pic>
        <p:nvPicPr>
          <p:cNvPr id="5" name="Picture 4">
            <a:extLst>
              <a:ext uri="{FF2B5EF4-FFF2-40B4-BE49-F238E27FC236}">
                <a16:creationId xmlns:a16="http://schemas.microsoft.com/office/drawing/2014/main" id="{A5DE9DEE-087C-48E3-8A8B-AF0DA8B5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0" y="1241585"/>
            <a:ext cx="10996655" cy="3672321"/>
          </a:xfrm>
          <a:prstGeom prst="rect">
            <a:avLst/>
          </a:prstGeom>
        </p:spPr>
      </p:pic>
      <p:sp>
        <p:nvSpPr>
          <p:cNvPr id="7" name="TextBox 6">
            <a:extLst>
              <a:ext uri="{FF2B5EF4-FFF2-40B4-BE49-F238E27FC236}">
                <a16:creationId xmlns:a16="http://schemas.microsoft.com/office/drawing/2014/main" id="{86294668-650E-4A4F-B0F0-74A4A4A56794}"/>
              </a:ext>
            </a:extLst>
          </p:cNvPr>
          <p:cNvSpPr txBox="1"/>
          <p:nvPr/>
        </p:nvSpPr>
        <p:spPr>
          <a:xfrm>
            <a:off x="182880" y="5234263"/>
            <a:ext cx="10940995" cy="923330"/>
          </a:xfrm>
          <a:prstGeom prst="rect">
            <a:avLst/>
          </a:prstGeom>
          <a:noFill/>
        </p:spPr>
        <p:txBody>
          <a:bodyPr wrap="square" rtlCol="0">
            <a:spAutoFit/>
          </a:bodyPr>
          <a:lstStyle/>
          <a:p>
            <a:r>
              <a:rPr lang="en-US" dirty="0"/>
              <a:t>To count Richter scale values by area and region, earthquake data needs to be categorized by geographic location. This allows us to determine how often earthquakes of varying magnitudes occur in specific regions, helping assess seismic risk in those areas.</a:t>
            </a:r>
            <a:endParaRPr lang="en-IN" dirty="0"/>
          </a:p>
        </p:txBody>
      </p:sp>
    </p:spTree>
    <p:extLst>
      <p:ext uri="{BB962C8B-B14F-4D97-AF65-F5344CB8AC3E}">
        <p14:creationId xmlns:p14="http://schemas.microsoft.com/office/powerpoint/2010/main" val="155478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9ECA-EACF-4493-B2A5-B54E471290E5}"/>
              </a:ext>
            </a:extLst>
          </p:cNvPr>
          <p:cNvSpPr>
            <a:spLocks noGrp="1"/>
          </p:cNvSpPr>
          <p:nvPr>
            <p:ph type="title"/>
          </p:nvPr>
        </p:nvSpPr>
        <p:spPr>
          <a:xfrm>
            <a:off x="202096" y="222001"/>
            <a:ext cx="5045765" cy="795765"/>
          </a:xfrm>
        </p:spPr>
        <p:txBody>
          <a:bodyPr>
            <a:normAutofit/>
          </a:bodyPr>
          <a:lstStyle/>
          <a:p>
            <a:r>
              <a:rPr lang="en-US" sz="2000" b="0" i="0" u="sng" dirty="0">
                <a:solidFill>
                  <a:schemeClr val="tx2">
                    <a:lumMod val="50000"/>
                  </a:schemeClr>
                </a:solidFill>
                <a:effectLst/>
                <a:latin typeface="Roboto" panose="02000000000000000000" pitchFamily="2" charset="0"/>
              </a:rPr>
              <a:t>3.Count of Richter Scale Values by Region.</a:t>
            </a:r>
            <a:br>
              <a:rPr lang="en-US" sz="2000" b="0" i="0" u="sng" dirty="0">
                <a:solidFill>
                  <a:schemeClr val="tx2">
                    <a:lumMod val="50000"/>
                  </a:schemeClr>
                </a:solidFill>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97B66603-C2BB-4176-89DE-CA50FAAA6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96" y="1109730"/>
            <a:ext cx="11160318" cy="3804177"/>
          </a:xfrm>
          <a:prstGeom prst="rect">
            <a:avLst/>
          </a:prstGeom>
        </p:spPr>
      </p:pic>
      <p:sp>
        <p:nvSpPr>
          <p:cNvPr id="7" name="Rectangle 1">
            <a:extLst>
              <a:ext uri="{FF2B5EF4-FFF2-40B4-BE49-F238E27FC236}">
                <a16:creationId xmlns:a16="http://schemas.microsoft.com/office/drawing/2014/main" id="{E3B7961D-4E68-4C1F-92BE-BA03A5A7538C}"/>
              </a:ext>
            </a:extLst>
          </p:cNvPr>
          <p:cNvSpPr>
            <a:spLocks noChangeArrowheads="1"/>
          </p:cNvSpPr>
          <p:nvPr/>
        </p:nvSpPr>
        <p:spPr bwMode="auto">
          <a:xfrm>
            <a:off x="202096" y="5194272"/>
            <a:ext cx="112884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count Richter scale values by region, earthquake data is sorted based on geographic regions. This allows the calculation of how many earthquakes of different magnitudes occurred in each region, helping to assess seismic activity and risks in those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828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CD69-85FA-43F4-9137-9BB642CF2FC1}"/>
              </a:ext>
            </a:extLst>
          </p:cNvPr>
          <p:cNvSpPr>
            <a:spLocks noGrp="1"/>
          </p:cNvSpPr>
          <p:nvPr>
            <p:ph type="title"/>
          </p:nvPr>
        </p:nvSpPr>
        <p:spPr>
          <a:xfrm>
            <a:off x="122583" y="0"/>
            <a:ext cx="8075212" cy="1325563"/>
          </a:xfrm>
        </p:spPr>
        <p:txBody>
          <a:bodyPr>
            <a:noAutofit/>
          </a:bodyPr>
          <a:lstStyle/>
          <a:p>
            <a:r>
              <a:rPr lang="en-US" sz="2000" b="0" i="0" u="sng" dirty="0">
                <a:solidFill>
                  <a:schemeClr val="tx2">
                    <a:lumMod val="50000"/>
                  </a:schemeClr>
                </a:solidFill>
                <a:effectLst/>
                <a:latin typeface="Roboto" panose="02000000000000000000" pitchFamily="2" charset="0"/>
              </a:rPr>
              <a:t>4.Number of Deaths per Year for Different Richter Scale Values.</a:t>
            </a:r>
            <a:br>
              <a:rPr lang="en-US" sz="2000" b="0" i="0" u="sng" dirty="0">
                <a:solidFill>
                  <a:schemeClr val="tx2">
                    <a:lumMod val="50000"/>
                  </a:schemeClr>
                </a:solidFill>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6879026D-5018-4BAB-9359-FC7A1A078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4" y="1127609"/>
            <a:ext cx="8075212" cy="3523904"/>
          </a:xfrm>
          <a:prstGeom prst="rect">
            <a:avLst/>
          </a:prstGeom>
        </p:spPr>
      </p:pic>
      <p:pic>
        <p:nvPicPr>
          <p:cNvPr id="7" name="Picture 6">
            <a:extLst>
              <a:ext uri="{FF2B5EF4-FFF2-40B4-BE49-F238E27FC236}">
                <a16:creationId xmlns:a16="http://schemas.microsoft.com/office/drawing/2014/main" id="{1AE3C9CD-433B-45EE-A2C2-AD76FEC8D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0965" y="0"/>
            <a:ext cx="3641035" cy="6858000"/>
          </a:xfrm>
          <a:prstGeom prst="rect">
            <a:avLst/>
          </a:prstGeom>
        </p:spPr>
      </p:pic>
      <p:sp>
        <p:nvSpPr>
          <p:cNvPr id="8" name="TextBox 7">
            <a:extLst>
              <a:ext uri="{FF2B5EF4-FFF2-40B4-BE49-F238E27FC236}">
                <a16:creationId xmlns:a16="http://schemas.microsoft.com/office/drawing/2014/main" id="{5FDB857B-BF35-4227-9F62-258B41C2084F}"/>
              </a:ext>
            </a:extLst>
          </p:cNvPr>
          <p:cNvSpPr txBox="1"/>
          <p:nvPr/>
        </p:nvSpPr>
        <p:spPr>
          <a:xfrm>
            <a:off x="122583" y="5216056"/>
            <a:ext cx="8226287" cy="830997"/>
          </a:xfrm>
          <a:prstGeom prst="rect">
            <a:avLst/>
          </a:prstGeom>
          <a:noFill/>
        </p:spPr>
        <p:txBody>
          <a:bodyPr wrap="square" rtlCol="0">
            <a:spAutoFit/>
          </a:bodyPr>
          <a:lstStyle/>
          <a:p>
            <a:r>
              <a:rPr lang="en-US" sz="1600" dirty="0"/>
              <a:t>To analyze the number of deaths per year for different Richter scale values, earthquake data must be correlated with casualty figures. This helps to assess the severity of earthquakes by magnitude and their impact on human life each year.</a:t>
            </a:r>
            <a:endParaRPr lang="en-IN" sz="1600" dirty="0"/>
          </a:p>
        </p:txBody>
      </p:sp>
    </p:spTree>
    <p:extLst>
      <p:ext uri="{BB962C8B-B14F-4D97-AF65-F5344CB8AC3E}">
        <p14:creationId xmlns:p14="http://schemas.microsoft.com/office/powerpoint/2010/main" val="141907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8EE2-0D93-4485-9BAE-C059C5B946A5}"/>
              </a:ext>
            </a:extLst>
          </p:cNvPr>
          <p:cNvSpPr>
            <a:spLocks noGrp="1"/>
          </p:cNvSpPr>
          <p:nvPr>
            <p:ph type="title"/>
          </p:nvPr>
        </p:nvSpPr>
        <p:spPr>
          <a:xfrm>
            <a:off x="79513" y="58011"/>
            <a:ext cx="10515600" cy="1325563"/>
          </a:xfrm>
        </p:spPr>
        <p:txBody>
          <a:bodyPr>
            <a:normAutofit/>
          </a:bodyPr>
          <a:lstStyle/>
          <a:p>
            <a:r>
              <a:rPr lang="en-US" sz="2400" b="0" i="0" u="sng" dirty="0">
                <a:solidFill>
                  <a:schemeClr val="tx2">
                    <a:lumMod val="50000"/>
                  </a:schemeClr>
                </a:solidFill>
                <a:effectLst/>
                <a:latin typeface="Roboto" panose="02000000000000000000" pitchFamily="2" charset="0"/>
              </a:rPr>
              <a:t>5.Total Deaths by Region.</a:t>
            </a:r>
            <a:br>
              <a:rPr lang="en-US" sz="2400" b="0" i="0" u="sng" dirty="0">
                <a:solidFill>
                  <a:schemeClr val="tx2">
                    <a:lumMod val="50000"/>
                  </a:schemeClr>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F42A0B2F-C497-4422-B516-0F53B097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 y="1226392"/>
            <a:ext cx="11577100" cy="3576196"/>
          </a:xfrm>
          <a:prstGeom prst="rect">
            <a:avLst/>
          </a:prstGeom>
        </p:spPr>
      </p:pic>
      <p:sp>
        <p:nvSpPr>
          <p:cNvPr id="6" name="TextBox 5">
            <a:extLst>
              <a:ext uri="{FF2B5EF4-FFF2-40B4-BE49-F238E27FC236}">
                <a16:creationId xmlns:a16="http://schemas.microsoft.com/office/drawing/2014/main" id="{15054774-C831-43C8-8610-8A03B5B69DAF}"/>
              </a:ext>
            </a:extLst>
          </p:cNvPr>
          <p:cNvSpPr txBox="1"/>
          <p:nvPr/>
        </p:nvSpPr>
        <p:spPr>
          <a:xfrm>
            <a:off x="79513" y="5049078"/>
            <a:ext cx="11577100" cy="584775"/>
          </a:xfrm>
          <a:prstGeom prst="rect">
            <a:avLst/>
          </a:prstGeom>
          <a:noFill/>
        </p:spPr>
        <p:txBody>
          <a:bodyPr wrap="square" rtlCol="0">
            <a:spAutoFit/>
          </a:bodyPr>
          <a:lstStyle/>
          <a:p>
            <a:r>
              <a:rPr lang="en-US" sz="1600" dirty="0"/>
              <a:t>To calculate total deaths by region, earthquake data must be combined with casualty reports for each specific area. This allows for the estimation of how many fatalities occurred in each region due to earthquakes, highlighting regions most affected by seismic activity.</a:t>
            </a:r>
            <a:endParaRPr lang="en-IN" sz="1600" dirty="0"/>
          </a:p>
        </p:txBody>
      </p:sp>
    </p:spTree>
    <p:extLst>
      <p:ext uri="{BB962C8B-B14F-4D97-AF65-F5344CB8AC3E}">
        <p14:creationId xmlns:p14="http://schemas.microsoft.com/office/powerpoint/2010/main" val="75077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928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Earthquake Project Analysis</vt:lpstr>
      <vt:lpstr>Introduction:-</vt:lpstr>
      <vt:lpstr>Objective:-</vt:lpstr>
      <vt:lpstr>Key Challenges:-</vt:lpstr>
      <vt:lpstr>1.Count of Years with Highest Richter Values. </vt:lpstr>
      <vt:lpstr>2.Count of Richter Scale Values by Area and Region. </vt:lpstr>
      <vt:lpstr>3.Count of Richter Scale Values by Region. </vt:lpstr>
      <vt:lpstr>4.Number of Deaths per Year for Different Richter Scale Values. </vt:lpstr>
      <vt:lpstr>5.Total Deaths by Region. </vt:lpstr>
      <vt:lpstr>Conclusion:-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Earthquakes Project Analysis</dc:title>
  <dc:creator>Ankit Rajak</dc:creator>
  <cp:lastModifiedBy>Ankit Rajak</cp:lastModifiedBy>
  <cp:revision>6</cp:revision>
  <dcterms:created xsi:type="dcterms:W3CDTF">2025-01-25T23:17:32Z</dcterms:created>
  <dcterms:modified xsi:type="dcterms:W3CDTF">2025-01-26T15:30:35Z</dcterms:modified>
</cp:coreProperties>
</file>