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A7B37B-A275-416F-A93F-69642A240420}"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08E5DB-65AD-4C6B-AAAC-443B3A885C0B}" type="slidenum">
              <a:rPr lang="en-IN" smtClean="0"/>
              <a:t>‹#›</a:t>
            </a:fld>
            <a:endParaRPr lang="en-IN"/>
          </a:p>
        </p:txBody>
      </p:sp>
    </p:spTree>
    <p:extLst>
      <p:ext uri="{BB962C8B-B14F-4D97-AF65-F5344CB8AC3E}">
        <p14:creationId xmlns:p14="http://schemas.microsoft.com/office/powerpoint/2010/main" val="1662108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A7B37B-A275-416F-A93F-69642A240420}" type="datetimeFigureOut">
              <a:rPr lang="en-IN" smtClean="0"/>
              <a:t>26-01-2025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08E5DB-65AD-4C6B-AAAC-443B3A885C0B}" type="slidenum">
              <a:rPr lang="en-IN" smtClean="0"/>
              <a:t>‹#›</a:t>
            </a:fld>
            <a:endParaRPr lang="en-IN"/>
          </a:p>
        </p:txBody>
      </p:sp>
    </p:spTree>
    <p:extLst>
      <p:ext uri="{BB962C8B-B14F-4D97-AF65-F5344CB8AC3E}">
        <p14:creationId xmlns:p14="http://schemas.microsoft.com/office/powerpoint/2010/main" val="118955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1A7B37B-A275-416F-A93F-69642A240420}"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08E5DB-65AD-4C6B-AAAC-443B3A885C0B}" type="slidenum">
              <a:rPr lang="en-IN" smtClean="0"/>
              <a:t>‹#›</a:t>
            </a:fld>
            <a:endParaRPr lang="en-IN"/>
          </a:p>
        </p:txBody>
      </p:sp>
    </p:spTree>
    <p:extLst>
      <p:ext uri="{BB962C8B-B14F-4D97-AF65-F5344CB8AC3E}">
        <p14:creationId xmlns:p14="http://schemas.microsoft.com/office/powerpoint/2010/main" val="3333241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1A7B37B-A275-416F-A93F-69642A240420}"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08E5DB-65AD-4C6B-AAAC-443B3A885C0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6087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A7B37B-A275-416F-A93F-69642A240420}"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08E5DB-65AD-4C6B-AAAC-443B3A885C0B}" type="slidenum">
              <a:rPr lang="en-IN" smtClean="0"/>
              <a:t>‹#›</a:t>
            </a:fld>
            <a:endParaRPr lang="en-IN"/>
          </a:p>
        </p:txBody>
      </p:sp>
    </p:spTree>
    <p:extLst>
      <p:ext uri="{BB962C8B-B14F-4D97-AF65-F5344CB8AC3E}">
        <p14:creationId xmlns:p14="http://schemas.microsoft.com/office/powerpoint/2010/main" val="287526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A7B37B-A275-416F-A93F-69642A240420}" type="datetimeFigureOut">
              <a:rPr lang="en-IN" smtClean="0"/>
              <a:t>26-01-2025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08E5DB-65AD-4C6B-AAAC-443B3A885C0B}" type="slidenum">
              <a:rPr lang="en-IN" smtClean="0"/>
              <a:t>‹#›</a:t>
            </a:fld>
            <a:endParaRPr lang="en-IN"/>
          </a:p>
        </p:txBody>
      </p:sp>
    </p:spTree>
    <p:extLst>
      <p:ext uri="{BB962C8B-B14F-4D97-AF65-F5344CB8AC3E}">
        <p14:creationId xmlns:p14="http://schemas.microsoft.com/office/powerpoint/2010/main" val="2486048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A7B37B-A275-416F-A93F-69642A240420}" type="datetimeFigureOut">
              <a:rPr lang="en-IN" smtClean="0"/>
              <a:t>26-01-2025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08E5DB-65AD-4C6B-AAAC-443B3A885C0B}" type="slidenum">
              <a:rPr lang="en-IN" smtClean="0"/>
              <a:t>‹#›</a:t>
            </a:fld>
            <a:endParaRPr lang="en-IN"/>
          </a:p>
        </p:txBody>
      </p:sp>
    </p:spTree>
    <p:extLst>
      <p:ext uri="{BB962C8B-B14F-4D97-AF65-F5344CB8AC3E}">
        <p14:creationId xmlns:p14="http://schemas.microsoft.com/office/powerpoint/2010/main" val="3378528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A7B37B-A275-416F-A93F-69642A240420}"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08E5DB-65AD-4C6B-AAAC-443B3A885C0B}" type="slidenum">
              <a:rPr lang="en-IN" smtClean="0"/>
              <a:t>‹#›</a:t>
            </a:fld>
            <a:endParaRPr lang="en-IN"/>
          </a:p>
        </p:txBody>
      </p:sp>
    </p:spTree>
    <p:extLst>
      <p:ext uri="{BB962C8B-B14F-4D97-AF65-F5344CB8AC3E}">
        <p14:creationId xmlns:p14="http://schemas.microsoft.com/office/powerpoint/2010/main" val="613743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A7B37B-A275-416F-A93F-69642A240420}"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08E5DB-65AD-4C6B-AAAC-443B3A885C0B}" type="slidenum">
              <a:rPr lang="en-IN" smtClean="0"/>
              <a:t>‹#›</a:t>
            </a:fld>
            <a:endParaRPr lang="en-IN"/>
          </a:p>
        </p:txBody>
      </p:sp>
    </p:spTree>
    <p:extLst>
      <p:ext uri="{BB962C8B-B14F-4D97-AF65-F5344CB8AC3E}">
        <p14:creationId xmlns:p14="http://schemas.microsoft.com/office/powerpoint/2010/main" val="2950209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1A7B37B-A275-416F-A93F-69642A240420}"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08E5DB-65AD-4C6B-AAAC-443B3A885C0B}" type="slidenum">
              <a:rPr lang="en-IN" smtClean="0"/>
              <a:t>‹#›</a:t>
            </a:fld>
            <a:endParaRPr lang="en-IN"/>
          </a:p>
        </p:txBody>
      </p:sp>
    </p:spTree>
    <p:extLst>
      <p:ext uri="{BB962C8B-B14F-4D97-AF65-F5344CB8AC3E}">
        <p14:creationId xmlns:p14="http://schemas.microsoft.com/office/powerpoint/2010/main" val="706555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A7B37B-A275-416F-A93F-69642A240420}"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08E5DB-65AD-4C6B-AAAC-443B3A885C0B}" type="slidenum">
              <a:rPr lang="en-IN" smtClean="0"/>
              <a:t>‹#›</a:t>
            </a:fld>
            <a:endParaRPr lang="en-IN"/>
          </a:p>
        </p:txBody>
      </p:sp>
    </p:spTree>
    <p:extLst>
      <p:ext uri="{BB962C8B-B14F-4D97-AF65-F5344CB8AC3E}">
        <p14:creationId xmlns:p14="http://schemas.microsoft.com/office/powerpoint/2010/main" val="2709038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A7B37B-A275-416F-A93F-69642A240420}" type="datetimeFigureOut">
              <a:rPr lang="en-IN" smtClean="0"/>
              <a:t>26-01-2025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08E5DB-65AD-4C6B-AAAC-443B3A885C0B}" type="slidenum">
              <a:rPr lang="en-IN" smtClean="0"/>
              <a:t>‹#›</a:t>
            </a:fld>
            <a:endParaRPr lang="en-IN"/>
          </a:p>
        </p:txBody>
      </p:sp>
    </p:spTree>
    <p:extLst>
      <p:ext uri="{BB962C8B-B14F-4D97-AF65-F5344CB8AC3E}">
        <p14:creationId xmlns:p14="http://schemas.microsoft.com/office/powerpoint/2010/main" val="2961899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A7B37B-A275-416F-A93F-69642A240420}" type="datetimeFigureOut">
              <a:rPr lang="en-IN" smtClean="0"/>
              <a:t>26-01-2025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08E5DB-65AD-4C6B-AAAC-443B3A885C0B}" type="slidenum">
              <a:rPr lang="en-IN" smtClean="0"/>
              <a:t>‹#›</a:t>
            </a:fld>
            <a:endParaRPr lang="en-IN"/>
          </a:p>
        </p:txBody>
      </p:sp>
    </p:spTree>
    <p:extLst>
      <p:ext uri="{BB962C8B-B14F-4D97-AF65-F5344CB8AC3E}">
        <p14:creationId xmlns:p14="http://schemas.microsoft.com/office/powerpoint/2010/main" val="1299092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1A7B37B-A275-416F-A93F-69642A240420}" type="datetimeFigureOut">
              <a:rPr lang="en-IN" smtClean="0"/>
              <a:t>26-01-2025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108E5DB-65AD-4C6B-AAAC-443B3A885C0B}" type="slidenum">
              <a:rPr lang="en-IN" smtClean="0"/>
              <a:t>‹#›</a:t>
            </a:fld>
            <a:endParaRPr lang="en-IN"/>
          </a:p>
        </p:txBody>
      </p:sp>
    </p:spTree>
    <p:extLst>
      <p:ext uri="{BB962C8B-B14F-4D97-AF65-F5344CB8AC3E}">
        <p14:creationId xmlns:p14="http://schemas.microsoft.com/office/powerpoint/2010/main" val="2785207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1A7B37B-A275-416F-A93F-69642A240420}" type="datetimeFigureOut">
              <a:rPr lang="en-IN" smtClean="0"/>
              <a:t>26-01-2025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108E5DB-65AD-4C6B-AAAC-443B3A885C0B}" type="slidenum">
              <a:rPr lang="en-IN" smtClean="0"/>
              <a:t>‹#›</a:t>
            </a:fld>
            <a:endParaRPr lang="en-IN"/>
          </a:p>
        </p:txBody>
      </p:sp>
    </p:spTree>
    <p:extLst>
      <p:ext uri="{BB962C8B-B14F-4D97-AF65-F5344CB8AC3E}">
        <p14:creationId xmlns:p14="http://schemas.microsoft.com/office/powerpoint/2010/main" val="995427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1A7B37B-A275-416F-A93F-69642A240420}" type="datetimeFigureOut">
              <a:rPr lang="en-IN" smtClean="0"/>
              <a:t>26-01-2025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108E5DB-65AD-4C6B-AAAC-443B3A885C0B}" type="slidenum">
              <a:rPr lang="en-IN" smtClean="0"/>
              <a:t>‹#›</a:t>
            </a:fld>
            <a:endParaRPr lang="en-IN"/>
          </a:p>
        </p:txBody>
      </p:sp>
    </p:spTree>
    <p:extLst>
      <p:ext uri="{BB962C8B-B14F-4D97-AF65-F5344CB8AC3E}">
        <p14:creationId xmlns:p14="http://schemas.microsoft.com/office/powerpoint/2010/main" val="4117168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A7B37B-A275-416F-A93F-69642A240420}" type="datetimeFigureOut">
              <a:rPr lang="en-IN" smtClean="0"/>
              <a:t>26-01-2025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08E5DB-65AD-4C6B-AAAC-443B3A885C0B}" type="slidenum">
              <a:rPr lang="en-IN" smtClean="0"/>
              <a:t>‹#›</a:t>
            </a:fld>
            <a:endParaRPr lang="en-IN"/>
          </a:p>
        </p:txBody>
      </p:sp>
    </p:spTree>
    <p:extLst>
      <p:ext uri="{BB962C8B-B14F-4D97-AF65-F5344CB8AC3E}">
        <p14:creationId xmlns:p14="http://schemas.microsoft.com/office/powerpoint/2010/main" val="751450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1A7B37B-A275-416F-A93F-69642A240420}" type="datetimeFigureOut">
              <a:rPr lang="en-IN" smtClean="0"/>
              <a:t>26-01-2025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108E5DB-65AD-4C6B-AAAC-443B3A885C0B}" type="slidenum">
              <a:rPr lang="en-IN" smtClean="0"/>
              <a:t>‹#›</a:t>
            </a:fld>
            <a:endParaRPr lang="en-IN"/>
          </a:p>
        </p:txBody>
      </p:sp>
    </p:spTree>
    <p:extLst>
      <p:ext uri="{BB962C8B-B14F-4D97-AF65-F5344CB8AC3E}">
        <p14:creationId xmlns:p14="http://schemas.microsoft.com/office/powerpoint/2010/main" val="26394406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lab.research.google.com/drive/1oVVrULNOJW_N7PPhUZX1DQg5oHr-jWsL?usp=sharing" TargetMode="External"/><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3613-F684-452A-BE60-A56E8289B1EF}"/>
              </a:ext>
            </a:extLst>
          </p:cNvPr>
          <p:cNvSpPr>
            <a:spLocks noGrp="1"/>
          </p:cNvSpPr>
          <p:nvPr>
            <p:ph type="ctrTitle"/>
          </p:nvPr>
        </p:nvSpPr>
        <p:spPr>
          <a:xfrm>
            <a:off x="168993" y="395548"/>
            <a:ext cx="7018986" cy="2066677"/>
          </a:xfrm>
        </p:spPr>
        <p:txBody>
          <a:bodyPr/>
          <a:lstStyle/>
          <a:p>
            <a:pPr algn="ctr"/>
            <a:r>
              <a:rPr lang="en-IN" sz="6000" b="1" u="sng" dirty="0"/>
              <a:t>Global Weather Report Analysis.</a:t>
            </a:r>
          </a:p>
        </p:txBody>
      </p:sp>
      <p:pic>
        <p:nvPicPr>
          <p:cNvPr id="5" name="Picture 4">
            <a:extLst>
              <a:ext uri="{FF2B5EF4-FFF2-40B4-BE49-F238E27FC236}">
                <a16:creationId xmlns:a16="http://schemas.microsoft.com/office/drawing/2014/main" id="{B4C492BE-A647-402B-8D9C-DBB142B43B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3116" y="0"/>
            <a:ext cx="4908884" cy="6858000"/>
          </a:xfrm>
          <a:prstGeom prst="rect">
            <a:avLst/>
          </a:prstGeom>
        </p:spPr>
      </p:pic>
      <p:sp>
        <p:nvSpPr>
          <p:cNvPr id="4" name="TextBox 3">
            <a:extLst>
              <a:ext uri="{FF2B5EF4-FFF2-40B4-BE49-F238E27FC236}">
                <a16:creationId xmlns:a16="http://schemas.microsoft.com/office/drawing/2014/main" id="{B25F0F7E-63EC-46BC-8F2F-E944D98FA502}"/>
              </a:ext>
            </a:extLst>
          </p:cNvPr>
          <p:cNvSpPr txBox="1"/>
          <p:nvPr/>
        </p:nvSpPr>
        <p:spPr>
          <a:xfrm>
            <a:off x="767443" y="4444761"/>
            <a:ext cx="4718957" cy="646331"/>
          </a:xfrm>
          <a:prstGeom prst="rect">
            <a:avLst/>
          </a:prstGeom>
          <a:noFill/>
        </p:spPr>
        <p:txBody>
          <a:bodyPr wrap="square" rtlCol="0">
            <a:spAutoFit/>
          </a:bodyPr>
          <a:lstStyle/>
          <a:p>
            <a:r>
              <a:rPr lang="en-IN" u="sng" dirty="0"/>
              <a:t>Presented By:-Ankit Rajak</a:t>
            </a:r>
          </a:p>
          <a:p>
            <a:r>
              <a:rPr lang="en-IN" u="sng" dirty="0"/>
              <a:t>Project File:-</a:t>
            </a:r>
            <a:r>
              <a:rPr lang="en-IN" dirty="0">
                <a:hlinkClick r:id="rId3">
                  <a:extLst>
                    <a:ext uri="{A12FA001-AC4F-418D-AE19-62706E023703}">
                      <ahyp:hlinkClr xmlns:ahyp="http://schemas.microsoft.com/office/drawing/2018/hyperlinkcolor" val="tx"/>
                    </a:ext>
                  </a:extLst>
                </a:hlinkClick>
              </a:rPr>
              <a:t>Weather Project Analysis</a:t>
            </a:r>
            <a:endParaRPr lang="en-IN" dirty="0"/>
          </a:p>
        </p:txBody>
      </p:sp>
    </p:spTree>
    <p:extLst>
      <p:ext uri="{BB962C8B-B14F-4D97-AF65-F5344CB8AC3E}">
        <p14:creationId xmlns:p14="http://schemas.microsoft.com/office/powerpoint/2010/main" val="2555913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FD229-4388-4AD0-9A39-F5EE9572D989}"/>
              </a:ext>
            </a:extLst>
          </p:cNvPr>
          <p:cNvSpPr>
            <a:spLocks noGrp="1"/>
          </p:cNvSpPr>
          <p:nvPr>
            <p:ph type="title"/>
          </p:nvPr>
        </p:nvSpPr>
        <p:spPr>
          <a:xfrm>
            <a:off x="121325" y="222131"/>
            <a:ext cx="9404723" cy="628659"/>
          </a:xfrm>
        </p:spPr>
        <p:txBody>
          <a:bodyPr/>
          <a:lstStyle/>
          <a:p>
            <a:r>
              <a:rPr lang="en-US" sz="2400" b="0" i="0" u="sng" dirty="0">
                <a:solidFill>
                  <a:srgbClr val="E3E3E3"/>
                </a:solidFill>
                <a:effectLst/>
                <a:latin typeface="Roboto" panose="02000000000000000000" pitchFamily="2" charset="0"/>
              </a:rPr>
              <a:t>6.How often does it rain or snow?</a:t>
            </a:r>
            <a:br>
              <a:rPr lang="en-US" sz="2400" b="0" i="0" u="sng" dirty="0">
                <a:solidFill>
                  <a:srgbClr val="E3E3E3"/>
                </a:solidFill>
                <a:effectLst/>
                <a:latin typeface="Roboto" panose="02000000000000000000" pitchFamily="2" charset="0"/>
              </a:rPr>
            </a:br>
            <a:endParaRPr lang="en-IN" sz="2400" u="sng" dirty="0"/>
          </a:p>
        </p:txBody>
      </p:sp>
      <p:pic>
        <p:nvPicPr>
          <p:cNvPr id="5" name="Picture 4">
            <a:extLst>
              <a:ext uri="{FF2B5EF4-FFF2-40B4-BE49-F238E27FC236}">
                <a16:creationId xmlns:a16="http://schemas.microsoft.com/office/drawing/2014/main" id="{00662A23-A39D-4C01-9C98-9ECD791F63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83" y="1256306"/>
            <a:ext cx="10925092" cy="3593990"/>
          </a:xfrm>
          <a:prstGeom prst="rect">
            <a:avLst/>
          </a:prstGeom>
        </p:spPr>
      </p:pic>
      <p:sp>
        <p:nvSpPr>
          <p:cNvPr id="6" name="TextBox 5">
            <a:extLst>
              <a:ext uri="{FF2B5EF4-FFF2-40B4-BE49-F238E27FC236}">
                <a16:creationId xmlns:a16="http://schemas.microsoft.com/office/drawing/2014/main" id="{EFE96BEA-4351-499D-97FA-C67B88D5C7B1}"/>
              </a:ext>
            </a:extLst>
          </p:cNvPr>
          <p:cNvSpPr txBox="1"/>
          <p:nvPr/>
        </p:nvSpPr>
        <p:spPr>
          <a:xfrm>
            <a:off x="198783" y="5390984"/>
            <a:ext cx="10925092" cy="800219"/>
          </a:xfrm>
          <a:prstGeom prst="rect">
            <a:avLst/>
          </a:prstGeom>
          <a:noFill/>
        </p:spPr>
        <p:txBody>
          <a:bodyPr wrap="square" rtlCol="0">
            <a:spAutoFit/>
          </a:bodyPr>
          <a:lstStyle/>
          <a:p>
            <a:r>
              <a:rPr lang="en-US" u="sng" dirty="0"/>
              <a:t>Observation:-</a:t>
            </a:r>
            <a:r>
              <a:rPr lang="en-US" sz="1400" dirty="0"/>
              <a:t>Rain or snow frequency depends on the region's climate and time of year. In temperate zones, rainfall may be frequent during specific seasons, while snow is common in colder months. Data analysis reveals patterns of precipitation occurrence and intensity.</a:t>
            </a:r>
            <a:endParaRPr lang="en-IN" dirty="0"/>
          </a:p>
        </p:txBody>
      </p:sp>
    </p:spTree>
    <p:extLst>
      <p:ext uri="{BB962C8B-B14F-4D97-AF65-F5344CB8AC3E}">
        <p14:creationId xmlns:p14="http://schemas.microsoft.com/office/powerpoint/2010/main" val="3635204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C4D5-E74B-4C5C-AAA0-A0E9D49ECD99}"/>
              </a:ext>
            </a:extLst>
          </p:cNvPr>
          <p:cNvSpPr>
            <a:spLocks noGrp="1"/>
          </p:cNvSpPr>
          <p:nvPr>
            <p:ph type="title"/>
          </p:nvPr>
        </p:nvSpPr>
        <p:spPr>
          <a:xfrm>
            <a:off x="187929" y="190324"/>
            <a:ext cx="9404723" cy="533244"/>
          </a:xfrm>
        </p:spPr>
        <p:txBody>
          <a:bodyPr/>
          <a:lstStyle/>
          <a:p>
            <a:r>
              <a:rPr lang="en-US" sz="2400" b="0" i="0" u="sng" dirty="0">
                <a:solidFill>
                  <a:srgbClr val="E3E3E3"/>
                </a:solidFill>
                <a:effectLst/>
                <a:latin typeface="Roboto" panose="02000000000000000000" pitchFamily="2" charset="0"/>
              </a:rPr>
              <a:t>7.What is the distribution of wind speed values?</a:t>
            </a:r>
            <a:br>
              <a:rPr lang="en-US" sz="2400" b="0" i="0" u="sng" dirty="0">
                <a:solidFill>
                  <a:srgbClr val="E3E3E3"/>
                </a:solidFill>
                <a:effectLst/>
                <a:latin typeface="Roboto" panose="02000000000000000000" pitchFamily="2" charset="0"/>
              </a:rPr>
            </a:br>
            <a:endParaRPr lang="en-IN" sz="2400" u="sng" dirty="0"/>
          </a:p>
        </p:txBody>
      </p:sp>
      <p:pic>
        <p:nvPicPr>
          <p:cNvPr id="5" name="Picture 4">
            <a:extLst>
              <a:ext uri="{FF2B5EF4-FFF2-40B4-BE49-F238E27FC236}">
                <a16:creationId xmlns:a16="http://schemas.microsoft.com/office/drawing/2014/main" id="{2B405B32-57E8-4960-904B-D1BA17C8C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2" y="1399429"/>
            <a:ext cx="10797871" cy="3387256"/>
          </a:xfrm>
          <a:prstGeom prst="rect">
            <a:avLst/>
          </a:prstGeom>
        </p:spPr>
      </p:pic>
      <p:sp>
        <p:nvSpPr>
          <p:cNvPr id="6" name="TextBox 5">
            <a:extLst>
              <a:ext uri="{FF2B5EF4-FFF2-40B4-BE49-F238E27FC236}">
                <a16:creationId xmlns:a16="http://schemas.microsoft.com/office/drawing/2014/main" id="{0D0DF282-81F4-4151-94C7-EA04748EA951}"/>
              </a:ext>
            </a:extLst>
          </p:cNvPr>
          <p:cNvSpPr txBox="1"/>
          <p:nvPr/>
        </p:nvSpPr>
        <p:spPr>
          <a:xfrm>
            <a:off x="318052" y="5231958"/>
            <a:ext cx="10797871" cy="800219"/>
          </a:xfrm>
          <a:prstGeom prst="rect">
            <a:avLst/>
          </a:prstGeom>
          <a:noFill/>
        </p:spPr>
        <p:txBody>
          <a:bodyPr wrap="square" rtlCol="0">
            <a:spAutoFit/>
          </a:bodyPr>
          <a:lstStyle/>
          <a:p>
            <a:r>
              <a:rPr lang="en-US" u="sng" dirty="0"/>
              <a:t>Observation:-</a:t>
            </a:r>
            <a:r>
              <a:rPr lang="en-US" sz="1400" dirty="0"/>
              <a:t>The distribution of wind speed values shows how frequently different wind speeds occur. Typically, most values cluster around moderate speeds, with fewer instances of very high or low wind speeds. Analyzing this helps understand local wind patterns and variations.</a:t>
            </a:r>
            <a:endParaRPr lang="en-IN" dirty="0"/>
          </a:p>
        </p:txBody>
      </p:sp>
    </p:spTree>
    <p:extLst>
      <p:ext uri="{BB962C8B-B14F-4D97-AF65-F5344CB8AC3E}">
        <p14:creationId xmlns:p14="http://schemas.microsoft.com/office/powerpoint/2010/main" val="1058432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16006-7CEC-42CE-8022-D35973F15E54}"/>
              </a:ext>
            </a:extLst>
          </p:cNvPr>
          <p:cNvSpPr>
            <a:spLocks noGrp="1"/>
          </p:cNvSpPr>
          <p:nvPr>
            <p:ph type="title"/>
          </p:nvPr>
        </p:nvSpPr>
        <p:spPr>
          <a:xfrm>
            <a:off x="248546" y="191904"/>
            <a:ext cx="3424957" cy="835393"/>
          </a:xfrm>
        </p:spPr>
        <p:txBody>
          <a:bodyPr/>
          <a:lstStyle/>
          <a:p>
            <a:r>
              <a:rPr lang="en-US" sz="4000" u="sng" dirty="0"/>
              <a:t>Conclusion:-</a:t>
            </a:r>
            <a:endParaRPr lang="en-IN" sz="4000" u="sng" dirty="0"/>
          </a:p>
        </p:txBody>
      </p:sp>
      <p:sp>
        <p:nvSpPr>
          <p:cNvPr id="5" name="Rectangle 1">
            <a:extLst>
              <a:ext uri="{FF2B5EF4-FFF2-40B4-BE49-F238E27FC236}">
                <a16:creationId xmlns:a16="http://schemas.microsoft.com/office/drawing/2014/main" id="{6286C287-AB3A-49A7-A111-3B9E52C392C8}"/>
              </a:ext>
            </a:extLst>
          </p:cNvPr>
          <p:cNvSpPr>
            <a:spLocks noChangeArrowheads="1"/>
          </p:cNvSpPr>
          <p:nvPr/>
        </p:nvSpPr>
        <p:spPr bwMode="auto">
          <a:xfrm>
            <a:off x="248545" y="1497846"/>
            <a:ext cx="652913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In conclusion, a global weather analysis provides critical insights into the patterns and trends shaping the Earth's climate. By examining temperature variations, precipitation patterns, wind speeds, and humidity levels, we gain a deeper understanding of the changing climate and its impacts on ecosystems and human activities. The data reveals both regional and global trends, such as the intensification of extreme weather events, shifts in seasonal patterns, and the growing unpredictability of weather systems. Temperature trends, for instance, highlight the rise in global temperatures, which is contributing to phenomena like melting ice caps, more frequent heatwaves, and shifting agricultural zones.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The frequency and intensity of rainfall and snowfall offer clues about changing precipitation patterns, while wind speed distributions help assess the strength of storms and other atmospheric phenomena. Furthermore, correlations between temperature, humidity, and wind speed provide a more comprehensive understanding of how these elements interact in the atmosphere.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Overall, global weather analysis serves as a vital tool for improving weather forecasting, managing climate-related risks, and informing policy decisions that aim to mitigate the impacts of climate change, ultimately guiding efforts to protect both people and the planet.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066ECF62-EA3E-4912-8DF0-1EE0B5E49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8474" y="0"/>
            <a:ext cx="5153526" cy="6858000"/>
          </a:xfrm>
          <a:prstGeom prst="rect">
            <a:avLst/>
          </a:prstGeom>
        </p:spPr>
      </p:pic>
    </p:spTree>
    <p:extLst>
      <p:ext uri="{BB962C8B-B14F-4D97-AF65-F5344CB8AC3E}">
        <p14:creationId xmlns:p14="http://schemas.microsoft.com/office/powerpoint/2010/main" val="1859850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A05FA-8BF7-43FD-93C1-A117119EF22E}"/>
              </a:ext>
            </a:extLst>
          </p:cNvPr>
          <p:cNvSpPr>
            <a:spLocks noGrp="1"/>
          </p:cNvSpPr>
          <p:nvPr>
            <p:ph type="title"/>
          </p:nvPr>
        </p:nvSpPr>
        <p:spPr>
          <a:xfrm>
            <a:off x="854658" y="2851013"/>
            <a:ext cx="9404723" cy="1400530"/>
          </a:xfrm>
        </p:spPr>
        <p:txBody>
          <a:bodyPr/>
          <a:lstStyle/>
          <a:p>
            <a:pPr algn="ctr"/>
            <a:r>
              <a:rPr lang="en-US" u="sng" dirty="0"/>
              <a:t>Thank You So Much</a:t>
            </a:r>
            <a:endParaRPr lang="en-IN" u="sng" dirty="0"/>
          </a:p>
        </p:txBody>
      </p:sp>
    </p:spTree>
    <p:extLst>
      <p:ext uri="{BB962C8B-B14F-4D97-AF65-F5344CB8AC3E}">
        <p14:creationId xmlns:p14="http://schemas.microsoft.com/office/powerpoint/2010/main" val="3347535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41AE8-931B-4CE9-80F9-142883713CED}"/>
              </a:ext>
            </a:extLst>
          </p:cNvPr>
          <p:cNvSpPr>
            <a:spLocks noGrp="1"/>
          </p:cNvSpPr>
          <p:nvPr>
            <p:ph type="title"/>
          </p:nvPr>
        </p:nvSpPr>
        <p:spPr>
          <a:xfrm>
            <a:off x="367816" y="444766"/>
            <a:ext cx="9404723" cy="1400530"/>
          </a:xfrm>
        </p:spPr>
        <p:txBody>
          <a:bodyPr/>
          <a:lstStyle/>
          <a:p>
            <a:r>
              <a:rPr lang="en-IN" u="sng" dirty="0"/>
              <a:t>Introduction:-</a:t>
            </a:r>
          </a:p>
        </p:txBody>
      </p:sp>
      <p:sp>
        <p:nvSpPr>
          <p:cNvPr id="3" name="Content Placeholder 2">
            <a:extLst>
              <a:ext uri="{FF2B5EF4-FFF2-40B4-BE49-F238E27FC236}">
                <a16:creationId xmlns:a16="http://schemas.microsoft.com/office/drawing/2014/main" id="{AD040476-C2C4-43CC-A0F1-13871D218D84}"/>
              </a:ext>
            </a:extLst>
          </p:cNvPr>
          <p:cNvSpPr>
            <a:spLocks noGrp="1"/>
          </p:cNvSpPr>
          <p:nvPr>
            <p:ph idx="1"/>
          </p:nvPr>
        </p:nvSpPr>
        <p:spPr>
          <a:xfrm>
            <a:off x="367816" y="1981356"/>
            <a:ext cx="7273388" cy="4195481"/>
          </a:xfrm>
        </p:spPr>
        <p:txBody>
          <a:bodyPr>
            <a:normAutofit fontScale="92500" lnSpcReduction="20000"/>
          </a:bodyPr>
          <a:lstStyle/>
          <a:p>
            <a:r>
              <a:rPr lang="en-US" sz="1700" dirty="0"/>
              <a:t>The global weather project analysis aims to explore and understand weather patterns, trends, and their impact on various regions worldwide. Weather plays a crucial role in multiple sectors such as agriculture, transportation, tourism, and disaster management. This project focuses on analyzing key weather parameters, including temperature, humidity, wind speed, precipitation, and atmospheric pressure, to provide insights into seasonal variations, extreme weather events, and long-term climate trends.</a:t>
            </a:r>
          </a:p>
          <a:p>
            <a:r>
              <a:rPr lang="en-US" sz="1700" dirty="0"/>
              <a:t>By leveraging global weather data, this analysis seeks to identify patterns that affect everyday life and economic activities. It also highlights regional weather differences and their correlation with environmental and geographic factors. The project will evaluate the effects of global warming, climate change, and shifting weather patterns on different regions.</a:t>
            </a:r>
          </a:p>
          <a:p>
            <a:r>
              <a:rPr lang="en-US" sz="1700" dirty="0"/>
              <a:t>The ultimate objective of this project is to deliver a comprehensive understanding of global weather dynamics, helping policymakers, industries, and communities make informed decisions related to disaster preparedness, resource management, and adaptation strategies in response to evolving climate conditions.</a:t>
            </a:r>
          </a:p>
          <a:p>
            <a:endParaRPr lang="en-IN" dirty="0"/>
          </a:p>
        </p:txBody>
      </p:sp>
      <p:pic>
        <p:nvPicPr>
          <p:cNvPr id="5" name="Picture 4">
            <a:extLst>
              <a:ext uri="{FF2B5EF4-FFF2-40B4-BE49-F238E27FC236}">
                <a16:creationId xmlns:a16="http://schemas.microsoft.com/office/drawing/2014/main" id="{5319D97B-2556-4CED-9BDC-3C5518548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7207" y="0"/>
            <a:ext cx="4224793" cy="6858000"/>
          </a:xfrm>
          <a:prstGeom prst="rect">
            <a:avLst/>
          </a:prstGeom>
        </p:spPr>
      </p:pic>
    </p:spTree>
    <p:extLst>
      <p:ext uri="{BB962C8B-B14F-4D97-AF65-F5344CB8AC3E}">
        <p14:creationId xmlns:p14="http://schemas.microsoft.com/office/powerpoint/2010/main" val="712568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191F6-2AA8-4569-83DC-9E01833B1E8D}"/>
              </a:ext>
            </a:extLst>
          </p:cNvPr>
          <p:cNvSpPr>
            <a:spLocks noGrp="1"/>
          </p:cNvSpPr>
          <p:nvPr>
            <p:ph type="title"/>
          </p:nvPr>
        </p:nvSpPr>
        <p:spPr/>
        <p:txBody>
          <a:bodyPr/>
          <a:lstStyle/>
          <a:p>
            <a:r>
              <a:rPr lang="en-US" u="sng" dirty="0"/>
              <a:t>Objective:-</a:t>
            </a:r>
            <a:endParaRPr lang="en-IN" u="sng" dirty="0"/>
          </a:p>
        </p:txBody>
      </p:sp>
      <p:sp>
        <p:nvSpPr>
          <p:cNvPr id="5" name="Rectangle 1">
            <a:extLst>
              <a:ext uri="{FF2B5EF4-FFF2-40B4-BE49-F238E27FC236}">
                <a16:creationId xmlns:a16="http://schemas.microsoft.com/office/drawing/2014/main" id="{A87DACD1-EE3B-435A-9C5A-454EF070DC1A}"/>
              </a:ext>
            </a:extLst>
          </p:cNvPr>
          <p:cNvSpPr>
            <a:spLocks noChangeArrowheads="1"/>
          </p:cNvSpPr>
          <p:nvPr/>
        </p:nvSpPr>
        <p:spPr bwMode="auto">
          <a:xfrm>
            <a:off x="646111" y="2091751"/>
            <a:ext cx="5309416"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objective of a global weather report analysis is to assess and interpret current weather conditions and patterns across the world. This involves tracking temperature trends, precipitation, and severe weather events such as hurricanes and droughts. The goal is to identify significant climate shifts, improve forecasting accuracy, and understand the impact of weather on human activities, including agriculture, transportation, and health. By analyzing data from various regions, meteorologists can better predict weather phenomena and advise on necessary actions to mitigate the effects of extreme weather, helping both policymakers and the public respond effectively to climate challenges.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4245BCD6-3E84-46F2-A063-63ABA70AA6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364" y="0"/>
            <a:ext cx="5393635" cy="6858000"/>
          </a:xfrm>
          <a:prstGeom prst="rect">
            <a:avLst/>
          </a:prstGeom>
        </p:spPr>
      </p:pic>
    </p:spTree>
    <p:extLst>
      <p:ext uri="{BB962C8B-B14F-4D97-AF65-F5344CB8AC3E}">
        <p14:creationId xmlns:p14="http://schemas.microsoft.com/office/powerpoint/2010/main" val="354418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8A39F-546A-4BF1-8905-9B65474D2754}"/>
              </a:ext>
            </a:extLst>
          </p:cNvPr>
          <p:cNvSpPr>
            <a:spLocks noGrp="1"/>
          </p:cNvSpPr>
          <p:nvPr>
            <p:ph type="title"/>
          </p:nvPr>
        </p:nvSpPr>
        <p:spPr>
          <a:xfrm>
            <a:off x="184936" y="187928"/>
            <a:ext cx="3965646" cy="843345"/>
          </a:xfrm>
        </p:spPr>
        <p:txBody>
          <a:bodyPr/>
          <a:lstStyle/>
          <a:p>
            <a:r>
              <a:rPr lang="en-US" sz="3600" u="sng" dirty="0"/>
              <a:t>Key Challenges:-</a:t>
            </a:r>
            <a:endParaRPr lang="en-IN" sz="3600" u="sng" dirty="0"/>
          </a:p>
        </p:txBody>
      </p:sp>
      <p:sp>
        <p:nvSpPr>
          <p:cNvPr id="4" name="TextBox 3">
            <a:extLst>
              <a:ext uri="{FF2B5EF4-FFF2-40B4-BE49-F238E27FC236}">
                <a16:creationId xmlns:a16="http://schemas.microsoft.com/office/drawing/2014/main" id="{6BBEA18A-5AEC-4EEB-9422-75D6BC93AAA1}"/>
              </a:ext>
            </a:extLst>
          </p:cNvPr>
          <p:cNvSpPr txBox="1"/>
          <p:nvPr/>
        </p:nvSpPr>
        <p:spPr>
          <a:xfrm>
            <a:off x="184936" y="1558457"/>
            <a:ext cx="6669088" cy="4247317"/>
          </a:xfrm>
          <a:prstGeom prst="rect">
            <a:avLst/>
          </a:prstGeom>
          <a:noFill/>
        </p:spPr>
        <p:txBody>
          <a:bodyPr wrap="square" rtlCol="0">
            <a:spAutoFit/>
          </a:bodyPr>
          <a:lstStyle/>
          <a:p>
            <a:pPr algn="l"/>
            <a:r>
              <a:rPr lang="en-US" b="0" i="0" dirty="0">
                <a:solidFill>
                  <a:srgbClr val="E3E3E3"/>
                </a:solidFill>
                <a:effectLst/>
                <a:latin typeface="Roboto" panose="02000000000000000000" pitchFamily="2" charset="0"/>
              </a:rPr>
              <a:t>1.What is the average temperature over the entire dataset?</a:t>
            </a:r>
          </a:p>
          <a:p>
            <a:pPr algn="l"/>
            <a:endParaRPr lang="en-US" b="0" i="0" dirty="0">
              <a:solidFill>
                <a:srgbClr val="E3E3E3"/>
              </a:solidFill>
              <a:effectLst/>
              <a:latin typeface="Roboto" panose="02000000000000000000" pitchFamily="2" charset="0"/>
            </a:endParaRPr>
          </a:p>
          <a:p>
            <a:pPr algn="l"/>
            <a:r>
              <a:rPr lang="en-US" b="0" i="0" dirty="0">
                <a:solidFill>
                  <a:srgbClr val="E3E3E3"/>
                </a:solidFill>
                <a:effectLst/>
                <a:latin typeface="Roboto" panose="02000000000000000000" pitchFamily="2" charset="0"/>
              </a:rPr>
              <a:t>2.What is the highest and lowest temperature recorded?</a:t>
            </a:r>
          </a:p>
          <a:p>
            <a:pPr algn="l"/>
            <a:endParaRPr lang="en-US" b="0" i="0" dirty="0">
              <a:solidFill>
                <a:srgbClr val="E3E3E3"/>
              </a:solidFill>
              <a:effectLst/>
              <a:latin typeface="Roboto" panose="02000000000000000000" pitchFamily="2" charset="0"/>
            </a:endParaRPr>
          </a:p>
          <a:p>
            <a:pPr algn="l"/>
            <a:r>
              <a:rPr lang="en-US" b="0" i="0" dirty="0">
                <a:solidFill>
                  <a:srgbClr val="E3E3E3"/>
                </a:solidFill>
                <a:effectLst/>
                <a:latin typeface="Roboto" panose="02000000000000000000" pitchFamily="2" charset="0"/>
              </a:rPr>
              <a:t>3.How does the temperature vary over time (e.g., daily)?</a:t>
            </a:r>
          </a:p>
          <a:p>
            <a:pPr algn="l"/>
            <a:endParaRPr lang="en-US" b="0" i="0" dirty="0">
              <a:solidFill>
                <a:srgbClr val="E3E3E3"/>
              </a:solidFill>
              <a:effectLst/>
              <a:latin typeface="Roboto" panose="02000000000000000000" pitchFamily="2" charset="0"/>
            </a:endParaRPr>
          </a:p>
          <a:p>
            <a:pPr algn="l"/>
            <a:r>
              <a:rPr lang="en-US" b="0" i="0" dirty="0">
                <a:solidFill>
                  <a:srgbClr val="E3E3E3"/>
                </a:solidFill>
                <a:effectLst/>
                <a:latin typeface="Roboto" panose="02000000000000000000" pitchFamily="2" charset="0"/>
              </a:rPr>
              <a:t>4.How does the temperature vary over time (e.g., Monthly)?</a:t>
            </a:r>
          </a:p>
          <a:p>
            <a:pPr algn="l"/>
            <a:endParaRPr lang="en-US" b="0" i="0" dirty="0">
              <a:solidFill>
                <a:srgbClr val="E3E3E3"/>
              </a:solidFill>
              <a:effectLst/>
              <a:latin typeface="Roboto" panose="02000000000000000000" pitchFamily="2" charset="0"/>
            </a:endParaRPr>
          </a:p>
          <a:p>
            <a:pPr algn="l"/>
            <a:r>
              <a:rPr lang="en-US" b="0" i="0" dirty="0">
                <a:solidFill>
                  <a:srgbClr val="E3E3E3"/>
                </a:solidFill>
                <a:effectLst/>
                <a:latin typeface="Roboto" panose="02000000000000000000" pitchFamily="2" charset="0"/>
              </a:rPr>
              <a:t>5.Is there a correlation between temperature and other weather</a:t>
            </a:r>
          </a:p>
          <a:p>
            <a:pPr algn="l"/>
            <a:r>
              <a:rPr lang="en-US" b="0" i="0" dirty="0">
                <a:solidFill>
                  <a:srgbClr val="E3E3E3"/>
                </a:solidFill>
                <a:effectLst/>
                <a:latin typeface="Roboto" panose="02000000000000000000" pitchFamily="2" charset="0"/>
              </a:rPr>
              <a:t>parameters like humidity or wind speed?</a:t>
            </a:r>
          </a:p>
          <a:p>
            <a:pPr algn="l"/>
            <a:endParaRPr lang="en-US" b="0" i="0" dirty="0">
              <a:solidFill>
                <a:srgbClr val="E3E3E3"/>
              </a:solidFill>
              <a:effectLst/>
              <a:latin typeface="Roboto" panose="02000000000000000000" pitchFamily="2" charset="0"/>
            </a:endParaRPr>
          </a:p>
          <a:p>
            <a:pPr algn="l"/>
            <a:r>
              <a:rPr lang="en-US" b="0" i="0" dirty="0">
                <a:solidFill>
                  <a:srgbClr val="E3E3E3"/>
                </a:solidFill>
                <a:effectLst/>
                <a:latin typeface="Roboto" panose="02000000000000000000" pitchFamily="2" charset="0"/>
              </a:rPr>
              <a:t>6.How often does it rain or snow?</a:t>
            </a:r>
          </a:p>
          <a:p>
            <a:pPr algn="l"/>
            <a:endParaRPr lang="en-US" b="0" i="0" dirty="0">
              <a:solidFill>
                <a:srgbClr val="E3E3E3"/>
              </a:solidFill>
              <a:effectLst/>
              <a:latin typeface="Roboto" panose="02000000000000000000" pitchFamily="2" charset="0"/>
            </a:endParaRPr>
          </a:p>
          <a:p>
            <a:pPr algn="l"/>
            <a:r>
              <a:rPr lang="en-US" b="0" i="0" dirty="0">
                <a:solidFill>
                  <a:srgbClr val="E3E3E3"/>
                </a:solidFill>
                <a:effectLst/>
                <a:latin typeface="Roboto" panose="02000000000000000000" pitchFamily="2" charset="0"/>
              </a:rPr>
              <a:t>7.What is the distribution of wind speed values?</a:t>
            </a:r>
          </a:p>
          <a:p>
            <a:endParaRPr lang="en-IN" dirty="0"/>
          </a:p>
        </p:txBody>
      </p:sp>
      <p:pic>
        <p:nvPicPr>
          <p:cNvPr id="6" name="Picture 5">
            <a:extLst>
              <a:ext uri="{FF2B5EF4-FFF2-40B4-BE49-F238E27FC236}">
                <a16:creationId xmlns:a16="http://schemas.microsoft.com/office/drawing/2014/main" id="{6D5B3A5E-3C30-4CC8-BEEF-9CAE708A4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3151" y="0"/>
            <a:ext cx="4803716" cy="6858000"/>
          </a:xfrm>
          <a:prstGeom prst="rect">
            <a:avLst/>
          </a:prstGeom>
        </p:spPr>
      </p:pic>
    </p:spTree>
    <p:extLst>
      <p:ext uri="{BB962C8B-B14F-4D97-AF65-F5344CB8AC3E}">
        <p14:creationId xmlns:p14="http://schemas.microsoft.com/office/powerpoint/2010/main" val="2895137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70982-95C3-4D2B-9711-6A788C8EBA90}"/>
              </a:ext>
            </a:extLst>
          </p:cNvPr>
          <p:cNvSpPr>
            <a:spLocks noGrp="1"/>
          </p:cNvSpPr>
          <p:nvPr>
            <p:ph type="title"/>
          </p:nvPr>
        </p:nvSpPr>
        <p:spPr>
          <a:xfrm>
            <a:off x="187929" y="245984"/>
            <a:ext cx="9404723" cy="477585"/>
          </a:xfrm>
        </p:spPr>
        <p:txBody>
          <a:bodyPr/>
          <a:lstStyle/>
          <a:p>
            <a:r>
              <a:rPr lang="en-US" sz="2400" b="0" i="0" u="sng" dirty="0">
                <a:solidFill>
                  <a:srgbClr val="E3E3E3"/>
                </a:solidFill>
                <a:effectLst/>
                <a:latin typeface="Roboto" panose="02000000000000000000" pitchFamily="2" charset="0"/>
              </a:rPr>
              <a:t>1.What is the average temperature over the entire dataset?</a:t>
            </a:r>
            <a:br>
              <a:rPr lang="en-US" b="0" i="0" u="sng" dirty="0">
                <a:solidFill>
                  <a:srgbClr val="E3E3E3"/>
                </a:solidFill>
                <a:effectLst/>
                <a:latin typeface="Roboto" panose="02000000000000000000" pitchFamily="2" charset="0"/>
              </a:rPr>
            </a:br>
            <a:endParaRPr lang="en-IN" u="sng" dirty="0"/>
          </a:p>
        </p:txBody>
      </p:sp>
      <p:pic>
        <p:nvPicPr>
          <p:cNvPr id="5" name="Picture 4">
            <a:extLst>
              <a:ext uri="{FF2B5EF4-FFF2-40B4-BE49-F238E27FC236}">
                <a16:creationId xmlns:a16="http://schemas.microsoft.com/office/drawing/2014/main" id="{926EC7CE-661A-4E01-BFFB-5F1D1A572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29" y="1246526"/>
            <a:ext cx="10943898" cy="3659430"/>
          </a:xfrm>
          <a:prstGeom prst="rect">
            <a:avLst/>
          </a:prstGeom>
        </p:spPr>
      </p:pic>
      <p:sp>
        <p:nvSpPr>
          <p:cNvPr id="6" name="TextBox 5">
            <a:extLst>
              <a:ext uri="{FF2B5EF4-FFF2-40B4-BE49-F238E27FC236}">
                <a16:creationId xmlns:a16="http://schemas.microsoft.com/office/drawing/2014/main" id="{19163FC6-6560-4E46-AEC8-74C2BDF3D26A}"/>
              </a:ext>
            </a:extLst>
          </p:cNvPr>
          <p:cNvSpPr txBox="1"/>
          <p:nvPr/>
        </p:nvSpPr>
        <p:spPr>
          <a:xfrm>
            <a:off x="187929" y="5410864"/>
            <a:ext cx="10943898" cy="800219"/>
          </a:xfrm>
          <a:prstGeom prst="rect">
            <a:avLst/>
          </a:prstGeom>
          <a:noFill/>
        </p:spPr>
        <p:txBody>
          <a:bodyPr wrap="square" rtlCol="0">
            <a:spAutoFit/>
          </a:bodyPr>
          <a:lstStyle/>
          <a:p>
            <a:r>
              <a:rPr lang="en-US" u="sng" dirty="0"/>
              <a:t>Observation:-</a:t>
            </a:r>
            <a:r>
              <a:rPr lang="en-US" sz="1400" dirty="0"/>
              <a:t>The average temperature over an entire dataset is calculated by summing all temperature values and dividing by the total number of data points. This provides a general indication of temperature trends across the dataset, helping to identify regional or global patterns.</a:t>
            </a:r>
            <a:endParaRPr lang="en-IN" dirty="0"/>
          </a:p>
        </p:txBody>
      </p:sp>
    </p:spTree>
    <p:extLst>
      <p:ext uri="{BB962C8B-B14F-4D97-AF65-F5344CB8AC3E}">
        <p14:creationId xmlns:p14="http://schemas.microsoft.com/office/powerpoint/2010/main" val="2860973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B08F-41A4-44FA-91BB-BF8A7B89615A}"/>
              </a:ext>
            </a:extLst>
          </p:cNvPr>
          <p:cNvSpPr>
            <a:spLocks noGrp="1"/>
          </p:cNvSpPr>
          <p:nvPr>
            <p:ph type="title"/>
          </p:nvPr>
        </p:nvSpPr>
        <p:spPr>
          <a:xfrm>
            <a:off x="121325" y="214179"/>
            <a:ext cx="9404723" cy="469633"/>
          </a:xfrm>
        </p:spPr>
        <p:txBody>
          <a:bodyPr/>
          <a:lstStyle/>
          <a:p>
            <a:r>
              <a:rPr lang="en-US" sz="2400" b="0" i="0" dirty="0">
                <a:solidFill>
                  <a:srgbClr val="E3E3E3"/>
                </a:solidFill>
                <a:effectLst/>
                <a:latin typeface="Roboto" panose="02000000000000000000" pitchFamily="2" charset="0"/>
              </a:rPr>
              <a:t>2.What is the highest and lowest temperature recorded?</a:t>
            </a:r>
            <a:br>
              <a:rPr lang="en-US" sz="2400" b="0" i="0" dirty="0">
                <a:solidFill>
                  <a:srgbClr val="E3E3E3"/>
                </a:solidFill>
                <a:effectLst/>
                <a:latin typeface="Roboto" panose="02000000000000000000" pitchFamily="2" charset="0"/>
              </a:rPr>
            </a:br>
            <a:endParaRPr lang="en-IN" sz="2400" dirty="0"/>
          </a:p>
        </p:txBody>
      </p:sp>
      <p:pic>
        <p:nvPicPr>
          <p:cNvPr id="5" name="Picture 4">
            <a:extLst>
              <a:ext uri="{FF2B5EF4-FFF2-40B4-BE49-F238E27FC236}">
                <a16:creationId xmlns:a16="http://schemas.microsoft.com/office/drawing/2014/main" id="{23C78967-FDEE-4541-8D61-20FAC6BB6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685" y="1188465"/>
            <a:ext cx="10893288" cy="3749295"/>
          </a:xfrm>
          <a:prstGeom prst="rect">
            <a:avLst/>
          </a:prstGeom>
        </p:spPr>
      </p:pic>
      <p:sp>
        <p:nvSpPr>
          <p:cNvPr id="6" name="TextBox 5">
            <a:extLst>
              <a:ext uri="{FF2B5EF4-FFF2-40B4-BE49-F238E27FC236}">
                <a16:creationId xmlns:a16="http://schemas.microsoft.com/office/drawing/2014/main" id="{B133C215-CEB8-4CAF-8CDD-83EF2D66410A}"/>
              </a:ext>
            </a:extLst>
          </p:cNvPr>
          <p:cNvSpPr txBox="1"/>
          <p:nvPr/>
        </p:nvSpPr>
        <p:spPr>
          <a:xfrm>
            <a:off x="214685" y="5434461"/>
            <a:ext cx="10893288" cy="800219"/>
          </a:xfrm>
          <a:prstGeom prst="rect">
            <a:avLst/>
          </a:prstGeom>
          <a:noFill/>
        </p:spPr>
        <p:txBody>
          <a:bodyPr wrap="square" rtlCol="0">
            <a:spAutoFit/>
          </a:bodyPr>
          <a:lstStyle/>
          <a:p>
            <a:r>
              <a:rPr lang="en-US" u="sng" dirty="0"/>
              <a:t>Observation:-</a:t>
            </a:r>
            <a:r>
              <a:rPr lang="en-US" sz="1400" dirty="0"/>
              <a:t>The highest and lowest temperatures recorded in a dataset are determined by identifying the maximum and minimum values. These extremes highlight the range of temperature variations within the dataset, indicating the hottest and coldest conditions observed.</a:t>
            </a:r>
            <a:endParaRPr lang="en-IN" dirty="0"/>
          </a:p>
        </p:txBody>
      </p:sp>
    </p:spTree>
    <p:extLst>
      <p:ext uri="{BB962C8B-B14F-4D97-AF65-F5344CB8AC3E}">
        <p14:creationId xmlns:p14="http://schemas.microsoft.com/office/powerpoint/2010/main" val="3721086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43036-145C-4E1D-912C-64825175B6D2}"/>
              </a:ext>
            </a:extLst>
          </p:cNvPr>
          <p:cNvSpPr>
            <a:spLocks noGrp="1"/>
          </p:cNvSpPr>
          <p:nvPr>
            <p:ph type="title"/>
          </p:nvPr>
        </p:nvSpPr>
        <p:spPr>
          <a:xfrm>
            <a:off x="89520" y="174422"/>
            <a:ext cx="9404723" cy="541195"/>
          </a:xfrm>
        </p:spPr>
        <p:txBody>
          <a:bodyPr/>
          <a:lstStyle/>
          <a:p>
            <a:r>
              <a:rPr lang="en-US" sz="2400" b="0" i="0" dirty="0">
                <a:solidFill>
                  <a:srgbClr val="E3E3E3"/>
                </a:solidFill>
                <a:effectLst/>
                <a:latin typeface="Roboto" panose="02000000000000000000" pitchFamily="2" charset="0"/>
              </a:rPr>
              <a:t>3.How does the temperature vary over time (e.g., daily)?</a:t>
            </a:r>
            <a:br>
              <a:rPr lang="en-US" b="0" i="0" dirty="0">
                <a:solidFill>
                  <a:srgbClr val="E3E3E3"/>
                </a:solidFill>
                <a:effectLst/>
                <a:latin typeface="Roboto" panose="02000000000000000000" pitchFamily="2" charset="0"/>
              </a:rPr>
            </a:br>
            <a:endParaRPr lang="en-IN" dirty="0"/>
          </a:p>
        </p:txBody>
      </p:sp>
      <p:pic>
        <p:nvPicPr>
          <p:cNvPr id="5" name="Picture 4">
            <a:extLst>
              <a:ext uri="{FF2B5EF4-FFF2-40B4-BE49-F238E27FC236}">
                <a16:creationId xmlns:a16="http://schemas.microsoft.com/office/drawing/2014/main" id="{BF077EA0-4DD0-483C-B12A-8FED28C2F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29" y="1223448"/>
            <a:ext cx="10956898" cy="3348552"/>
          </a:xfrm>
          <a:prstGeom prst="rect">
            <a:avLst/>
          </a:prstGeom>
        </p:spPr>
      </p:pic>
      <p:sp>
        <p:nvSpPr>
          <p:cNvPr id="6" name="TextBox 5">
            <a:extLst>
              <a:ext uri="{FF2B5EF4-FFF2-40B4-BE49-F238E27FC236}">
                <a16:creationId xmlns:a16="http://schemas.microsoft.com/office/drawing/2014/main" id="{DD98350F-1677-4241-A408-9695432C891B}"/>
              </a:ext>
            </a:extLst>
          </p:cNvPr>
          <p:cNvSpPr txBox="1"/>
          <p:nvPr/>
        </p:nvSpPr>
        <p:spPr>
          <a:xfrm>
            <a:off x="174929" y="4993419"/>
            <a:ext cx="10956898" cy="800219"/>
          </a:xfrm>
          <a:prstGeom prst="rect">
            <a:avLst/>
          </a:prstGeom>
          <a:noFill/>
        </p:spPr>
        <p:txBody>
          <a:bodyPr wrap="square" rtlCol="0">
            <a:spAutoFit/>
          </a:bodyPr>
          <a:lstStyle/>
          <a:p>
            <a:r>
              <a:rPr lang="en-US" u="sng" dirty="0"/>
              <a:t>Observation:-</a:t>
            </a:r>
            <a:r>
              <a:rPr lang="en-US" sz="1400" dirty="0"/>
              <a:t>Temperature variation over time, such as daily fluctuations, shows patterns based on factors like time of day, season, and weather systems. Typically, temperatures rise during the day, peaking in the afternoon, and drop at night, influenced by local conditions.</a:t>
            </a:r>
            <a:endParaRPr lang="en-IN" dirty="0"/>
          </a:p>
        </p:txBody>
      </p:sp>
    </p:spTree>
    <p:extLst>
      <p:ext uri="{BB962C8B-B14F-4D97-AF65-F5344CB8AC3E}">
        <p14:creationId xmlns:p14="http://schemas.microsoft.com/office/powerpoint/2010/main" val="1194252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670A1-BD38-4C34-A0E2-F549CAC30545}"/>
              </a:ext>
            </a:extLst>
          </p:cNvPr>
          <p:cNvSpPr>
            <a:spLocks noGrp="1"/>
          </p:cNvSpPr>
          <p:nvPr>
            <p:ph type="title"/>
          </p:nvPr>
        </p:nvSpPr>
        <p:spPr>
          <a:xfrm>
            <a:off x="73617" y="163315"/>
            <a:ext cx="9404723" cy="501439"/>
          </a:xfrm>
        </p:spPr>
        <p:txBody>
          <a:bodyPr/>
          <a:lstStyle/>
          <a:p>
            <a:r>
              <a:rPr lang="en-US" sz="2400" b="0" i="0" u="sng" dirty="0">
                <a:solidFill>
                  <a:srgbClr val="E3E3E3"/>
                </a:solidFill>
                <a:effectLst/>
                <a:latin typeface="Roboto" panose="02000000000000000000" pitchFamily="2" charset="0"/>
              </a:rPr>
              <a:t>4.How does the temperature vary over time (e.g., Monthly)?</a:t>
            </a:r>
            <a:br>
              <a:rPr lang="en-US" sz="2400" b="0" i="0" u="sng" dirty="0">
                <a:solidFill>
                  <a:srgbClr val="E3E3E3"/>
                </a:solidFill>
                <a:effectLst/>
                <a:latin typeface="Roboto" panose="02000000000000000000" pitchFamily="2" charset="0"/>
              </a:rPr>
            </a:br>
            <a:endParaRPr lang="en-IN" sz="2400" u="sng" dirty="0"/>
          </a:p>
        </p:txBody>
      </p:sp>
      <p:pic>
        <p:nvPicPr>
          <p:cNvPr id="5" name="Picture 4">
            <a:extLst>
              <a:ext uri="{FF2B5EF4-FFF2-40B4-BE49-F238E27FC236}">
                <a16:creationId xmlns:a16="http://schemas.microsoft.com/office/drawing/2014/main" id="{39011A83-B16A-49FC-9AE4-DED5F02C0F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830" y="1280232"/>
            <a:ext cx="10933045" cy="3434891"/>
          </a:xfrm>
          <a:prstGeom prst="rect">
            <a:avLst/>
          </a:prstGeom>
        </p:spPr>
      </p:pic>
      <p:sp>
        <p:nvSpPr>
          <p:cNvPr id="6" name="TextBox 5">
            <a:extLst>
              <a:ext uri="{FF2B5EF4-FFF2-40B4-BE49-F238E27FC236}">
                <a16:creationId xmlns:a16="http://schemas.microsoft.com/office/drawing/2014/main" id="{D69AAB72-7FC4-47BD-B1F9-893281A6CFAA}"/>
              </a:ext>
            </a:extLst>
          </p:cNvPr>
          <p:cNvSpPr txBox="1"/>
          <p:nvPr/>
        </p:nvSpPr>
        <p:spPr>
          <a:xfrm>
            <a:off x="190830" y="5335325"/>
            <a:ext cx="10933045" cy="800219"/>
          </a:xfrm>
          <a:prstGeom prst="rect">
            <a:avLst/>
          </a:prstGeom>
          <a:noFill/>
        </p:spPr>
        <p:txBody>
          <a:bodyPr wrap="square" rtlCol="0">
            <a:spAutoFit/>
          </a:bodyPr>
          <a:lstStyle/>
          <a:p>
            <a:r>
              <a:rPr lang="en-US" u="sng" dirty="0"/>
              <a:t>Observation:-</a:t>
            </a:r>
            <a:r>
              <a:rPr lang="en-US" sz="1400" dirty="0"/>
              <a:t>Monthly temperature variation typically reflects seasonal changes, with temperatures rising in warmer months and dropping in cooler months. These fluctuations are influenced by Earth's tilt, weather patterns, and geographic location, leading to consistent temperature trends across months.</a:t>
            </a:r>
            <a:endParaRPr lang="en-IN" dirty="0"/>
          </a:p>
        </p:txBody>
      </p:sp>
    </p:spTree>
    <p:extLst>
      <p:ext uri="{BB962C8B-B14F-4D97-AF65-F5344CB8AC3E}">
        <p14:creationId xmlns:p14="http://schemas.microsoft.com/office/powerpoint/2010/main" val="223297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BAAF8-1D58-410C-817C-AF288EB46775}"/>
              </a:ext>
            </a:extLst>
          </p:cNvPr>
          <p:cNvSpPr>
            <a:spLocks noGrp="1"/>
          </p:cNvSpPr>
          <p:nvPr>
            <p:ph type="title"/>
          </p:nvPr>
        </p:nvSpPr>
        <p:spPr>
          <a:xfrm>
            <a:off x="187929" y="191904"/>
            <a:ext cx="9404723" cy="835393"/>
          </a:xfrm>
        </p:spPr>
        <p:txBody>
          <a:bodyPr/>
          <a:lstStyle/>
          <a:p>
            <a:r>
              <a:rPr lang="en-US" sz="2000" b="0" i="0" u="sng" dirty="0">
                <a:solidFill>
                  <a:srgbClr val="E3E3E3"/>
                </a:solidFill>
                <a:effectLst/>
                <a:latin typeface="Roboto" panose="02000000000000000000" pitchFamily="2" charset="0"/>
              </a:rPr>
              <a:t>5.Is there a correlation between temperature and other weather</a:t>
            </a:r>
            <a:br>
              <a:rPr lang="en-US" sz="2000" b="0" i="0" u="sng" dirty="0">
                <a:solidFill>
                  <a:srgbClr val="E3E3E3"/>
                </a:solidFill>
                <a:effectLst/>
                <a:latin typeface="Roboto" panose="02000000000000000000" pitchFamily="2" charset="0"/>
              </a:rPr>
            </a:br>
            <a:r>
              <a:rPr lang="en-US" sz="2000" b="0" i="0" u="sng" dirty="0">
                <a:solidFill>
                  <a:srgbClr val="E3E3E3"/>
                </a:solidFill>
                <a:effectLst/>
                <a:latin typeface="Roboto" panose="02000000000000000000" pitchFamily="2" charset="0"/>
              </a:rPr>
              <a:t>parameters like humidity or wind speed?</a:t>
            </a:r>
            <a:br>
              <a:rPr lang="en-US" sz="2000" b="0" i="0" u="sng" dirty="0">
                <a:solidFill>
                  <a:srgbClr val="E3E3E3"/>
                </a:solidFill>
                <a:effectLst/>
                <a:latin typeface="Roboto" panose="02000000000000000000" pitchFamily="2" charset="0"/>
              </a:rPr>
            </a:br>
            <a:endParaRPr lang="en-IN" sz="2000" u="sng" dirty="0"/>
          </a:p>
        </p:txBody>
      </p:sp>
      <p:pic>
        <p:nvPicPr>
          <p:cNvPr id="5" name="Picture 4">
            <a:extLst>
              <a:ext uri="{FF2B5EF4-FFF2-40B4-BE49-F238E27FC236}">
                <a16:creationId xmlns:a16="http://schemas.microsoft.com/office/drawing/2014/main" id="{DAF31701-BE70-4108-A1A8-485A78C0E1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29" y="1204585"/>
            <a:ext cx="10927994" cy="3741126"/>
          </a:xfrm>
          <a:prstGeom prst="rect">
            <a:avLst/>
          </a:prstGeom>
        </p:spPr>
      </p:pic>
      <p:sp>
        <p:nvSpPr>
          <p:cNvPr id="9" name="Rectangle 2">
            <a:extLst>
              <a:ext uri="{FF2B5EF4-FFF2-40B4-BE49-F238E27FC236}">
                <a16:creationId xmlns:a16="http://schemas.microsoft.com/office/drawing/2014/main" id="{3B8AE5E2-08C4-4BA9-820A-8EAC9A4C2C5D}"/>
              </a:ext>
            </a:extLst>
          </p:cNvPr>
          <p:cNvSpPr>
            <a:spLocks noChangeArrowheads="1"/>
          </p:cNvSpPr>
          <p:nvPr/>
        </p:nvSpPr>
        <p:spPr bwMode="auto">
          <a:xfrm>
            <a:off x="187929" y="5442228"/>
            <a:ext cx="1092799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u="sng" dirty="0">
                <a:latin typeface="Arial" panose="020B0604020202020204" pitchFamily="34" charset="0"/>
              </a:rPr>
              <a:t>Observation:-</a:t>
            </a:r>
            <a:r>
              <a:rPr lang="en-US" altLang="en-US" sz="1400" dirty="0">
                <a:latin typeface="Arial" panose="020B0604020202020204" pitchFamily="34" charset="0"/>
              </a:rPr>
              <a:t>T</a:t>
            </a:r>
            <a:r>
              <a:rPr kumimoji="0" lang="en-US" altLang="en-US" sz="1400" b="0" i="0" u="none" strike="noStrike" cap="none" normalizeH="0" baseline="0" dirty="0">
                <a:ln>
                  <a:noFill/>
                </a:ln>
                <a:solidFill>
                  <a:schemeClr val="tx1"/>
                </a:solidFill>
                <a:effectLst/>
                <a:latin typeface="Arial" panose="020B0604020202020204" pitchFamily="34" charset="0"/>
              </a:rPr>
              <a:t>here can be a correlation between temperature and other weather parameters. For instance, higher temperatures often coincide with increased humidity, while wind speed may influence temperature perception. Analyzing these correlations helps understand the broader climate dynamics in a region.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4192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47</TotalTime>
  <Words>1053</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Roboto</vt:lpstr>
      <vt:lpstr>Wingdings 3</vt:lpstr>
      <vt:lpstr>Ion</vt:lpstr>
      <vt:lpstr>Global Weather Report Analysis.</vt:lpstr>
      <vt:lpstr>Introduction:-</vt:lpstr>
      <vt:lpstr>Objective:-</vt:lpstr>
      <vt:lpstr>Key Challenges:-</vt:lpstr>
      <vt:lpstr>1.What is the average temperature over the entire dataset? </vt:lpstr>
      <vt:lpstr>2.What is the highest and lowest temperature recorded? </vt:lpstr>
      <vt:lpstr>3.How does the temperature vary over time (e.g., daily)? </vt:lpstr>
      <vt:lpstr>4.How does the temperature vary over time (e.g., Monthly)? </vt:lpstr>
      <vt:lpstr>5.Is there a correlation between temperature and other weather parameters like humidity or wind speed? </vt:lpstr>
      <vt:lpstr>6.How often does it rain or snow? </vt:lpstr>
      <vt:lpstr>7.What is the distribution of wind speed values? </vt:lpstr>
      <vt:lpstr>Conclusion:-</vt:lpstr>
      <vt:lpstr>Thank You So Much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Weather Report Analysis.</dc:title>
  <dc:creator>Ankit Rajak</dc:creator>
  <cp:lastModifiedBy>Ankit Rajak</cp:lastModifiedBy>
  <cp:revision>6</cp:revision>
  <dcterms:created xsi:type="dcterms:W3CDTF">2025-01-26T00:59:14Z</dcterms:created>
  <dcterms:modified xsi:type="dcterms:W3CDTF">2025-01-26T11:16:57Z</dcterms:modified>
</cp:coreProperties>
</file>