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91" r:id="rId6"/>
    <p:sldId id="271" r:id="rId7"/>
    <p:sldId id="279" r:id="rId8"/>
    <p:sldId id="281" r:id="rId9"/>
    <p:sldId id="282" r:id="rId10"/>
    <p:sldId id="283" r:id="rId11"/>
    <p:sldId id="284" r:id="rId12"/>
    <p:sldId id="285" r:id="rId13"/>
    <p:sldId id="286" r:id="rId14"/>
    <p:sldId id="287" r:id="rId15"/>
    <p:sldId id="288" r:id="rId16"/>
    <p:sldId id="289"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1"/>
          </p14:sldIdLst>
        </p14:section>
        <p14:section name="Design, Morph, Annotate, Work Together, Tell Me" id="{B9B51309-D148-4332-87C2-07BE32FBCA3B}">
          <p14:sldIdLst>
            <p14:sldId id="271"/>
            <p14:sldId id="279"/>
            <p14:sldId id="281"/>
            <p14:sldId id="282"/>
            <p14:sldId id="283"/>
            <p14:sldId id="284"/>
            <p14:sldId id="285"/>
            <p14:sldId id="286"/>
            <p14:sldId id="287"/>
            <p14:sldId id="288"/>
            <p14:sldId id="289"/>
            <p14:sldId id="29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241" autoAdjust="0"/>
  </p:normalViewPr>
  <p:slideViewPr>
    <p:cSldViewPr snapToGrid="0">
      <p:cViewPr varScale="1">
        <p:scale>
          <a:sx n="95" d="100"/>
          <a:sy n="95" d="100"/>
        </p:scale>
        <p:origin x="115"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8uXj0mFYD9hZ3hSKQUjpNHNc3yYqaMCn?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554" y="707666"/>
            <a:ext cx="7629939" cy="1642486"/>
          </a:xfrm>
        </p:spPr>
        <p:txBody>
          <a:bodyPr anchor="ctr" anchorCtr="0">
            <a:normAutofit/>
          </a:bodyPr>
          <a:lstStyle/>
          <a:p>
            <a:r>
              <a:rPr lang="en-US" sz="4400" u="sng" dirty="0">
                <a:solidFill>
                  <a:schemeClr val="bg1"/>
                </a:solidFill>
              </a:rPr>
              <a:t>Indian Airline Project Analysis</a:t>
            </a:r>
          </a:p>
        </p:txBody>
      </p:sp>
      <p:sp>
        <p:nvSpPr>
          <p:cNvPr id="3" name="Subtitle 2"/>
          <p:cNvSpPr>
            <a:spLocks noGrp="1"/>
          </p:cNvSpPr>
          <p:nvPr>
            <p:ph type="subTitle" idx="4294967295"/>
          </p:nvPr>
        </p:nvSpPr>
        <p:spPr>
          <a:xfrm>
            <a:off x="456538" y="4722148"/>
            <a:ext cx="9582736" cy="1137793"/>
          </a:xfrm>
        </p:spPr>
        <p:txBody>
          <a:bodyPr>
            <a:normAutofit fontScale="62500" lnSpcReduction="20000"/>
          </a:bodyPr>
          <a:lstStyle/>
          <a:p>
            <a:pPr marL="0" indent="0">
              <a:buNone/>
            </a:pPr>
            <a:r>
              <a:rPr lang="en-US" sz="2400" u="sng" dirty="0">
                <a:solidFill>
                  <a:schemeClr val="bg1"/>
                </a:solidFill>
                <a:latin typeface="+mj-lt"/>
              </a:rPr>
              <a:t>Presented By:- Ankit Rajak</a:t>
            </a:r>
          </a:p>
          <a:p>
            <a:pPr marL="0" indent="0">
              <a:buNone/>
            </a:pPr>
            <a:r>
              <a:rPr lang="en-US" sz="2400" u="sng" dirty="0">
                <a:solidFill>
                  <a:schemeClr val="bg1"/>
                </a:solidFill>
                <a:latin typeface="+mj-lt"/>
              </a:rPr>
              <a:t>Project File:-</a:t>
            </a:r>
            <a:r>
              <a:rPr lang="en-US" sz="2400" u="sng" dirty="0">
                <a:solidFill>
                  <a:schemeClr val="bg1"/>
                </a:solidFill>
                <a:latin typeface="+mj-lt"/>
                <a:hlinkClick r:id="rId3">
                  <a:extLst>
                    <a:ext uri="{A12FA001-AC4F-418D-AE19-62706E023703}">
                      <ahyp:hlinkClr xmlns:ahyp="http://schemas.microsoft.com/office/drawing/2018/hyperlinkcolor" val="tx"/>
                    </a:ext>
                  </a:extLst>
                </a:hlinkClick>
              </a:rPr>
              <a:t>Indian Airline Project</a:t>
            </a:r>
            <a:endParaRPr lang="en-US" sz="2400" u="sng" dirty="0">
              <a:solidFill>
                <a:schemeClr val="bg1"/>
              </a:solidFill>
              <a:latin typeface="+mj-lt"/>
            </a:endParaRPr>
          </a:p>
          <a:p>
            <a:pPr marL="0" indent="0">
              <a:buNone/>
            </a:pPr>
            <a:endParaRPr lang="en-US" sz="2400" dirty="0">
              <a:solidFill>
                <a:schemeClr val="bg1"/>
              </a:solidFill>
              <a:latin typeface="+mj-lt"/>
            </a:endParaRPr>
          </a:p>
        </p:txBody>
      </p:sp>
      <p:pic>
        <p:nvPicPr>
          <p:cNvPr id="6" name="Picture 5">
            <a:extLst>
              <a:ext uri="{FF2B5EF4-FFF2-40B4-BE49-F238E27FC236}">
                <a16:creationId xmlns:a16="http://schemas.microsoft.com/office/drawing/2014/main" id="{1B6BB28C-B569-4268-9A21-1B76C6815C7B}"/>
              </a:ext>
            </a:extLst>
          </p:cNvPr>
          <p:cNvPicPr>
            <a:picLocks noChangeAspect="1"/>
          </p:cNvPicPr>
          <p:nvPr/>
        </p:nvPicPr>
        <p:blipFill>
          <a:blip r:embed="rId4"/>
          <a:stretch>
            <a:fillRect/>
          </a:stretch>
        </p:blipFill>
        <p:spPr>
          <a:xfrm>
            <a:off x="7470015" y="288234"/>
            <a:ext cx="4495041" cy="6281531"/>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ABF4-432E-433C-8EAF-DFCADB9AA4B9}"/>
              </a:ext>
            </a:extLst>
          </p:cNvPr>
          <p:cNvSpPr>
            <a:spLocks noGrp="1"/>
          </p:cNvSpPr>
          <p:nvPr>
            <p:ph type="title"/>
          </p:nvPr>
        </p:nvSpPr>
        <p:spPr>
          <a:xfrm>
            <a:off x="555398" y="638887"/>
            <a:ext cx="6877119" cy="640080"/>
          </a:xfrm>
        </p:spPr>
        <p:txBody>
          <a:bodyPr>
            <a:noAutofit/>
          </a:bodyPr>
          <a:lstStyle/>
          <a:p>
            <a:r>
              <a:rPr lang="en-US" sz="2000" b="0" i="0" dirty="0">
                <a:effectLst/>
                <a:latin typeface="Roboto" panose="02000000000000000000" pitchFamily="2" charset="0"/>
              </a:rPr>
              <a:t>6.Departure and Arrival Time Counts?</a:t>
            </a:r>
            <a:br>
              <a:rPr lang="en-US" sz="2000" b="0" i="0" dirty="0">
                <a:effectLst/>
                <a:latin typeface="Roboto" panose="02000000000000000000" pitchFamily="2" charset="0"/>
              </a:rPr>
            </a:br>
            <a:endParaRPr lang="en-IN" sz="2000" dirty="0"/>
          </a:p>
        </p:txBody>
      </p:sp>
      <p:pic>
        <p:nvPicPr>
          <p:cNvPr id="5" name="Picture 4">
            <a:extLst>
              <a:ext uri="{FF2B5EF4-FFF2-40B4-BE49-F238E27FC236}">
                <a16:creationId xmlns:a16="http://schemas.microsoft.com/office/drawing/2014/main" id="{EE2EBB24-E0EA-4DC2-8550-6C3087F80FE0}"/>
              </a:ext>
            </a:extLst>
          </p:cNvPr>
          <p:cNvPicPr>
            <a:picLocks noChangeAspect="1"/>
          </p:cNvPicPr>
          <p:nvPr/>
        </p:nvPicPr>
        <p:blipFill>
          <a:blip r:embed="rId2"/>
          <a:stretch>
            <a:fillRect/>
          </a:stretch>
        </p:blipFill>
        <p:spPr>
          <a:xfrm>
            <a:off x="238539" y="1588273"/>
            <a:ext cx="8277308" cy="3309730"/>
          </a:xfrm>
          <a:prstGeom prst="rect">
            <a:avLst/>
          </a:prstGeom>
        </p:spPr>
      </p:pic>
      <p:sp>
        <p:nvSpPr>
          <p:cNvPr id="6" name="TextBox 5">
            <a:extLst>
              <a:ext uri="{FF2B5EF4-FFF2-40B4-BE49-F238E27FC236}">
                <a16:creationId xmlns:a16="http://schemas.microsoft.com/office/drawing/2014/main" id="{890D137C-CF07-4248-BDBE-946E6BDCEA42}"/>
              </a:ext>
            </a:extLst>
          </p:cNvPr>
          <p:cNvSpPr txBox="1"/>
          <p:nvPr/>
        </p:nvSpPr>
        <p:spPr>
          <a:xfrm>
            <a:off x="238538" y="5207309"/>
            <a:ext cx="8277307" cy="1015663"/>
          </a:xfrm>
          <a:prstGeom prst="rect">
            <a:avLst/>
          </a:prstGeom>
          <a:noFill/>
        </p:spPr>
        <p:txBody>
          <a:bodyPr wrap="square" rtlCol="0">
            <a:spAutoFit/>
          </a:bodyPr>
          <a:lstStyle/>
          <a:p>
            <a:r>
              <a:rPr lang="en-IN" b="1" u="sng" dirty="0"/>
              <a:t>Observation:-</a:t>
            </a:r>
            <a:r>
              <a:rPr lang="en-US" sz="1400" dirty="0"/>
              <a:t>Flight departures and arrivals are typically concentrated during peak hours. Morning (6 AM–10 AM) and evening (5 PM–9 PM) slots witness the highest counts due to business and leisure travel preferences. Midday and late-night flights tend to have fewer departures and arrivals, catering to specific demand or longer routes.</a:t>
            </a:r>
            <a:endParaRPr lang="en-IN" dirty="0"/>
          </a:p>
        </p:txBody>
      </p:sp>
      <p:pic>
        <p:nvPicPr>
          <p:cNvPr id="8" name="Picture 7">
            <a:extLst>
              <a:ext uri="{FF2B5EF4-FFF2-40B4-BE49-F238E27FC236}">
                <a16:creationId xmlns:a16="http://schemas.microsoft.com/office/drawing/2014/main" id="{E24033E0-44B3-4C3F-892A-26FAE8D1CF9F}"/>
              </a:ext>
            </a:extLst>
          </p:cNvPr>
          <p:cNvPicPr>
            <a:picLocks noChangeAspect="1"/>
          </p:cNvPicPr>
          <p:nvPr/>
        </p:nvPicPr>
        <p:blipFill>
          <a:blip r:embed="rId3"/>
          <a:stretch>
            <a:fillRect/>
          </a:stretch>
        </p:blipFill>
        <p:spPr>
          <a:xfrm>
            <a:off x="8770289" y="262393"/>
            <a:ext cx="3183172" cy="6345141"/>
          </a:xfrm>
          <a:prstGeom prst="rect">
            <a:avLst/>
          </a:prstGeom>
        </p:spPr>
      </p:pic>
    </p:spTree>
    <p:extLst>
      <p:ext uri="{BB962C8B-B14F-4D97-AF65-F5344CB8AC3E}">
        <p14:creationId xmlns:p14="http://schemas.microsoft.com/office/powerpoint/2010/main" val="267926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9964-4103-46CF-B38C-662D6F455565}"/>
              </a:ext>
            </a:extLst>
          </p:cNvPr>
          <p:cNvSpPr>
            <a:spLocks noGrp="1"/>
          </p:cNvSpPr>
          <p:nvPr>
            <p:ph type="title"/>
          </p:nvPr>
        </p:nvSpPr>
        <p:spPr>
          <a:xfrm>
            <a:off x="539496" y="615033"/>
            <a:ext cx="6877119" cy="640080"/>
          </a:xfrm>
        </p:spPr>
        <p:txBody>
          <a:bodyPr>
            <a:noAutofit/>
          </a:bodyPr>
          <a:lstStyle/>
          <a:p>
            <a:r>
              <a:rPr lang="en-US" sz="2000" b="0" i="0" dirty="0">
                <a:effectLst/>
                <a:latin typeface="Roboto" panose="02000000000000000000" pitchFamily="2" charset="0"/>
              </a:rPr>
              <a:t>7.Number of Stops by Destination City?</a:t>
            </a:r>
            <a:br>
              <a:rPr lang="en-US" sz="2000" b="0" i="0" dirty="0">
                <a:effectLst/>
                <a:latin typeface="Roboto" panose="02000000000000000000" pitchFamily="2" charset="0"/>
              </a:rPr>
            </a:br>
            <a:endParaRPr lang="en-IN" sz="2000" dirty="0"/>
          </a:p>
        </p:txBody>
      </p:sp>
      <p:pic>
        <p:nvPicPr>
          <p:cNvPr id="5" name="Picture 4">
            <a:extLst>
              <a:ext uri="{FF2B5EF4-FFF2-40B4-BE49-F238E27FC236}">
                <a16:creationId xmlns:a16="http://schemas.microsoft.com/office/drawing/2014/main" id="{595C587B-23AF-46B5-AFFC-58B919A712E4}"/>
              </a:ext>
            </a:extLst>
          </p:cNvPr>
          <p:cNvPicPr>
            <a:picLocks noChangeAspect="1"/>
          </p:cNvPicPr>
          <p:nvPr/>
        </p:nvPicPr>
        <p:blipFill>
          <a:blip r:embed="rId2"/>
          <a:stretch>
            <a:fillRect/>
          </a:stretch>
        </p:blipFill>
        <p:spPr>
          <a:xfrm>
            <a:off x="230588" y="1645918"/>
            <a:ext cx="8428382" cy="3212327"/>
          </a:xfrm>
          <a:prstGeom prst="rect">
            <a:avLst/>
          </a:prstGeom>
        </p:spPr>
      </p:pic>
      <p:pic>
        <p:nvPicPr>
          <p:cNvPr id="7" name="Picture 6">
            <a:extLst>
              <a:ext uri="{FF2B5EF4-FFF2-40B4-BE49-F238E27FC236}">
                <a16:creationId xmlns:a16="http://schemas.microsoft.com/office/drawing/2014/main" id="{478AE0FF-76E0-4202-BA25-4D7EAEA3EFDE}"/>
              </a:ext>
            </a:extLst>
          </p:cNvPr>
          <p:cNvPicPr>
            <a:picLocks noChangeAspect="1"/>
          </p:cNvPicPr>
          <p:nvPr/>
        </p:nvPicPr>
        <p:blipFill>
          <a:blip r:embed="rId3"/>
          <a:stretch>
            <a:fillRect/>
          </a:stretch>
        </p:blipFill>
        <p:spPr>
          <a:xfrm>
            <a:off x="8905461" y="278295"/>
            <a:ext cx="3055951" cy="6313336"/>
          </a:xfrm>
          <a:prstGeom prst="rect">
            <a:avLst/>
          </a:prstGeom>
        </p:spPr>
      </p:pic>
      <p:sp>
        <p:nvSpPr>
          <p:cNvPr id="8" name="TextBox 7">
            <a:extLst>
              <a:ext uri="{FF2B5EF4-FFF2-40B4-BE49-F238E27FC236}">
                <a16:creationId xmlns:a16="http://schemas.microsoft.com/office/drawing/2014/main" id="{5A0366C7-BFD7-4913-9AD3-B64966B17C6C}"/>
              </a:ext>
            </a:extLst>
          </p:cNvPr>
          <p:cNvSpPr txBox="1"/>
          <p:nvPr/>
        </p:nvSpPr>
        <p:spPr>
          <a:xfrm>
            <a:off x="371758" y="5212082"/>
            <a:ext cx="8287212" cy="1015663"/>
          </a:xfrm>
          <a:prstGeom prst="rect">
            <a:avLst/>
          </a:prstGeom>
          <a:noFill/>
        </p:spPr>
        <p:txBody>
          <a:bodyPr wrap="square" rtlCol="0">
            <a:spAutoFit/>
          </a:bodyPr>
          <a:lstStyle/>
          <a:p>
            <a:r>
              <a:rPr lang="en-IN" b="1" u="sng" dirty="0"/>
              <a:t>Observation:-</a:t>
            </a:r>
            <a:r>
              <a:rPr lang="en-US" sz="1400" dirty="0"/>
              <a:t>The number of stops on a flight to a destination city depends on the route's distance and airline schedules. Major cities like </a:t>
            </a:r>
            <a:r>
              <a:rPr lang="en-US" sz="1400" b="1" dirty="0"/>
              <a:t>Delhi, Mumbai,</a:t>
            </a:r>
            <a:r>
              <a:rPr lang="en-US" sz="1400" dirty="0"/>
              <a:t> and </a:t>
            </a:r>
            <a:r>
              <a:rPr lang="en-US" sz="1400" b="1" dirty="0"/>
              <a:t>Bengaluru</a:t>
            </a:r>
            <a:r>
              <a:rPr lang="en-US" sz="1400" dirty="0"/>
              <a:t> often have direct flights, while smaller cities or remote locations may require one or more stops, especially for long-distance or international flights.</a:t>
            </a:r>
            <a:endParaRPr lang="en-IN" dirty="0"/>
          </a:p>
        </p:txBody>
      </p:sp>
    </p:spTree>
    <p:extLst>
      <p:ext uri="{BB962C8B-B14F-4D97-AF65-F5344CB8AC3E}">
        <p14:creationId xmlns:p14="http://schemas.microsoft.com/office/powerpoint/2010/main" val="204438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14E6-51D9-48A3-8BF6-E054B8F3960C}"/>
              </a:ext>
            </a:extLst>
          </p:cNvPr>
          <p:cNvSpPr>
            <a:spLocks noGrp="1"/>
          </p:cNvSpPr>
          <p:nvPr>
            <p:ph type="title"/>
          </p:nvPr>
        </p:nvSpPr>
        <p:spPr>
          <a:xfrm>
            <a:off x="539496" y="678643"/>
            <a:ext cx="6877119" cy="640080"/>
          </a:xfrm>
        </p:spPr>
        <p:txBody>
          <a:bodyPr>
            <a:noAutofit/>
          </a:bodyPr>
          <a:lstStyle/>
          <a:p>
            <a:r>
              <a:rPr lang="en-US" sz="2000" b="0" i="0" dirty="0">
                <a:effectLst/>
                <a:latin typeface="Roboto" panose="02000000000000000000" pitchFamily="2" charset="0"/>
              </a:rPr>
              <a:t>8.Average Flight Duration by Airline?</a:t>
            </a:r>
            <a:br>
              <a:rPr lang="en-US" sz="2000" b="0" i="0" dirty="0">
                <a:effectLst/>
                <a:latin typeface="Roboto" panose="02000000000000000000" pitchFamily="2" charset="0"/>
              </a:rPr>
            </a:br>
            <a:endParaRPr lang="en-IN" sz="2000" dirty="0"/>
          </a:p>
        </p:txBody>
      </p:sp>
      <p:pic>
        <p:nvPicPr>
          <p:cNvPr id="5" name="Picture 4">
            <a:extLst>
              <a:ext uri="{FF2B5EF4-FFF2-40B4-BE49-F238E27FC236}">
                <a16:creationId xmlns:a16="http://schemas.microsoft.com/office/drawing/2014/main" id="{F1BE416B-79EB-4D7D-B6C5-3990642D214F}"/>
              </a:ext>
            </a:extLst>
          </p:cNvPr>
          <p:cNvPicPr>
            <a:picLocks noChangeAspect="1"/>
          </p:cNvPicPr>
          <p:nvPr/>
        </p:nvPicPr>
        <p:blipFill>
          <a:blip r:embed="rId2"/>
          <a:stretch>
            <a:fillRect/>
          </a:stretch>
        </p:blipFill>
        <p:spPr>
          <a:xfrm>
            <a:off x="246490" y="1538882"/>
            <a:ext cx="7808181" cy="3279608"/>
          </a:xfrm>
          <a:prstGeom prst="rect">
            <a:avLst/>
          </a:prstGeom>
        </p:spPr>
      </p:pic>
      <p:pic>
        <p:nvPicPr>
          <p:cNvPr id="7" name="Picture 6">
            <a:extLst>
              <a:ext uri="{FF2B5EF4-FFF2-40B4-BE49-F238E27FC236}">
                <a16:creationId xmlns:a16="http://schemas.microsoft.com/office/drawing/2014/main" id="{EE66AC4D-B1D7-4AE6-AE5D-2641CB1312D0}"/>
              </a:ext>
            </a:extLst>
          </p:cNvPr>
          <p:cNvPicPr>
            <a:picLocks noChangeAspect="1"/>
          </p:cNvPicPr>
          <p:nvPr/>
        </p:nvPicPr>
        <p:blipFill>
          <a:blip r:embed="rId3"/>
          <a:stretch>
            <a:fillRect/>
          </a:stretch>
        </p:blipFill>
        <p:spPr>
          <a:xfrm>
            <a:off x="8317064" y="294198"/>
            <a:ext cx="3628446" cy="6289482"/>
          </a:xfrm>
          <a:prstGeom prst="rect">
            <a:avLst/>
          </a:prstGeom>
        </p:spPr>
      </p:pic>
      <p:sp>
        <p:nvSpPr>
          <p:cNvPr id="8" name="TextBox 7">
            <a:extLst>
              <a:ext uri="{FF2B5EF4-FFF2-40B4-BE49-F238E27FC236}">
                <a16:creationId xmlns:a16="http://schemas.microsoft.com/office/drawing/2014/main" id="{FF89FFBF-435D-4D3F-8CA8-AFBBE1DCF6D5}"/>
              </a:ext>
            </a:extLst>
          </p:cNvPr>
          <p:cNvSpPr txBox="1"/>
          <p:nvPr/>
        </p:nvSpPr>
        <p:spPr>
          <a:xfrm>
            <a:off x="595155" y="5163694"/>
            <a:ext cx="7459516" cy="1015663"/>
          </a:xfrm>
          <a:prstGeom prst="rect">
            <a:avLst/>
          </a:prstGeom>
          <a:noFill/>
        </p:spPr>
        <p:txBody>
          <a:bodyPr wrap="square" rtlCol="0">
            <a:spAutoFit/>
          </a:bodyPr>
          <a:lstStyle/>
          <a:p>
            <a:r>
              <a:rPr lang="en-IN" b="1" u="sng" dirty="0"/>
              <a:t>Observation:-</a:t>
            </a:r>
            <a:r>
              <a:rPr lang="en-US" sz="1400" dirty="0"/>
              <a:t>Average flight duration varies by airline depending on the routes they serve. Domestic low-cost carriers like </a:t>
            </a:r>
            <a:r>
              <a:rPr lang="en-US" sz="1400" b="1" dirty="0"/>
              <a:t>IndiGo</a:t>
            </a:r>
            <a:r>
              <a:rPr lang="en-US" sz="1400" dirty="0"/>
              <a:t> and </a:t>
            </a:r>
            <a:r>
              <a:rPr lang="en-US" sz="1400" b="1" dirty="0"/>
              <a:t>SpiceJet</a:t>
            </a:r>
            <a:r>
              <a:rPr lang="en-US" sz="1400" dirty="0"/>
              <a:t> typically operate shorter flights (1-3 hours). Full-service carriers like </a:t>
            </a:r>
            <a:r>
              <a:rPr lang="en-US" sz="1400" b="1" dirty="0"/>
              <a:t>Vistara</a:t>
            </a:r>
            <a:r>
              <a:rPr lang="en-US" sz="1400" dirty="0"/>
              <a:t> and </a:t>
            </a:r>
            <a:r>
              <a:rPr lang="en-US" sz="1400" b="1" dirty="0"/>
              <a:t>Air India</a:t>
            </a:r>
            <a:r>
              <a:rPr lang="en-US" sz="1400" dirty="0"/>
              <a:t> have longer average durations due to a mix of domestic and international routes, which extend beyond 4 hours.</a:t>
            </a:r>
            <a:endParaRPr lang="en-IN" dirty="0"/>
          </a:p>
        </p:txBody>
      </p:sp>
    </p:spTree>
    <p:extLst>
      <p:ext uri="{BB962C8B-B14F-4D97-AF65-F5344CB8AC3E}">
        <p14:creationId xmlns:p14="http://schemas.microsoft.com/office/powerpoint/2010/main" val="69231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1B6A-49DE-44C7-B07E-1599FE4B76FB}"/>
              </a:ext>
            </a:extLst>
          </p:cNvPr>
          <p:cNvSpPr>
            <a:spLocks noGrp="1"/>
          </p:cNvSpPr>
          <p:nvPr>
            <p:ph type="title"/>
          </p:nvPr>
        </p:nvSpPr>
        <p:spPr/>
        <p:txBody>
          <a:bodyPr/>
          <a:lstStyle/>
          <a:p>
            <a:r>
              <a:rPr lang="en-IN" b="1" dirty="0"/>
              <a:t>Conclusion:-</a:t>
            </a:r>
          </a:p>
        </p:txBody>
      </p:sp>
      <p:sp>
        <p:nvSpPr>
          <p:cNvPr id="4" name="TextBox 3">
            <a:extLst>
              <a:ext uri="{FF2B5EF4-FFF2-40B4-BE49-F238E27FC236}">
                <a16:creationId xmlns:a16="http://schemas.microsoft.com/office/drawing/2014/main" id="{B3E8C3E3-32F4-46BE-B850-43348C554E8E}"/>
              </a:ext>
            </a:extLst>
          </p:cNvPr>
          <p:cNvSpPr txBox="1"/>
          <p:nvPr/>
        </p:nvSpPr>
        <p:spPr>
          <a:xfrm>
            <a:off x="607811" y="7413546"/>
            <a:ext cx="4476120" cy="369332"/>
          </a:xfrm>
          <a:prstGeom prst="rect">
            <a:avLst/>
          </a:prstGeom>
          <a:noFill/>
        </p:spPr>
        <p:txBody>
          <a:bodyPr wrap="square" rtlCol="0">
            <a:spAutoFit/>
          </a:bodyPr>
          <a:lstStyle/>
          <a:p>
            <a:endParaRPr lang="en-IN" dirty="0"/>
          </a:p>
        </p:txBody>
      </p:sp>
      <p:sp>
        <p:nvSpPr>
          <p:cNvPr id="6" name="Rectangle 2">
            <a:extLst>
              <a:ext uri="{FF2B5EF4-FFF2-40B4-BE49-F238E27FC236}">
                <a16:creationId xmlns:a16="http://schemas.microsoft.com/office/drawing/2014/main" id="{154AB285-AC69-40E4-AB63-D0D1A89739D9}"/>
              </a:ext>
            </a:extLst>
          </p:cNvPr>
          <p:cNvSpPr>
            <a:spLocks noChangeArrowheads="1"/>
          </p:cNvSpPr>
          <p:nvPr/>
        </p:nvSpPr>
        <p:spPr bwMode="auto">
          <a:xfrm>
            <a:off x="521207" y="1630300"/>
            <a:ext cx="890192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he Indian airline industry is characterized by a dynamic mix of low-cost carriers and full-service airlines, each catering to diverse consumer segments. The analysis reveals key insights into pricing strategies, the influence of travel class, and the impact of flight duration and city pairs on fares. Popular routes between major metropolitan cities remain competitive with frequent flights and lower fares, while routes to tier-2 and tier-3 cities often command higher prices.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Challenges such as rising fuel costs, infrastructure limitations, and regulatory hurdles continue to impact the industry, but the growing demand for air travel, particularly from regional markets, presents opportunities for expansion. To sustain growth, airlines must focus on optimizing operational efficiency, leveraging technological advancements, and adapting to evolving passenger preferences. Strategic recommendations from the analysis aim to help airlines, policymakers, and investors navigate the complexities of the Indian aviation market and foster long-term sustainability.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076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6FBF-497F-41A4-836C-E0092B9E18D8}"/>
              </a:ext>
            </a:extLst>
          </p:cNvPr>
          <p:cNvSpPr>
            <a:spLocks noGrp="1"/>
          </p:cNvSpPr>
          <p:nvPr>
            <p:ph type="title"/>
          </p:nvPr>
        </p:nvSpPr>
        <p:spPr>
          <a:xfrm>
            <a:off x="1944490" y="2865252"/>
            <a:ext cx="6877119" cy="640080"/>
          </a:xfrm>
        </p:spPr>
        <p:txBody>
          <a:bodyPr/>
          <a:lstStyle/>
          <a:p>
            <a:pPr algn="ctr"/>
            <a:r>
              <a:rPr lang="en-IN" b="1" dirty="0"/>
              <a:t>Thank You</a:t>
            </a:r>
          </a:p>
        </p:txBody>
      </p:sp>
    </p:spTree>
    <p:extLst>
      <p:ext uri="{BB962C8B-B14F-4D97-AF65-F5344CB8AC3E}">
        <p14:creationId xmlns:p14="http://schemas.microsoft.com/office/powerpoint/2010/main" val="131875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E4EE-1A25-4A80-9A5C-4E207C9F7026}"/>
              </a:ext>
            </a:extLst>
          </p:cNvPr>
          <p:cNvSpPr>
            <a:spLocks noGrp="1"/>
          </p:cNvSpPr>
          <p:nvPr>
            <p:ph type="title"/>
          </p:nvPr>
        </p:nvSpPr>
        <p:spPr>
          <a:xfrm>
            <a:off x="521207" y="320836"/>
            <a:ext cx="6877119" cy="640080"/>
          </a:xfrm>
        </p:spPr>
        <p:txBody>
          <a:bodyPr/>
          <a:lstStyle/>
          <a:p>
            <a:r>
              <a:rPr lang="en-IN" u="sng" dirty="0"/>
              <a:t>Introduction:-</a:t>
            </a:r>
          </a:p>
        </p:txBody>
      </p:sp>
      <p:sp>
        <p:nvSpPr>
          <p:cNvPr id="4" name="TextBox 3">
            <a:extLst>
              <a:ext uri="{FF2B5EF4-FFF2-40B4-BE49-F238E27FC236}">
                <a16:creationId xmlns:a16="http://schemas.microsoft.com/office/drawing/2014/main" id="{744EDF64-71A7-4D12-A61F-EC036CB4DF2A}"/>
              </a:ext>
            </a:extLst>
          </p:cNvPr>
          <p:cNvSpPr txBox="1"/>
          <p:nvPr/>
        </p:nvSpPr>
        <p:spPr>
          <a:xfrm>
            <a:off x="771277" y="1622066"/>
            <a:ext cx="7148222" cy="4293704"/>
          </a:xfrm>
          <a:prstGeom prst="rect">
            <a:avLst/>
          </a:prstGeom>
          <a:noFill/>
        </p:spPr>
        <p:txBody>
          <a:bodyPr wrap="square" rtlCol="0">
            <a:spAutoFit/>
          </a:bodyPr>
          <a:lstStyle/>
          <a:p>
            <a:endParaRPr lang="en-IN" dirty="0"/>
          </a:p>
        </p:txBody>
      </p:sp>
      <p:sp>
        <p:nvSpPr>
          <p:cNvPr id="5" name="Rectangle 1">
            <a:extLst>
              <a:ext uri="{FF2B5EF4-FFF2-40B4-BE49-F238E27FC236}">
                <a16:creationId xmlns:a16="http://schemas.microsoft.com/office/drawing/2014/main" id="{C52DF60F-6E90-4D93-AEF5-1441CE8EE4A1}"/>
              </a:ext>
            </a:extLst>
          </p:cNvPr>
          <p:cNvSpPr>
            <a:spLocks noChangeArrowheads="1"/>
          </p:cNvSpPr>
          <p:nvPr/>
        </p:nvSpPr>
        <p:spPr bwMode="auto">
          <a:xfrm>
            <a:off x="521207" y="1646800"/>
            <a:ext cx="5510625"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India airline industry is a rapidly growing sector, playing a vital role in the country’s transportation network and economic development. With increasing domestic and international air travel, it has become crucial to analyze key performance indicators of the airline industry to understand trends, challenges, and opportunities. This project focuses on analyzing various aspects of the Indian airline sector, including flight delays, cancellations, on-time performance, customer satisfaction, and the impact of factors like weather, operational efficiency, and airline management on service delivery.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By exploring data related to airlines, routes, passenger volumes, and operational metrics, this project aims to provide a comprehensive overview of the industry's performance. It identifies patterns in delays, passenger preferences, and peak travel periods while evaluating the performance of different airlines operating within India. The ultimate goal of this project is to uncover insights that can help airlines improve their services, enhance passenger experience, and optimize operations for long-term growth and sustainability.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A00B8E4-4187-416B-A07F-DE85C59ECA20}"/>
              </a:ext>
            </a:extLst>
          </p:cNvPr>
          <p:cNvPicPr>
            <a:picLocks noChangeAspect="1"/>
          </p:cNvPicPr>
          <p:nvPr/>
        </p:nvPicPr>
        <p:blipFill>
          <a:blip r:embed="rId2"/>
          <a:stretch>
            <a:fillRect/>
          </a:stretch>
        </p:blipFill>
        <p:spPr>
          <a:xfrm>
            <a:off x="6697579" y="232604"/>
            <a:ext cx="5253790" cy="6625395"/>
          </a:xfrm>
          <a:prstGeom prst="rect">
            <a:avLst/>
          </a:prstGeom>
        </p:spPr>
      </p:pic>
    </p:spTree>
    <p:extLst>
      <p:ext uri="{BB962C8B-B14F-4D97-AF65-F5344CB8AC3E}">
        <p14:creationId xmlns:p14="http://schemas.microsoft.com/office/powerpoint/2010/main" val="148110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48056"/>
            <a:ext cx="6877119" cy="640080"/>
          </a:xfrm>
        </p:spPr>
        <p:txBody>
          <a:bodyPr>
            <a:noAutofit/>
          </a:bodyPr>
          <a:lstStyle/>
          <a:p>
            <a:r>
              <a:rPr lang="en-US" b="1" u="sng" dirty="0">
                <a:solidFill>
                  <a:schemeClr val="tx1"/>
                </a:solidFill>
                <a:latin typeface="Segoe UI Light" panose="020B0502040204020203" pitchFamily="34" charset="0"/>
                <a:cs typeface="Segoe UI Light" panose="020B0502040204020203" pitchFamily="34" charset="0"/>
              </a:rPr>
              <a:t>Objective:-</a:t>
            </a:r>
          </a:p>
        </p:txBody>
      </p:sp>
      <p:sp>
        <p:nvSpPr>
          <p:cNvPr id="38" name="Content Placeholder 17"/>
          <p:cNvSpPr txBox="1">
            <a:spLocks/>
          </p:cNvSpPr>
          <p:nvPr/>
        </p:nvSpPr>
        <p:spPr>
          <a:xfrm>
            <a:off x="541610" y="1524707"/>
            <a:ext cx="5628602" cy="518619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The objective of the Indian airline industry analysis is to provide a comprehensive understanding of the current landscape, challenges, and opportunities within the sector. The analysis aims to evaluate the performance of major domestic and international airlines operating in India by examining key factors such as market share, revenue, profitability, and passenger traffic trends. It seeks to identify the impact of regulatory frameworks, government policies, and economic conditions on the industry's growth and sustainability.</a:t>
            </a:r>
          </a:p>
          <a:p>
            <a:r>
              <a:rPr lang="en-US" dirty="0"/>
              <a:t>Additionally, the analysis will focus on understanding the competitive dynamics, including the rise of low-cost carriers (LCCs) and their influence on pricing strategies, service quality, and consumer preferences. The study will assess the challenges posed by infrastructure limitations, fuel price fluctuations, and environmental concerns, as well as the role of technological advancements in enhancing operational efficiency.</a:t>
            </a:r>
          </a:p>
          <a:p>
            <a:r>
              <a:rPr lang="en-US" dirty="0"/>
              <a:t>The objective is also to explore future growth prospects, including the potential for expanding routes, increasing air connectivity to regional areas, and tapping into the growing demand for air travel in tier-2 and tier-3 cities. By providing insights into these areas, the analysis aims to offer strategic recommendations for stakeholders, including airlines, policymakers, and investors, to navigate the evolving landscape and foster sustainable growth in the Indian airline industry.</a:t>
            </a:r>
          </a:p>
        </p:txBody>
      </p:sp>
      <p:pic>
        <p:nvPicPr>
          <p:cNvPr id="3" name="Picture 2">
            <a:extLst>
              <a:ext uri="{FF2B5EF4-FFF2-40B4-BE49-F238E27FC236}">
                <a16:creationId xmlns:a16="http://schemas.microsoft.com/office/drawing/2014/main" id="{0B2F1EE4-3845-4C1B-A019-8850C673EF41}"/>
              </a:ext>
            </a:extLst>
          </p:cNvPr>
          <p:cNvPicPr>
            <a:picLocks noChangeAspect="1"/>
          </p:cNvPicPr>
          <p:nvPr/>
        </p:nvPicPr>
        <p:blipFill>
          <a:blip r:embed="rId2"/>
          <a:stretch>
            <a:fillRect/>
          </a:stretch>
        </p:blipFill>
        <p:spPr>
          <a:xfrm>
            <a:off x="6448508" y="262393"/>
            <a:ext cx="5477785" cy="6595607"/>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latin typeface="Segoe UI Light" panose="020B0502040204020203" pitchFamily="34" charset="0"/>
                <a:cs typeface="Segoe UI Light" panose="020B0502040204020203" pitchFamily="34" charset="0"/>
              </a:rPr>
              <a:t>Key Questions:-</a:t>
            </a:r>
          </a:p>
        </p:txBody>
      </p:sp>
      <p:pic>
        <p:nvPicPr>
          <p:cNvPr id="3" name="Picture 2">
            <a:extLst>
              <a:ext uri="{FF2B5EF4-FFF2-40B4-BE49-F238E27FC236}">
                <a16:creationId xmlns:a16="http://schemas.microsoft.com/office/drawing/2014/main" id="{0804321A-39B6-433A-B28B-3B87C7E9125C}"/>
              </a:ext>
            </a:extLst>
          </p:cNvPr>
          <p:cNvPicPr>
            <a:picLocks noChangeAspect="1"/>
          </p:cNvPicPr>
          <p:nvPr/>
        </p:nvPicPr>
        <p:blipFill>
          <a:blip r:embed="rId2"/>
          <a:stretch>
            <a:fillRect/>
          </a:stretch>
        </p:blipFill>
        <p:spPr>
          <a:xfrm>
            <a:off x="8158038" y="262393"/>
            <a:ext cx="4033962" cy="6595607"/>
          </a:xfrm>
          <a:prstGeom prst="rect">
            <a:avLst/>
          </a:prstGeom>
        </p:spPr>
      </p:pic>
      <p:sp>
        <p:nvSpPr>
          <p:cNvPr id="5" name="TextBox 4">
            <a:extLst>
              <a:ext uri="{FF2B5EF4-FFF2-40B4-BE49-F238E27FC236}">
                <a16:creationId xmlns:a16="http://schemas.microsoft.com/office/drawing/2014/main" id="{15AD5FE4-7CF4-41DE-BB46-CC28AD9BC525}"/>
              </a:ext>
            </a:extLst>
          </p:cNvPr>
          <p:cNvSpPr txBox="1"/>
          <p:nvPr/>
        </p:nvSpPr>
        <p:spPr>
          <a:xfrm>
            <a:off x="521207" y="1331631"/>
            <a:ext cx="5478448" cy="5078313"/>
          </a:xfrm>
          <a:prstGeom prst="rect">
            <a:avLst/>
          </a:prstGeom>
          <a:noFill/>
        </p:spPr>
        <p:txBody>
          <a:bodyPr wrap="square" rtlCol="0">
            <a:spAutoFit/>
          </a:bodyPr>
          <a:lstStyle/>
          <a:p>
            <a:pPr algn="l"/>
            <a:r>
              <a:rPr lang="en-US" b="0" i="0" dirty="0">
                <a:effectLst/>
                <a:latin typeface="Roboto" panose="02000000000000000000" pitchFamily="2" charset="0"/>
              </a:rPr>
              <a:t>1.Which airline has the highest average price?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2.How does the price vary with the class of travel?</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3.Is there a correlation between flight duration and price?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4.Which routes are the most popular?</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5.How does the price vary across different source and destination cities?</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6.Departure and Arrival Time Counts?</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7.Number of Stops by Destination City?</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8.Average Flight Duration by Airline?</a:t>
            </a:r>
          </a:p>
          <a:p>
            <a:endParaRPr lang="en-IN"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1610" y="477078"/>
            <a:ext cx="6877119" cy="889353"/>
          </a:xfrm>
        </p:spPr>
        <p:txBody>
          <a:bodyPr>
            <a:normAutofit fontScale="90000"/>
          </a:bodyPr>
          <a:lstStyle/>
          <a:p>
            <a:r>
              <a:rPr lang="en-US" b="0" i="0" dirty="0">
                <a:solidFill>
                  <a:schemeClr val="tx1"/>
                </a:solidFill>
                <a:effectLst/>
                <a:latin typeface="Roboto" panose="02000000000000000000" pitchFamily="2" charset="0"/>
              </a:rPr>
              <a:t>1.Which airline has the highest average price?</a:t>
            </a:r>
            <a:br>
              <a:rPr lang="en-US" b="0" i="0" dirty="0">
                <a:solidFill>
                  <a:schemeClr val="tx1"/>
                </a:solidFill>
                <a:effectLst/>
                <a:latin typeface="Roboto" panose="02000000000000000000" pitchFamily="2" charset="0"/>
              </a:rPr>
            </a:br>
            <a:endParaRPr lang="en-US" dirty="0">
              <a:solidFill>
                <a:schemeClr val="tx1"/>
              </a:solidFill>
              <a:latin typeface="Segoe UI Light" panose="020B0502040204020203" pitchFamily="34" charset="0"/>
              <a:cs typeface="Segoe UI Light" panose="020B0502040204020203" pitchFamily="34" charset="0"/>
            </a:endParaRPr>
          </a:p>
        </p:txBody>
      </p:sp>
      <p:pic>
        <p:nvPicPr>
          <p:cNvPr id="8" name="Picture 7">
            <a:extLst>
              <a:ext uri="{FF2B5EF4-FFF2-40B4-BE49-F238E27FC236}">
                <a16:creationId xmlns:a16="http://schemas.microsoft.com/office/drawing/2014/main" id="{BC9089F2-DB85-47A0-8C4C-C79EBA574662}"/>
              </a:ext>
            </a:extLst>
          </p:cNvPr>
          <p:cNvPicPr>
            <a:picLocks noChangeAspect="1"/>
          </p:cNvPicPr>
          <p:nvPr/>
        </p:nvPicPr>
        <p:blipFill>
          <a:blip r:embed="rId2"/>
          <a:stretch>
            <a:fillRect/>
          </a:stretch>
        </p:blipFill>
        <p:spPr>
          <a:xfrm>
            <a:off x="254442" y="1549312"/>
            <a:ext cx="8348869" cy="3245326"/>
          </a:xfrm>
          <a:prstGeom prst="rect">
            <a:avLst/>
          </a:prstGeom>
        </p:spPr>
      </p:pic>
      <p:pic>
        <p:nvPicPr>
          <p:cNvPr id="14" name="Picture 13">
            <a:extLst>
              <a:ext uri="{FF2B5EF4-FFF2-40B4-BE49-F238E27FC236}">
                <a16:creationId xmlns:a16="http://schemas.microsoft.com/office/drawing/2014/main" id="{68B80444-33D7-4EC8-B039-11DDE706AA6A}"/>
              </a:ext>
            </a:extLst>
          </p:cNvPr>
          <p:cNvPicPr>
            <a:picLocks noChangeAspect="1"/>
          </p:cNvPicPr>
          <p:nvPr/>
        </p:nvPicPr>
        <p:blipFill>
          <a:blip r:embed="rId3"/>
          <a:stretch>
            <a:fillRect/>
          </a:stretch>
        </p:blipFill>
        <p:spPr>
          <a:xfrm>
            <a:off x="8603310" y="246281"/>
            <a:ext cx="3334247" cy="6322961"/>
          </a:xfrm>
          <a:prstGeom prst="rect">
            <a:avLst/>
          </a:prstGeom>
        </p:spPr>
      </p:pic>
      <p:sp>
        <p:nvSpPr>
          <p:cNvPr id="15" name="TextBox 14">
            <a:extLst>
              <a:ext uri="{FF2B5EF4-FFF2-40B4-BE49-F238E27FC236}">
                <a16:creationId xmlns:a16="http://schemas.microsoft.com/office/drawing/2014/main" id="{0FE6FDFD-83C7-49A9-BFCE-966D1EA6B272}"/>
              </a:ext>
            </a:extLst>
          </p:cNvPr>
          <p:cNvSpPr txBox="1"/>
          <p:nvPr/>
        </p:nvSpPr>
        <p:spPr>
          <a:xfrm>
            <a:off x="254443" y="5180593"/>
            <a:ext cx="8159642" cy="1015663"/>
          </a:xfrm>
          <a:prstGeom prst="rect">
            <a:avLst/>
          </a:prstGeom>
          <a:noFill/>
        </p:spPr>
        <p:txBody>
          <a:bodyPr wrap="square" rtlCol="0">
            <a:spAutoFit/>
          </a:bodyPr>
          <a:lstStyle/>
          <a:p>
            <a:r>
              <a:rPr lang="en-US" b="1" u="sng" dirty="0"/>
              <a:t>Observation:-</a:t>
            </a:r>
            <a:r>
              <a:rPr lang="en-US" sz="1400" dirty="0"/>
              <a:t>As of recent data, </a:t>
            </a:r>
            <a:r>
              <a:rPr lang="en-US" sz="1400" b="1" dirty="0"/>
              <a:t>Vistara</a:t>
            </a:r>
            <a:r>
              <a:rPr lang="en-US" sz="1400" dirty="0"/>
              <a:t> is often considered to have the highest average ticket price among Indian airlines, primarily due to its premium full-service offerings. Vistara provides enhanced in-flight services, including business and premium economy classes, which contribute to its higher pricing compared to low-cost carriers.</a:t>
            </a:r>
            <a:endParaRPr lang="en-IN"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1D55-D23F-4608-ACB1-D945E3589073}"/>
              </a:ext>
            </a:extLst>
          </p:cNvPr>
          <p:cNvSpPr>
            <a:spLocks noGrp="1"/>
          </p:cNvSpPr>
          <p:nvPr>
            <p:ph type="title"/>
          </p:nvPr>
        </p:nvSpPr>
        <p:spPr>
          <a:xfrm>
            <a:off x="539496" y="524786"/>
            <a:ext cx="6877119" cy="811034"/>
          </a:xfrm>
        </p:spPr>
        <p:txBody>
          <a:bodyPr>
            <a:normAutofit/>
          </a:bodyPr>
          <a:lstStyle/>
          <a:p>
            <a:r>
              <a:rPr lang="en-US" sz="2000" b="0" i="0" dirty="0">
                <a:effectLst/>
                <a:latin typeface="Roboto" panose="02000000000000000000" pitchFamily="2" charset="0"/>
              </a:rPr>
              <a:t>2.How does the </a:t>
            </a:r>
            <a:r>
              <a:rPr lang="en-US" sz="2400" b="0" i="0" dirty="0">
                <a:effectLst/>
                <a:latin typeface="Roboto" panose="02000000000000000000" pitchFamily="2" charset="0"/>
              </a:rPr>
              <a:t>price</a:t>
            </a:r>
            <a:r>
              <a:rPr lang="en-US" sz="2000" b="0" i="0" dirty="0">
                <a:effectLst/>
                <a:latin typeface="Roboto" panose="02000000000000000000" pitchFamily="2" charset="0"/>
              </a:rPr>
              <a:t> vary with the class of travel?</a:t>
            </a:r>
            <a:br>
              <a:rPr lang="en-US" sz="2000" b="0" i="0" dirty="0">
                <a:effectLst/>
                <a:latin typeface="Roboto" panose="02000000000000000000" pitchFamily="2" charset="0"/>
              </a:rPr>
            </a:br>
            <a:endParaRPr lang="en-IN" sz="2000" dirty="0"/>
          </a:p>
        </p:txBody>
      </p:sp>
      <p:pic>
        <p:nvPicPr>
          <p:cNvPr id="5" name="Picture 4">
            <a:extLst>
              <a:ext uri="{FF2B5EF4-FFF2-40B4-BE49-F238E27FC236}">
                <a16:creationId xmlns:a16="http://schemas.microsoft.com/office/drawing/2014/main" id="{15007B16-C78F-481F-BEE9-52AC7AC2E0DA}"/>
              </a:ext>
            </a:extLst>
          </p:cNvPr>
          <p:cNvPicPr>
            <a:picLocks noChangeAspect="1"/>
          </p:cNvPicPr>
          <p:nvPr/>
        </p:nvPicPr>
        <p:blipFill>
          <a:blip r:embed="rId2"/>
          <a:stretch>
            <a:fillRect/>
          </a:stretch>
        </p:blipFill>
        <p:spPr>
          <a:xfrm>
            <a:off x="198295" y="1606388"/>
            <a:ext cx="8608821" cy="3440024"/>
          </a:xfrm>
          <a:prstGeom prst="rect">
            <a:avLst/>
          </a:prstGeom>
        </p:spPr>
      </p:pic>
      <p:pic>
        <p:nvPicPr>
          <p:cNvPr id="7" name="Picture 6">
            <a:extLst>
              <a:ext uri="{FF2B5EF4-FFF2-40B4-BE49-F238E27FC236}">
                <a16:creationId xmlns:a16="http://schemas.microsoft.com/office/drawing/2014/main" id="{6FBADF97-A9C8-4EC1-8A4C-1EBB731E6E59}"/>
              </a:ext>
            </a:extLst>
          </p:cNvPr>
          <p:cNvPicPr>
            <a:picLocks noChangeAspect="1"/>
          </p:cNvPicPr>
          <p:nvPr/>
        </p:nvPicPr>
        <p:blipFill>
          <a:blip r:embed="rId3"/>
          <a:stretch>
            <a:fillRect/>
          </a:stretch>
        </p:blipFill>
        <p:spPr>
          <a:xfrm>
            <a:off x="9033380" y="253743"/>
            <a:ext cx="2960326" cy="6361741"/>
          </a:xfrm>
          <a:prstGeom prst="rect">
            <a:avLst/>
          </a:prstGeom>
        </p:spPr>
      </p:pic>
      <p:sp>
        <p:nvSpPr>
          <p:cNvPr id="8" name="TextBox 7">
            <a:extLst>
              <a:ext uri="{FF2B5EF4-FFF2-40B4-BE49-F238E27FC236}">
                <a16:creationId xmlns:a16="http://schemas.microsoft.com/office/drawing/2014/main" id="{86C30575-20C5-4054-908A-E9E6A9B5087E}"/>
              </a:ext>
            </a:extLst>
          </p:cNvPr>
          <p:cNvSpPr txBox="1"/>
          <p:nvPr/>
        </p:nvSpPr>
        <p:spPr>
          <a:xfrm flipH="1">
            <a:off x="198294" y="5317551"/>
            <a:ext cx="8175930" cy="1015663"/>
          </a:xfrm>
          <a:prstGeom prst="rect">
            <a:avLst/>
          </a:prstGeom>
          <a:noFill/>
        </p:spPr>
        <p:txBody>
          <a:bodyPr wrap="square" rtlCol="0">
            <a:spAutoFit/>
          </a:bodyPr>
          <a:lstStyle/>
          <a:p>
            <a:r>
              <a:rPr lang="en-IN" b="1" u="sng" dirty="0"/>
              <a:t>Observation:-</a:t>
            </a:r>
            <a:r>
              <a:rPr lang="en-US" sz="1400" dirty="0"/>
              <a:t>Airfare varies significantly by class of travel. </a:t>
            </a:r>
            <a:r>
              <a:rPr lang="en-US" sz="1400" b="1" dirty="0"/>
              <a:t>Economy class</a:t>
            </a:r>
            <a:r>
              <a:rPr lang="en-US" sz="1400" dirty="0"/>
              <a:t> offers the lowest prices with basic services, while </a:t>
            </a:r>
            <a:r>
              <a:rPr lang="en-US" sz="1400" b="1" dirty="0"/>
              <a:t>Premium Economy</a:t>
            </a:r>
            <a:r>
              <a:rPr lang="en-US" sz="1400" dirty="0"/>
              <a:t> is slightly more expensive, providing extra legroom and perks. </a:t>
            </a:r>
            <a:r>
              <a:rPr lang="en-US" sz="1400" b="1" dirty="0"/>
              <a:t>Business class</a:t>
            </a:r>
            <a:r>
              <a:rPr lang="en-US" sz="1400" dirty="0"/>
              <a:t> commands a higher price due to enhanced comfort, meals, and amenities. </a:t>
            </a:r>
            <a:r>
              <a:rPr lang="en-US" sz="1400" b="1" dirty="0"/>
              <a:t>First class</a:t>
            </a:r>
            <a:r>
              <a:rPr lang="en-US" sz="1400" dirty="0"/>
              <a:t> is the most expensive, offering luxury services.</a:t>
            </a:r>
            <a:endParaRPr lang="en-IN" dirty="0"/>
          </a:p>
        </p:txBody>
      </p:sp>
    </p:spTree>
    <p:extLst>
      <p:ext uri="{BB962C8B-B14F-4D97-AF65-F5344CB8AC3E}">
        <p14:creationId xmlns:p14="http://schemas.microsoft.com/office/powerpoint/2010/main" val="324189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A8F7-74F0-40FC-A593-B6E6AA8F1C51}"/>
              </a:ext>
            </a:extLst>
          </p:cNvPr>
          <p:cNvSpPr>
            <a:spLocks noGrp="1"/>
          </p:cNvSpPr>
          <p:nvPr>
            <p:ph type="title"/>
          </p:nvPr>
        </p:nvSpPr>
        <p:spPr>
          <a:xfrm>
            <a:off x="539496" y="599131"/>
            <a:ext cx="6877119" cy="640080"/>
          </a:xfrm>
        </p:spPr>
        <p:txBody>
          <a:bodyPr>
            <a:noAutofit/>
          </a:bodyPr>
          <a:lstStyle/>
          <a:p>
            <a:r>
              <a:rPr lang="en-US" sz="2000" i="0" u="sng" dirty="0">
                <a:effectLst/>
                <a:latin typeface="Roboto" panose="02000000000000000000" pitchFamily="2" charset="0"/>
              </a:rPr>
              <a:t>3.Is there a correlation between flight duration and price?</a:t>
            </a:r>
            <a:br>
              <a:rPr lang="en-US" sz="2000" i="0" u="sng" dirty="0">
                <a:effectLst/>
                <a:latin typeface="Roboto" panose="02000000000000000000" pitchFamily="2" charset="0"/>
              </a:rPr>
            </a:br>
            <a:endParaRPr lang="en-IN" sz="2000" u="sng" dirty="0"/>
          </a:p>
        </p:txBody>
      </p:sp>
      <p:pic>
        <p:nvPicPr>
          <p:cNvPr id="5" name="Picture 4">
            <a:extLst>
              <a:ext uri="{FF2B5EF4-FFF2-40B4-BE49-F238E27FC236}">
                <a16:creationId xmlns:a16="http://schemas.microsoft.com/office/drawing/2014/main" id="{5FCBEFEE-2963-44AC-9D57-650F0DAB2677}"/>
              </a:ext>
            </a:extLst>
          </p:cNvPr>
          <p:cNvPicPr>
            <a:picLocks noChangeAspect="1"/>
          </p:cNvPicPr>
          <p:nvPr/>
        </p:nvPicPr>
        <p:blipFill>
          <a:blip r:embed="rId2"/>
          <a:stretch>
            <a:fillRect/>
          </a:stretch>
        </p:blipFill>
        <p:spPr>
          <a:xfrm>
            <a:off x="238538" y="1399430"/>
            <a:ext cx="7911549" cy="3578087"/>
          </a:xfrm>
          <a:prstGeom prst="rect">
            <a:avLst/>
          </a:prstGeom>
        </p:spPr>
      </p:pic>
      <p:pic>
        <p:nvPicPr>
          <p:cNvPr id="7" name="Picture 6">
            <a:extLst>
              <a:ext uri="{FF2B5EF4-FFF2-40B4-BE49-F238E27FC236}">
                <a16:creationId xmlns:a16="http://schemas.microsoft.com/office/drawing/2014/main" id="{2C130E30-1D2D-4094-848D-191C43D37AE2}"/>
              </a:ext>
            </a:extLst>
          </p:cNvPr>
          <p:cNvPicPr>
            <a:picLocks noChangeAspect="1"/>
          </p:cNvPicPr>
          <p:nvPr/>
        </p:nvPicPr>
        <p:blipFill>
          <a:blip r:embed="rId3"/>
          <a:stretch>
            <a:fillRect/>
          </a:stretch>
        </p:blipFill>
        <p:spPr>
          <a:xfrm>
            <a:off x="8309112" y="268356"/>
            <a:ext cx="3644349" cy="6321287"/>
          </a:xfrm>
          <a:prstGeom prst="rect">
            <a:avLst/>
          </a:prstGeom>
        </p:spPr>
      </p:pic>
      <p:sp>
        <p:nvSpPr>
          <p:cNvPr id="8" name="TextBox 7">
            <a:extLst>
              <a:ext uri="{FF2B5EF4-FFF2-40B4-BE49-F238E27FC236}">
                <a16:creationId xmlns:a16="http://schemas.microsoft.com/office/drawing/2014/main" id="{33C3F422-E0A9-4EE1-B6D1-4E816D0BDD98}"/>
              </a:ext>
            </a:extLst>
          </p:cNvPr>
          <p:cNvSpPr txBox="1"/>
          <p:nvPr/>
        </p:nvSpPr>
        <p:spPr>
          <a:xfrm>
            <a:off x="326003" y="5192425"/>
            <a:ext cx="7824084" cy="1015663"/>
          </a:xfrm>
          <a:prstGeom prst="rect">
            <a:avLst/>
          </a:prstGeom>
          <a:noFill/>
        </p:spPr>
        <p:txBody>
          <a:bodyPr wrap="square" rtlCol="0">
            <a:spAutoFit/>
          </a:bodyPr>
          <a:lstStyle/>
          <a:p>
            <a:r>
              <a:rPr lang="en-IN" b="1" u="sng" dirty="0"/>
              <a:t>Observation:-</a:t>
            </a:r>
            <a:r>
              <a:rPr lang="en-US" sz="1400" dirty="0"/>
              <a:t>there is generally a positive correlation between flight duration and price. Longer flights typically have higher fares due to increased fuel consumption, operational costs, and crew expenses. However, factors like demand, booking time, and airline pricing strategies can also affect the price independently of flight duration.</a:t>
            </a:r>
            <a:endParaRPr lang="en-IN" dirty="0"/>
          </a:p>
        </p:txBody>
      </p:sp>
    </p:spTree>
    <p:extLst>
      <p:ext uri="{BB962C8B-B14F-4D97-AF65-F5344CB8AC3E}">
        <p14:creationId xmlns:p14="http://schemas.microsoft.com/office/powerpoint/2010/main" val="144288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38B6-DBF3-4104-84A4-78F8AD81DC4B}"/>
              </a:ext>
            </a:extLst>
          </p:cNvPr>
          <p:cNvSpPr>
            <a:spLocks noGrp="1"/>
          </p:cNvSpPr>
          <p:nvPr>
            <p:ph type="title"/>
          </p:nvPr>
        </p:nvSpPr>
        <p:spPr>
          <a:xfrm>
            <a:off x="537110" y="795131"/>
            <a:ext cx="5028803" cy="763325"/>
          </a:xfrm>
        </p:spPr>
        <p:txBody>
          <a:bodyPr>
            <a:noAutofit/>
          </a:bodyPr>
          <a:lstStyle/>
          <a:p>
            <a:r>
              <a:rPr lang="en-US" sz="2000" b="0" i="0" dirty="0">
                <a:effectLst/>
                <a:latin typeface="Roboto" panose="02000000000000000000" pitchFamily="2" charset="0"/>
              </a:rPr>
              <a:t>4.Which routes are the most popular?</a:t>
            </a:r>
            <a:br>
              <a:rPr lang="en-US" sz="2000" b="0" i="0" dirty="0">
                <a:effectLst/>
                <a:latin typeface="Roboto" panose="02000000000000000000" pitchFamily="2" charset="0"/>
              </a:rPr>
            </a:br>
            <a:br>
              <a:rPr lang="en-US" sz="2000" b="0" i="0" dirty="0">
                <a:effectLst/>
                <a:latin typeface="Roboto" panose="02000000000000000000" pitchFamily="2" charset="0"/>
              </a:rPr>
            </a:br>
            <a:endParaRPr lang="en-IN" sz="2000" dirty="0"/>
          </a:p>
        </p:txBody>
      </p:sp>
      <p:pic>
        <p:nvPicPr>
          <p:cNvPr id="5" name="Picture 4">
            <a:extLst>
              <a:ext uri="{FF2B5EF4-FFF2-40B4-BE49-F238E27FC236}">
                <a16:creationId xmlns:a16="http://schemas.microsoft.com/office/drawing/2014/main" id="{81D41D8A-F239-4A1A-B19A-F500EBD0B6FA}"/>
              </a:ext>
            </a:extLst>
          </p:cNvPr>
          <p:cNvPicPr>
            <a:picLocks noChangeAspect="1"/>
          </p:cNvPicPr>
          <p:nvPr/>
        </p:nvPicPr>
        <p:blipFill>
          <a:blip r:embed="rId2"/>
          <a:stretch>
            <a:fillRect/>
          </a:stretch>
        </p:blipFill>
        <p:spPr>
          <a:xfrm>
            <a:off x="262393" y="1558456"/>
            <a:ext cx="8014915" cy="3005687"/>
          </a:xfrm>
          <a:prstGeom prst="rect">
            <a:avLst/>
          </a:prstGeom>
        </p:spPr>
      </p:pic>
      <p:pic>
        <p:nvPicPr>
          <p:cNvPr id="7" name="Picture 6">
            <a:extLst>
              <a:ext uri="{FF2B5EF4-FFF2-40B4-BE49-F238E27FC236}">
                <a16:creationId xmlns:a16="http://schemas.microsoft.com/office/drawing/2014/main" id="{B4195317-20FA-4280-B12C-EEEB736C9B1F}"/>
              </a:ext>
            </a:extLst>
          </p:cNvPr>
          <p:cNvPicPr>
            <a:picLocks noChangeAspect="1"/>
          </p:cNvPicPr>
          <p:nvPr/>
        </p:nvPicPr>
        <p:blipFill>
          <a:blip r:embed="rId3"/>
          <a:stretch>
            <a:fillRect/>
          </a:stretch>
        </p:blipFill>
        <p:spPr>
          <a:xfrm>
            <a:off x="8552026" y="1558456"/>
            <a:ext cx="3377582" cy="5061006"/>
          </a:xfrm>
          <a:prstGeom prst="rect">
            <a:avLst/>
          </a:prstGeom>
        </p:spPr>
      </p:pic>
      <p:sp>
        <p:nvSpPr>
          <p:cNvPr id="8" name="TextBox 7">
            <a:extLst>
              <a:ext uri="{FF2B5EF4-FFF2-40B4-BE49-F238E27FC236}">
                <a16:creationId xmlns:a16="http://schemas.microsoft.com/office/drawing/2014/main" id="{C1E51147-3AC0-4C18-A522-AE8E6F79C599}"/>
              </a:ext>
            </a:extLst>
          </p:cNvPr>
          <p:cNvSpPr txBox="1"/>
          <p:nvPr/>
        </p:nvSpPr>
        <p:spPr>
          <a:xfrm>
            <a:off x="262392" y="5120640"/>
            <a:ext cx="8014915" cy="1015663"/>
          </a:xfrm>
          <a:prstGeom prst="rect">
            <a:avLst/>
          </a:prstGeom>
          <a:noFill/>
        </p:spPr>
        <p:txBody>
          <a:bodyPr wrap="square" rtlCol="0">
            <a:spAutoFit/>
          </a:bodyPr>
          <a:lstStyle/>
          <a:p>
            <a:r>
              <a:rPr lang="en-IN" b="1" u="sng" dirty="0"/>
              <a:t>Observation:-</a:t>
            </a:r>
            <a:r>
              <a:rPr lang="en-US" sz="1400" dirty="0"/>
              <a:t>In India, the most popular airline routes are typically between major metropolitan cities. Routes like </a:t>
            </a:r>
            <a:r>
              <a:rPr lang="en-US" sz="1400" b="1" dirty="0"/>
              <a:t>Delhi-Mumbai</a:t>
            </a:r>
            <a:r>
              <a:rPr lang="en-US" sz="1400" dirty="0"/>
              <a:t>, </a:t>
            </a:r>
            <a:r>
              <a:rPr lang="en-US" sz="1400" b="1" dirty="0"/>
              <a:t>Bengaluru-Delhi</a:t>
            </a:r>
            <a:r>
              <a:rPr lang="en-US" sz="1400" dirty="0"/>
              <a:t>, </a:t>
            </a:r>
            <a:r>
              <a:rPr lang="en-US" sz="1400" b="1" dirty="0"/>
              <a:t>Mumbai-Bengaluru</a:t>
            </a:r>
            <a:r>
              <a:rPr lang="en-US" sz="1400" dirty="0"/>
              <a:t>, and </a:t>
            </a:r>
            <a:r>
              <a:rPr lang="en-US" sz="1400" b="1" dirty="0"/>
              <a:t>Chennai-Delhi</a:t>
            </a:r>
            <a:r>
              <a:rPr lang="en-US" sz="1400" dirty="0"/>
              <a:t> see the highest passenger traffic due to business, tourism, and economic activities. These routes are frequently served by multiple airlines with numerous daily flights.</a:t>
            </a:r>
            <a:endParaRPr lang="en-IN" b="1" u="sng" dirty="0"/>
          </a:p>
        </p:txBody>
      </p:sp>
    </p:spTree>
    <p:extLst>
      <p:ext uri="{BB962C8B-B14F-4D97-AF65-F5344CB8AC3E}">
        <p14:creationId xmlns:p14="http://schemas.microsoft.com/office/powerpoint/2010/main" val="422928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CD00-0BBF-45D0-81E0-023D928D7C2B}"/>
              </a:ext>
            </a:extLst>
          </p:cNvPr>
          <p:cNvSpPr>
            <a:spLocks noGrp="1"/>
          </p:cNvSpPr>
          <p:nvPr>
            <p:ph type="title"/>
          </p:nvPr>
        </p:nvSpPr>
        <p:spPr>
          <a:xfrm>
            <a:off x="521207" y="448056"/>
            <a:ext cx="6877119" cy="855958"/>
          </a:xfrm>
        </p:spPr>
        <p:txBody>
          <a:bodyPr>
            <a:noAutofit/>
          </a:bodyPr>
          <a:lstStyle/>
          <a:p>
            <a:r>
              <a:rPr lang="en-US" sz="1800" b="0" i="0" dirty="0">
                <a:effectLst/>
                <a:latin typeface="Roboto" panose="02000000000000000000" pitchFamily="2" charset="0"/>
              </a:rPr>
              <a:t>5.How does the price vary across different source and destination cities?</a:t>
            </a:r>
            <a:br>
              <a:rPr lang="en-US" sz="1800" b="0" i="0" dirty="0">
                <a:effectLst/>
                <a:latin typeface="Roboto" panose="02000000000000000000" pitchFamily="2" charset="0"/>
              </a:rPr>
            </a:br>
            <a:endParaRPr lang="en-IN" sz="1800" dirty="0"/>
          </a:p>
        </p:txBody>
      </p:sp>
      <p:pic>
        <p:nvPicPr>
          <p:cNvPr id="5" name="Picture 4">
            <a:extLst>
              <a:ext uri="{FF2B5EF4-FFF2-40B4-BE49-F238E27FC236}">
                <a16:creationId xmlns:a16="http://schemas.microsoft.com/office/drawing/2014/main" id="{6714A137-2DB5-4B0E-BC55-B41882FD6739}"/>
              </a:ext>
            </a:extLst>
          </p:cNvPr>
          <p:cNvPicPr>
            <a:picLocks noChangeAspect="1"/>
          </p:cNvPicPr>
          <p:nvPr/>
        </p:nvPicPr>
        <p:blipFill>
          <a:blip r:embed="rId2"/>
          <a:stretch>
            <a:fillRect/>
          </a:stretch>
        </p:blipFill>
        <p:spPr>
          <a:xfrm>
            <a:off x="254442" y="1582309"/>
            <a:ext cx="8030818" cy="3522428"/>
          </a:xfrm>
          <a:prstGeom prst="rect">
            <a:avLst/>
          </a:prstGeom>
        </p:spPr>
      </p:pic>
      <p:sp>
        <p:nvSpPr>
          <p:cNvPr id="6" name="TextBox 5">
            <a:extLst>
              <a:ext uri="{FF2B5EF4-FFF2-40B4-BE49-F238E27FC236}">
                <a16:creationId xmlns:a16="http://schemas.microsoft.com/office/drawing/2014/main" id="{71B64A4B-3110-4BA5-BDE3-BA60F82B70B5}"/>
              </a:ext>
            </a:extLst>
          </p:cNvPr>
          <p:cNvSpPr txBox="1"/>
          <p:nvPr/>
        </p:nvSpPr>
        <p:spPr>
          <a:xfrm>
            <a:off x="286039" y="5383032"/>
            <a:ext cx="8119537" cy="1015663"/>
          </a:xfrm>
          <a:prstGeom prst="rect">
            <a:avLst/>
          </a:prstGeom>
          <a:noFill/>
        </p:spPr>
        <p:txBody>
          <a:bodyPr wrap="square" rtlCol="0">
            <a:spAutoFit/>
          </a:bodyPr>
          <a:lstStyle/>
          <a:p>
            <a:r>
              <a:rPr lang="en-IN" b="1" u="sng" dirty="0"/>
              <a:t>Observation:-</a:t>
            </a:r>
            <a:r>
              <a:rPr lang="en-US" sz="1400" dirty="0"/>
              <a:t>Airfares vary widely across different source and destination cities based on factors like demand, distance, and competition. Routes between major cities like </a:t>
            </a:r>
            <a:r>
              <a:rPr lang="en-US" sz="1400" b="1" dirty="0"/>
              <a:t>Delhi-Mumbai</a:t>
            </a:r>
            <a:r>
              <a:rPr lang="en-US" sz="1400" dirty="0"/>
              <a:t> tend to have competitive, lower fares due to high demand, while flights to less popular or remote locations, such as </a:t>
            </a:r>
            <a:r>
              <a:rPr lang="en-US" sz="1400" b="1" dirty="0"/>
              <a:t>tier-2 or tier-3 cities</a:t>
            </a:r>
            <a:r>
              <a:rPr lang="en-US" sz="1400" dirty="0"/>
              <a:t>, often have higher prices.</a:t>
            </a:r>
            <a:endParaRPr lang="en-IN" b="1" u="sng" dirty="0"/>
          </a:p>
        </p:txBody>
      </p:sp>
      <p:pic>
        <p:nvPicPr>
          <p:cNvPr id="12" name="Picture 11">
            <a:extLst>
              <a:ext uri="{FF2B5EF4-FFF2-40B4-BE49-F238E27FC236}">
                <a16:creationId xmlns:a16="http://schemas.microsoft.com/office/drawing/2014/main" id="{AE910A7C-166C-4E6F-BCE1-BF894DE1D65A}"/>
              </a:ext>
            </a:extLst>
          </p:cNvPr>
          <p:cNvPicPr>
            <a:picLocks noChangeAspect="1"/>
          </p:cNvPicPr>
          <p:nvPr/>
        </p:nvPicPr>
        <p:blipFill>
          <a:blip r:embed="rId3"/>
          <a:stretch>
            <a:fillRect/>
          </a:stretch>
        </p:blipFill>
        <p:spPr>
          <a:xfrm>
            <a:off x="8563321" y="257174"/>
            <a:ext cx="3374237" cy="6312068"/>
          </a:xfrm>
          <a:prstGeom prst="rect">
            <a:avLst/>
          </a:prstGeom>
        </p:spPr>
      </p:pic>
    </p:spTree>
    <p:extLst>
      <p:ext uri="{BB962C8B-B14F-4D97-AF65-F5344CB8AC3E}">
        <p14:creationId xmlns:p14="http://schemas.microsoft.com/office/powerpoint/2010/main" val="690083145"/>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{F88C40B8-44E7-460F-A798-64FFAC2F634F}tf10001108_win32</Template>
  <TotalTime>67</TotalTime>
  <Words>1240</Words>
  <Application>Microsoft Office PowerPoint</Application>
  <PresentationFormat>Widescreen</PresentationFormat>
  <Paragraphs>47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Segoe UI</vt:lpstr>
      <vt:lpstr>Segoe UI Light</vt:lpstr>
      <vt:lpstr>Custom</vt:lpstr>
      <vt:lpstr>Indian Airline Project Analysis</vt:lpstr>
      <vt:lpstr>Introduction:-</vt:lpstr>
      <vt:lpstr>Objective:-</vt:lpstr>
      <vt:lpstr>Key Questions:-</vt:lpstr>
      <vt:lpstr>1.Which airline has the highest average price? </vt:lpstr>
      <vt:lpstr>2.How does the price vary with the class of travel? </vt:lpstr>
      <vt:lpstr>3.Is there a correlation between flight duration and price? </vt:lpstr>
      <vt:lpstr>4.Which routes are the most popular?  </vt:lpstr>
      <vt:lpstr>5.How does the price vary across different source and destination cities? </vt:lpstr>
      <vt:lpstr>6.Departure and Arrival Time Counts? </vt:lpstr>
      <vt:lpstr>7.Number of Stops by Destination City? </vt:lpstr>
      <vt:lpstr>8.Average Flight Duration by Airline?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Airline Project Analysis</dc:title>
  <dc:creator>Ankit Rajak</dc:creator>
  <cp:keywords/>
  <cp:lastModifiedBy>Ankit Rajak</cp:lastModifiedBy>
  <cp:revision>8</cp:revision>
  <dcterms:created xsi:type="dcterms:W3CDTF">2025-01-25T16:15:22Z</dcterms:created>
  <dcterms:modified xsi:type="dcterms:W3CDTF">2025-01-26T10:59:30Z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