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600000000000000"/>
      <p:regular r:id="rId20"/>
    </p:embeddedFont>
    <p:embeddedFont>
      <p:font typeface="Montserrat Italics" charset="1" panose="00000500000000000000"/>
      <p:regular r:id="rId21"/>
    </p:embeddedFont>
    <p:embeddedFont>
      <p:font typeface="Montserrat Bold Italics" charset="1" panose="00000600000000000000"/>
      <p:regular r:id="rId22"/>
    </p:embeddedFont>
    <p:embeddedFont>
      <p:font typeface="Open Sauce SemiBold" charset="1" panose="00000700000000000000"/>
      <p:regular r:id="rId23"/>
    </p:embeddedFont>
    <p:embeddedFont>
      <p:font typeface="Open Sauce SemiBold Bold" charset="1" panose="00000A00000000000000"/>
      <p:regular r:id="rId24"/>
    </p:embeddedFont>
    <p:embeddedFont>
      <p:font typeface="Open Sauce SemiBold Italics" charset="1" panose="00000700000000000000"/>
      <p:regular r:id="rId25"/>
    </p:embeddedFont>
    <p:embeddedFont>
      <p:font typeface="Open Sauce SemiBold Bold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08528" y="1810674"/>
            <a:ext cx="1270944" cy="6046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856034" y="-1422191"/>
            <a:ext cx="4806532" cy="48065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-1062719" y="-1422191"/>
            <a:ext cx="4806532" cy="480653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582472">
            <a:off x="7894193" y="9248903"/>
            <a:ext cx="2499614" cy="236526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96931" y="4407207"/>
            <a:ext cx="2437479" cy="232225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93061" y="4407207"/>
            <a:ext cx="2437479" cy="2322253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5603686" y="7809483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1804808" y="7809483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6188225" y="7671525"/>
            <a:ext cx="294966" cy="29496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666503" y="3207138"/>
            <a:ext cx="10954993" cy="24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8"/>
              </a:lnSpc>
            </a:pPr>
            <a:r>
              <a:rPr lang="en-US" sz="8632">
                <a:solidFill>
                  <a:srgbClr val="FCBF01"/>
                </a:solidFill>
                <a:latin typeface="League Spartan Bold"/>
              </a:rPr>
              <a:t>BRAIN TUMOR DETECTION​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13987" y="5836629"/>
            <a:ext cx="59056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142">
                <a:solidFill>
                  <a:srgbClr val="FDFDFD"/>
                </a:solidFill>
                <a:latin typeface="Open Sans"/>
              </a:rPr>
              <a:t>Mentor - Dr. Trilok Chand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781150" y="7671525"/>
            <a:ext cx="294966" cy="29496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815781" y="7046304"/>
            <a:ext cx="465643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DFDFD"/>
                </a:solidFill>
                <a:latin typeface="Open Sans"/>
              </a:rPr>
              <a:t>Karan Dhar (20103001)​</a:t>
            </a:r>
          </a:p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DFDFD"/>
                </a:solidFill>
                <a:latin typeface="Open Sans"/>
              </a:rPr>
              <a:t>Adil Vinayak (20103034​)</a:t>
            </a:r>
          </a:p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DFDFD"/>
                </a:solidFill>
                <a:latin typeface="Open Sans"/>
              </a:rPr>
              <a:t>Ankit Rupal (20103035)​</a:t>
            </a:r>
          </a:p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DFDFD"/>
                </a:solidFill>
                <a:latin typeface="Open Sans"/>
              </a:rPr>
              <a:t>Lalit Kumar (20103051)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032" y="3397345"/>
            <a:ext cx="16657936" cy="6812072"/>
            <a:chOff x="0" y="0"/>
            <a:chExt cx="5277253" cy="215807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277253" cy="2158072"/>
            </a:xfrm>
            <a:custGeom>
              <a:avLst/>
              <a:gdLst/>
              <a:ahLst/>
              <a:cxnLst/>
              <a:rect r="r" b="b" t="t" l="l"/>
              <a:pathLst>
                <a:path h="2158072" w="5277253">
                  <a:moveTo>
                    <a:pt x="0" y="0"/>
                  </a:moveTo>
                  <a:lnTo>
                    <a:pt x="5277253" y="0"/>
                  </a:lnTo>
                  <a:lnTo>
                    <a:pt x="5277253" y="2158072"/>
                  </a:lnTo>
                  <a:lnTo>
                    <a:pt x="0" y="2158072"/>
                  </a:lnTo>
                  <a:close/>
                </a:path>
              </a:pathLst>
            </a:custGeom>
            <a:solidFill>
              <a:srgbClr val="1A192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866237" cy="866237"/>
            <a:chOff x="0" y="0"/>
            <a:chExt cx="927100" cy="9271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927100" cy="927100"/>
            </a:xfrm>
            <a:custGeom>
              <a:avLst/>
              <a:gdLst/>
              <a:ahLst/>
              <a:cxnLst/>
              <a:rect r="r" b="b" t="t" l="l"/>
              <a:pathLst>
                <a:path h="927100" w="927100">
                  <a:moveTo>
                    <a:pt x="763270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76200" y="927100"/>
                  </a:lnTo>
                  <a:lnTo>
                    <a:pt x="76200" y="76200"/>
                  </a:lnTo>
                  <a:lnTo>
                    <a:pt x="927100" y="7620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6374440" y="1028700"/>
            <a:ext cx="866237" cy="866237"/>
            <a:chOff x="0" y="0"/>
            <a:chExt cx="927100" cy="9271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927100" cy="927100"/>
            </a:xfrm>
            <a:custGeom>
              <a:avLst/>
              <a:gdLst/>
              <a:ahLst/>
              <a:cxnLst/>
              <a:rect r="r" b="b" t="t" l="l"/>
              <a:pathLst>
                <a:path h="927100" w="927100">
                  <a:moveTo>
                    <a:pt x="763270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76200" y="927100"/>
                  </a:lnTo>
                  <a:lnTo>
                    <a:pt x="76200" y="76200"/>
                  </a:lnTo>
                  <a:lnTo>
                    <a:pt x="927100" y="7620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5899" t="5629" r="0" b="17"/>
          <a:stretch>
            <a:fillRect/>
          </a:stretch>
        </p:blipFill>
        <p:spPr>
          <a:xfrm flipH="false" flipV="false" rot="0">
            <a:off x="5961904" y="4460111"/>
            <a:ext cx="12326096" cy="308676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1302" r="0" b="1302"/>
          <a:stretch>
            <a:fillRect/>
          </a:stretch>
        </p:blipFill>
        <p:spPr>
          <a:xfrm flipH="false" flipV="false" rot="0">
            <a:off x="1028700" y="3283045"/>
            <a:ext cx="4660275" cy="597525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328336" y="1066800"/>
            <a:ext cx="12038071" cy="90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230">
                <a:solidFill>
                  <a:srgbClr val="F9C041"/>
                </a:solidFill>
                <a:latin typeface="League Spartan Bold"/>
              </a:rPr>
              <a:t>PREVIOUS PROGRESS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68575" y="1957361"/>
            <a:ext cx="13406158" cy="132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2216" indent="-276108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AFAFA"/>
                </a:solidFill>
                <a:latin typeface="Montserrat"/>
              </a:rPr>
              <a:t>Convolutional neural network model built using MobileNetv2 with an average accuracy of 85-90%. ​</a:t>
            </a:r>
          </a:p>
          <a:p>
            <a:pPr algn="ctr">
              <a:lnSpc>
                <a:spcPts val="3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07921" cy="10287000"/>
            <a:chOff x="0" y="0"/>
            <a:chExt cx="1341029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4102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41029">
                  <a:moveTo>
                    <a:pt x="0" y="0"/>
                  </a:moveTo>
                  <a:lnTo>
                    <a:pt x="1341029" y="0"/>
                  </a:lnTo>
                  <a:lnTo>
                    <a:pt x="134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02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495" y="1469791"/>
            <a:ext cx="5999740" cy="6312770"/>
            <a:chOff x="0" y="0"/>
            <a:chExt cx="5842000" cy="61468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2"/>
              <a:stretch>
                <a:fillRect l="-2608" r="-2608" t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3"/>
              <a:stretch>
                <a:fillRect l="0" r="0" t="-286" b="-28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498225" y="8253162"/>
            <a:ext cx="2484238" cy="615427"/>
            <a:chOff x="0" y="0"/>
            <a:chExt cx="2665778" cy="660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665778" cy="660400"/>
            </a:xfrm>
            <a:custGeom>
              <a:avLst/>
              <a:gdLst/>
              <a:ahLst/>
              <a:cxnLst/>
              <a:rect r="r" b="b" t="t" l="l"/>
              <a:pathLst>
                <a:path h="660400" w="2665778">
                  <a:moveTo>
                    <a:pt x="25413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1318" y="0"/>
                  </a:lnTo>
                  <a:cubicBezTo>
                    <a:pt x="2609898" y="0"/>
                    <a:pt x="2665778" y="55880"/>
                    <a:pt x="2665778" y="124460"/>
                  </a:cubicBezTo>
                  <a:lnTo>
                    <a:pt x="2665778" y="535940"/>
                  </a:lnTo>
                  <a:cubicBezTo>
                    <a:pt x="2665778" y="604520"/>
                    <a:pt x="2609898" y="660400"/>
                    <a:pt x="2541318" y="660400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98225" y="1469791"/>
            <a:ext cx="1286735" cy="321684"/>
          </a:xfrm>
          <a:prstGeom prst="rect">
            <a:avLst/>
          </a:prstGeom>
        </p:spPr>
      </p:pic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664815" y="7618296"/>
            <a:ext cx="4179570" cy="4179570"/>
            <a:chOff x="0" y="0"/>
            <a:chExt cx="2787650" cy="27876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498225" y="2403888"/>
            <a:ext cx="6698540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>
                <a:solidFill>
                  <a:srgbClr val="FCBF01"/>
                </a:solidFill>
                <a:latin typeface="League Spartan Bold"/>
              </a:rPr>
              <a:t>FRONT END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98225" y="3672353"/>
            <a:ext cx="7570981" cy="384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7"/>
              </a:lnSpc>
            </a:pPr>
            <a:r>
              <a:rPr lang="en-US" sz="3204">
                <a:solidFill>
                  <a:srgbClr val="FDFDFD"/>
                </a:solidFill>
                <a:latin typeface="Montserrat"/>
              </a:rPr>
              <a:t>The Website interface  is designed using the Streamlit framework of python.</a:t>
            </a:r>
          </a:p>
          <a:p>
            <a:pPr>
              <a:lnSpc>
                <a:spcPts val="5127"/>
              </a:lnSpc>
            </a:pPr>
            <a:r>
              <a:rPr lang="en-US" sz="3204">
                <a:solidFill>
                  <a:srgbClr val="FDFDFD"/>
                </a:solidFill>
                <a:latin typeface="Montserrat Bold"/>
              </a:rPr>
              <a:t>Streamlit</a:t>
            </a:r>
            <a:r>
              <a:rPr lang="en-US" sz="3204">
                <a:solidFill>
                  <a:srgbClr val="FDFDFD"/>
                </a:solidFill>
                <a:latin typeface="Montserrat"/>
              </a:rPr>
              <a:t> is an open-source app framework for Machine Learning and Data Science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1365" y="8260266"/>
            <a:ext cx="3685192" cy="78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999" spc="279">
                <a:solidFill>
                  <a:srgbClr val="1A192E"/>
                </a:solidFill>
                <a:latin typeface="Open Sauce SemiBold Bold"/>
              </a:rPr>
              <a:t>Streamlit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07921" cy="10287000"/>
            <a:chOff x="0" y="0"/>
            <a:chExt cx="1341029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4102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41029">
                  <a:moveTo>
                    <a:pt x="0" y="0"/>
                  </a:moveTo>
                  <a:lnTo>
                    <a:pt x="1341029" y="0"/>
                  </a:lnTo>
                  <a:lnTo>
                    <a:pt x="134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02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495" y="1469791"/>
            <a:ext cx="5999740" cy="6312770"/>
            <a:chOff x="0" y="0"/>
            <a:chExt cx="5842000" cy="61468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2"/>
              <a:stretch>
                <a:fillRect l="-2608" r="-2608" t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3"/>
              <a:stretch>
                <a:fillRect l="0" r="0" t="-286" b="-28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498225" y="8253162"/>
            <a:ext cx="2484238" cy="615427"/>
            <a:chOff x="0" y="0"/>
            <a:chExt cx="2665778" cy="660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665778" cy="660400"/>
            </a:xfrm>
            <a:custGeom>
              <a:avLst/>
              <a:gdLst/>
              <a:ahLst/>
              <a:cxnLst/>
              <a:rect r="r" b="b" t="t" l="l"/>
              <a:pathLst>
                <a:path h="660400" w="2665778">
                  <a:moveTo>
                    <a:pt x="25413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1318" y="0"/>
                  </a:lnTo>
                  <a:cubicBezTo>
                    <a:pt x="2609898" y="0"/>
                    <a:pt x="2665778" y="55880"/>
                    <a:pt x="2665778" y="124460"/>
                  </a:cubicBezTo>
                  <a:lnTo>
                    <a:pt x="2665778" y="535940"/>
                  </a:lnTo>
                  <a:cubicBezTo>
                    <a:pt x="2665778" y="604520"/>
                    <a:pt x="2609898" y="660400"/>
                    <a:pt x="2541318" y="660400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98225" y="1469791"/>
            <a:ext cx="1286735" cy="321684"/>
          </a:xfrm>
          <a:prstGeom prst="rect">
            <a:avLst/>
          </a:prstGeom>
        </p:spPr>
      </p:pic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664815" y="7618296"/>
            <a:ext cx="4179570" cy="4179570"/>
            <a:chOff x="0" y="0"/>
            <a:chExt cx="2787650" cy="27876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498225" y="2551579"/>
            <a:ext cx="8154640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>
                <a:solidFill>
                  <a:srgbClr val="FCBF01"/>
                </a:solidFill>
                <a:latin typeface="League Spartan Bold"/>
              </a:rPr>
              <a:t>DEPLOYMENT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98225" y="3672353"/>
            <a:ext cx="7570981" cy="319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7"/>
              </a:lnSpc>
            </a:pPr>
            <a:r>
              <a:rPr lang="en-US" sz="3204">
                <a:solidFill>
                  <a:srgbClr val="FDFDFD"/>
                </a:solidFill>
                <a:latin typeface="Montserrat"/>
              </a:rPr>
              <a:t>The Website  is deployed using the ngrok.</a:t>
            </a:r>
          </a:p>
          <a:p>
            <a:pPr>
              <a:lnSpc>
                <a:spcPts val="5127"/>
              </a:lnSpc>
            </a:pPr>
            <a:r>
              <a:rPr lang="en-US" sz="3204">
                <a:solidFill>
                  <a:srgbClr val="FDFDFD"/>
                </a:solidFill>
                <a:latin typeface="Montserrat"/>
              </a:rPr>
              <a:t>Ngrok helped us to create and debug your localhost project on a secure HTTPS.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1365" y="8260266"/>
            <a:ext cx="3685192" cy="78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999" spc="279">
                <a:solidFill>
                  <a:srgbClr val="1A192E"/>
                </a:solidFill>
                <a:latin typeface="Open Sauce SemiBold Bold"/>
              </a:rPr>
              <a:t>Ngrok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70123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02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18326"/>
            <a:ext cx="1286735" cy="32168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7794771" y="210550"/>
            <a:ext cx="983741" cy="93723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365221" y="3081454"/>
            <a:ext cx="8701559" cy="570184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26213" y="1510737"/>
            <a:ext cx="16635573" cy="1093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84"/>
              </a:lnSpc>
            </a:pPr>
            <a:r>
              <a:rPr lang="en-US" sz="8184">
                <a:solidFill>
                  <a:srgbClr val="FCBF01"/>
                </a:solidFill>
                <a:latin typeface="League Spartan Bold"/>
              </a:rPr>
              <a:t>   RESULTS               </a:t>
            </a:r>
            <a:r>
              <a:rPr lang="en-US" sz="8184">
                <a:solidFill>
                  <a:srgbClr val="09082E"/>
                </a:solidFill>
                <a:latin typeface="League Spartan Bold"/>
              </a:rPr>
              <a:t>INFERENCE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732" y="3183111"/>
            <a:ext cx="8912268" cy="468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6904" indent="-318452" lvl="1">
              <a:lnSpc>
                <a:spcPts val="4719"/>
              </a:lnSpc>
              <a:buFont typeface="Arial"/>
              <a:buChar char="•"/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For the given brain MRI, our website predicts whether the brain is defected with tumor or not!</a:t>
            </a:r>
          </a:p>
          <a:p>
            <a:pPr marL="636904" indent="-318452" lvl="1">
              <a:lnSpc>
                <a:spcPts val="4719"/>
              </a:lnSpc>
              <a:buFont typeface="Arial"/>
              <a:buChar char="•"/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Prediction occurs as:</a:t>
            </a:r>
          </a:p>
          <a:p>
            <a:pPr>
              <a:lnSpc>
                <a:spcPts val="4719"/>
              </a:lnSpc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               CLASS 1  : Low Chances    (0% - 20%)</a:t>
            </a:r>
          </a:p>
          <a:p>
            <a:pPr>
              <a:lnSpc>
                <a:spcPts val="4719"/>
              </a:lnSpc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               CLASS 2 : Moderate Chances (21% -75%)</a:t>
            </a:r>
          </a:p>
          <a:p>
            <a:pPr>
              <a:lnSpc>
                <a:spcPts val="4719"/>
              </a:lnSpc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               CLASS 3 : High Chances   (76% - 100%) </a:t>
            </a:r>
          </a:p>
          <a:p>
            <a:pPr marL="636904" indent="-318452" lvl="1">
              <a:lnSpc>
                <a:spcPts val="4719"/>
              </a:lnSpc>
              <a:buFont typeface="Arial"/>
              <a:buChar char="•"/>
            </a:pPr>
            <a:r>
              <a:rPr lang="en-US" sz="2949">
                <a:solidFill>
                  <a:srgbClr val="FDFDFD"/>
                </a:solidFill>
                <a:latin typeface="Montserrat"/>
              </a:rPr>
              <a:t>The model's accuracy is above 95%.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39228" y="0"/>
            <a:ext cx="5748772" cy="10287000"/>
            <a:chOff x="0" y="0"/>
            <a:chExt cx="106955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69556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02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95688" y="1611887"/>
            <a:ext cx="7525634" cy="7918276"/>
            <a:chOff x="0" y="0"/>
            <a:chExt cx="5842000" cy="61468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2"/>
              <a:stretch>
                <a:fillRect l="0" r="-5217" t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58420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3"/>
              <a:stretch>
                <a:fillRect l="0" r="0" t="-286" b="-286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18326"/>
            <a:ext cx="1286735" cy="32168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10682986" y="210550"/>
            <a:ext cx="983741" cy="93723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36987" y="1343566"/>
            <a:ext cx="9558701" cy="168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FCBF01"/>
                </a:solidFill>
                <a:latin typeface="League Spartan Bold"/>
              </a:rPr>
              <a:t>CONCLUSION AND FUTURE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3354" y="3298097"/>
            <a:ext cx="9055991" cy="570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788" indent="-340394" lvl="1">
              <a:lnSpc>
                <a:spcPts val="5045"/>
              </a:lnSpc>
              <a:buFont typeface="Arial"/>
              <a:buChar char="•"/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The model predicts with an accuracy above 95% and with an f1 score of .</a:t>
            </a:r>
          </a:p>
          <a:p>
            <a:pPr marL="680788" indent="-340394" lvl="1">
              <a:lnSpc>
                <a:spcPts val="5045"/>
              </a:lnSpc>
              <a:buFont typeface="Arial"/>
              <a:buChar char="•"/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FUTURE WORK: We have found a new data set on Figshare!</a:t>
            </a:r>
          </a:p>
          <a:p>
            <a:pPr>
              <a:lnSpc>
                <a:spcPts val="5045"/>
              </a:lnSpc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       This dataset is numerous and accurate.</a:t>
            </a:r>
          </a:p>
          <a:p>
            <a:pPr>
              <a:lnSpc>
                <a:spcPts val="5045"/>
              </a:lnSpc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       </a:t>
            </a:r>
            <a:r>
              <a:rPr lang="en-US" sz="3153">
                <a:solidFill>
                  <a:srgbClr val="FDFDFD"/>
                </a:solidFill>
                <a:latin typeface="Montserrat"/>
              </a:rPr>
              <a:t>In future, we will use this dataset on our</a:t>
            </a:r>
          </a:p>
          <a:p>
            <a:pPr>
              <a:lnSpc>
                <a:spcPts val="5045"/>
              </a:lnSpc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       model with more number of epochs to </a:t>
            </a:r>
          </a:p>
          <a:p>
            <a:pPr>
              <a:lnSpc>
                <a:spcPts val="5045"/>
              </a:lnSpc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       increase the overall reliability of the </a:t>
            </a:r>
          </a:p>
          <a:p>
            <a:pPr>
              <a:lnSpc>
                <a:spcPts val="5045"/>
              </a:lnSpc>
            </a:pPr>
            <a:r>
              <a:rPr lang="en-US" sz="3153">
                <a:solidFill>
                  <a:srgbClr val="FDFDFD"/>
                </a:solidFill>
                <a:latin typeface="Montserrat"/>
              </a:rPr>
              <a:t>       prediction of the tumor cells.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196921" y="-580211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373446" y="-486273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21648" y="895350"/>
            <a:ext cx="10663754" cy="122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  <a:spcBef>
                <a:spcPct val="0"/>
              </a:spcBef>
            </a:pPr>
            <a:r>
              <a:rPr lang="en-US" sz="7192">
                <a:solidFill>
                  <a:srgbClr val="F1C024"/>
                </a:solidFill>
                <a:latin typeface="Open Sauce SemiBold Bol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2682" y="2602083"/>
            <a:ext cx="17407560" cy="903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1096" indent="-425548" lvl="1">
              <a:lnSpc>
                <a:spcPts val="5518"/>
              </a:lnSpc>
              <a:buFont typeface="Arial"/>
              <a:buChar char="•"/>
            </a:pPr>
            <a:r>
              <a:rPr lang="en-US" sz="3942">
                <a:solidFill>
                  <a:srgbClr val="EFECE7"/>
                </a:solidFill>
                <a:latin typeface="DM Sans"/>
              </a:rPr>
              <a:t>[J. C. Buckner, P. D. Brown, B. P. O’Neill, F. B. Meyer , C. J. Wetmore,J. H Uhm, "Central nervous system tumors." In Mayo Clinic Proceedings,Vol. 82, No. 10, pp. 12711286, October 2007. </a:t>
            </a:r>
          </a:p>
          <a:p>
            <a:pPr marL="851096" indent="-425548" lvl="1">
              <a:lnSpc>
                <a:spcPts val="5518"/>
              </a:lnSpc>
              <a:buFont typeface="Arial"/>
              <a:buChar char="•"/>
            </a:pPr>
            <a:r>
              <a:rPr lang="en-US" sz="3942">
                <a:solidFill>
                  <a:srgbClr val="EFECE7"/>
                </a:solidFill>
                <a:latin typeface="DM Sans"/>
              </a:rPr>
              <a:t>R.Kumari,“SVMclassificationanapproachondetectingabnormalityinbrainMRIimages,”InternationalJournalofEngineeringResearchandApplications,vol.3,pp.1686–1690,2013. </a:t>
            </a:r>
          </a:p>
          <a:p>
            <a:pPr marL="851096" indent="-425548" lvl="1">
              <a:lnSpc>
                <a:spcPts val="5518"/>
              </a:lnSpc>
              <a:buFont typeface="Arial"/>
              <a:buChar char="•"/>
            </a:pPr>
            <a:r>
              <a:rPr lang="en-US" sz="3942">
                <a:solidFill>
                  <a:srgbClr val="EFECE7"/>
                </a:solidFill>
                <a:latin typeface="DM Sans"/>
              </a:rPr>
              <a:t>[6]J. C. Buckner, P. D. Brown, B. P. O’Neill, F. B. Meyer , C. J. Wetmore,J. H Uhm,"Central nervous system tumors." In Mayo Clinic Proceedings,Vol. 82, No. 10, pp. 12711286, October 2007. </a:t>
            </a:r>
          </a:p>
          <a:p>
            <a:pPr>
              <a:lnSpc>
                <a:spcPts val="5518"/>
              </a:lnSpc>
            </a:pPr>
          </a:p>
          <a:p>
            <a:pPr>
              <a:lnSpc>
                <a:spcPts val="5518"/>
              </a:lnSpc>
            </a:pPr>
          </a:p>
          <a:p>
            <a:pPr>
              <a:lnSpc>
                <a:spcPts val="5518"/>
              </a:lnSpc>
            </a:pPr>
            <a:r>
              <a:rPr lang="en-US" sz="3942">
                <a:solidFill>
                  <a:srgbClr val="EFECE7"/>
                </a:solidFill>
                <a:latin typeface="DM Sans"/>
              </a:rPr>
              <a:t>.​</a:t>
            </a:r>
          </a:p>
          <a:p>
            <a:pPr>
              <a:lnSpc>
                <a:spcPts val="551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DAFVGOrCXUg</dc:identifier>
  <dcterms:modified xsi:type="dcterms:W3CDTF">2011-08-01T06:04:30Z</dcterms:modified>
  <cp:revision>1</cp:revision>
  <dc:title>Copy of Company</dc:title>
</cp:coreProperties>
</file>