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7" r:id="rId5"/>
    <p:sldId id="268" r:id="rId6"/>
    <p:sldId id="269" r:id="rId7"/>
    <p:sldId id="270" r:id="rId8"/>
    <p:sldId id="272" r:id="rId9"/>
    <p:sldId id="271" r:id="rId10"/>
    <p:sldId id="273" r:id="rId11"/>
  </p:sldIdLst>
  <p:sldSz cx="14630400" cy="8229600"/>
  <p:notesSz cx="8229600" cy="14630400"/>
  <p:embeddedFontLst>
    <p:embeddedFont>
      <p:font typeface="Aptos Black" panose="020B0004020202020204" pitchFamily="34" charset="0"/>
      <p:bold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Lora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  <a:srgbClr val="4472C4"/>
    <a:srgbClr val="FFF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48" d="100"/>
          <a:sy n="48" d="100"/>
        </p:scale>
        <p:origin x="9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97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E29A26-84F7-3B8E-E6C4-A03A4D4728C3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48C30-30B3-C188-1536-A282164DFD32}"/>
              </a:ext>
            </a:extLst>
          </p:cNvPr>
          <p:cNvSpPr txBox="1"/>
          <p:nvPr/>
        </p:nvSpPr>
        <p:spPr>
          <a:xfrm>
            <a:off x="7440005" y="1937084"/>
            <a:ext cx="67015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98AC7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Introduction to ML-based Web Application Firewalls</a:t>
            </a:r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29E06-EC04-18F3-2ED4-84E079789C5C}"/>
              </a:ext>
            </a:extLst>
          </p:cNvPr>
          <p:cNvSpPr/>
          <p:nvPr/>
        </p:nvSpPr>
        <p:spPr>
          <a:xfrm>
            <a:off x="0" y="0"/>
            <a:ext cx="7038474" cy="8169442"/>
          </a:xfrm>
          <a:prstGeom prst="rect">
            <a:avLst/>
          </a:prstGeom>
          <a:solidFill>
            <a:srgbClr val="FFF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What Is a Firewall, What Does It Do &amp; Do You Need One?">
            <a:extLst>
              <a:ext uri="{FF2B5EF4-FFF2-40B4-BE49-F238E27FC236}">
                <a16:creationId xmlns:a16="http://schemas.microsoft.com/office/drawing/2014/main" id="{6BBF5A35-1115-B185-555F-88D2115A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" y="1937084"/>
            <a:ext cx="6870032" cy="39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10DB9435-1C80-EE89-3671-F1BF550A20BA}"/>
              </a:ext>
            </a:extLst>
          </p:cNvPr>
          <p:cNvSpPr/>
          <p:nvPr/>
        </p:nvSpPr>
        <p:spPr>
          <a:xfrm>
            <a:off x="7572352" y="4076656"/>
            <a:ext cx="6701591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 application firewalls (WAFs) are essential for protecting web applications from malicious attacks. Machine learning (ML) is revolutionizing WAF technology, enabling more intelligent and adaptive security solutions.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01315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512587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Real-time Testing</a:t>
            </a:r>
          </a:p>
        </p:txBody>
      </p:sp>
      <p:pic>
        <p:nvPicPr>
          <p:cNvPr id="13" name="Picture 2" descr="What Is a Firewall, What Does It Do &amp; Do You Need One?">
            <a:extLst>
              <a:ext uri="{FF2B5EF4-FFF2-40B4-BE49-F238E27FC236}">
                <a16:creationId xmlns:a16="http://schemas.microsoft.com/office/drawing/2014/main" id="{572079F7-6D6B-944D-6DBF-159D172E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08" y="1976593"/>
            <a:ext cx="9321939" cy="5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81870-90CF-5E32-4D31-568C2EE93D22}"/>
              </a:ext>
            </a:extLst>
          </p:cNvPr>
          <p:cNvSpPr txBox="1"/>
          <p:nvPr/>
        </p:nvSpPr>
        <p:spPr>
          <a:xfrm>
            <a:off x="12165496" y="3882887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248783-78E5-8371-825E-602BCA95903A}"/>
              </a:ext>
            </a:extLst>
          </p:cNvPr>
          <p:cNvSpPr txBox="1"/>
          <p:nvPr/>
        </p:nvSpPr>
        <p:spPr>
          <a:xfrm>
            <a:off x="4896679" y="5480991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2D9D9-4808-5B58-99C1-28A3068AA233}"/>
              </a:ext>
            </a:extLst>
          </p:cNvPr>
          <p:cNvSpPr txBox="1"/>
          <p:nvPr/>
        </p:nvSpPr>
        <p:spPr>
          <a:xfrm>
            <a:off x="7206663" y="5111659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Firewall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2A8E68-9DD3-2C4B-1DE0-BF1EC088CDB2}"/>
              </a:ext>
            </a:extLst>
          </p:cNvPr>
          <p:cNvSpPr txBox="1"/>
          <p:nvPr/>
        </p:nvSpPr>
        <p:spPr>
          <a:xfrm>
            <a:off x="12171598" y="6825224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Hacker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60700-78F5-AB73-73C6-245E5C529CCE}"/>
              </a:ext>
            </a:extLst>
          </p:cNvPr>
          <p:cNvSpPr txBox="1"/>
          <p:nvPr/>
        </p:nvSpPr>
        <p:spPr>
          <a:xfrm>
            <a:off x="9364246" y="5296325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409CD-0172-D0BF-7987-91667D1517F4}"/>
              </a:ext>
            </a:extLst>
          </p:cNvPr>
          <p:cNvSpPr txBox="1"/>
          <p:nvPr/>
        </p:nvSpPr>
        <p:spPr>
          <a:xfrm rot="2070016">
            <a:off x="10461284" y="4946848"/>
            <a:ext cx="1943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' or '1'='1'--</a:t>
            </a:r>
          </a:p>
        </p:txBody>
      </p:sp>
      <p:pic>
        <p:nvPicPr>
          <p:cNvPr id="9222" name="Picture 6" descr="Access Denied Sign Or Stamp Allowed Web Print Vector, Allowed, Web, Print  PNG and Vector with Transparent Background for Free Download">
            <a:extLst>
              <a:ext uri="{FF2B5EF4-FFF2-40B4-BE49-F238E27FC236}">
                <a16:creationId xmlns:a16="http://schemas.microsoft.com/office/drawing/2014/main" id="{B79B6BC2-E659-E89C-8D23-AE643E9E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264" y="5732757"/>
            <a:ext cx="1334309" cy="1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47349" y="718413"/>
            <a:ext cx="8484616" cy="1112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Web Application </a:t>
            </a:r>
            <a:r>
              <a:rPr lang="en-US" sz="3500" dirty="0">
                <a:solidFill>
                  <a:srgbClr val="F98AC7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Security</a:t>
            </a:r>
            <a:endParaRPr lang="en-US" sz="3500" dirty="0">
              <a:latin typeface="Georgia" panose="02040502050405020303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47349" y="2248005"/>
            <a:ext cx="7008613" cy="14920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Georgia" panose="02040502050405020303" pitchFamily="18" charset="0"/>
                <a:ea typeface="Source Sans Pro" pitchFamily="34" charset="-122"/>
                <a:cs typeface="Source Sans Pro" pitchFamily="34" charset="-120"/>
              </a:rPr>
              <a:t>Web applications are critical for businesses, providing access to data, services, and online transactions. Securing these applications is paramount to protecting sensitive information, ensuring business continuity, and maintaining customer trust.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634886" y="5319315"/>
            <a:ext cx="425410" cy="425410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</p:sp>
      <p:sp>
        <p:nvSpPr>
          <p:cNvPr id="7" name="Text 3"/>
          <p:cNvSpPr/>
          <p:nvPr/>
        </p:nvSpPr>
        <p:spPr>
          <a:xfrm>
            <a:off x="798955" y="5398491"/>
            <a:ext cx="97155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249368" y="5319315"/>
            <a:ext cx="2224445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Breaches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3539195" y="5288373"/>
            <a:ext cx="425410" cy="425410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</p:sp>
      <p:sp>
        <p:nvSpPr>
          <p:cNvPr id="11" name="Text 7"/>
          <p:cNvSpPr/>
          <p:nvPr/>
        </p:nvSpPr>
        <p:spPr>
          <a:xfrm>
            <a:off x="3680165" y="5367549"/>
            <a:ext cx="143351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4153676" y="5288373"/>
            <a:ext cx="2224445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Service Disruptions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03529" y="6052085"/>
            <a:ext cx="425410" cy="425410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</p:sp>
      <p:sp>
        <p:nvSpPr>
          <p:cNvPr id="15" name="Text 11"/>
          <p:cNvSpPr/>
          <p:nvPr/>
        </p:nvSpPr>
        <p:spPr>
          <a:xfrm>
            <a:off x="741880" y="6131262"/>
            <a:ext cx="148709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1218011" y="6052085"/>
            <a:ext cx="2224445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Financial Losses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3610811" y="6044435"/>
            <a:ext cx="425410" cy="425410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</p:sp>
      <p:sp>
        <p:nvSpPr>
          <p:cNvPr id="19" name="Text 15"/>
          <p:cNvSpPr/>
          <p:nvPr/>
        </p:nvSpPr>
        <p:spPr>
          <a:xfrm>
            <a:off x="3751185" y="6123612"/>
            <a:ext cx="144661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4225292" y="6044435"/>
            <a:ext cx="2224445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Reputation Damage</a:t>
            </a: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FAA35-D316-C396-D737-05E636196EC2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Earth Cyber Images – Browse 117,180 Stock Photos, Vectors, and Video |  Adobe Stock">
            <a:extLst>
              <a:ext uri="{FF2B5EF4-FFF2-40B4-BE49-F238E27FC236}">
                <a16:creationId xmlns:a16="http://schemas.microsoft.com/office/drawing/2014/main" id="{7D82DE1A-F2A2-E4E4-57C8-D4279773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40020"/>
            <a:ext cx="7008613" cy="41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7014" y="826994"/>
            <a:ext cx="1073848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Traditional WAFs vs. ML-based Approach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150878" y="2080015"/>
            <a:ext cx="103459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WAFs rely on predefined rules and signatures to detect threats, making them susceptible to evolving attacks. ML-based WAFs leverage algorithms to learn from patterns and detect anomalies, providing more dynamic and adaptive security.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2959260" y="40793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Traditional WAFs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959260" y="467056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Rule-based approach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2959260" y="526897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Signature matching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2959260" y="58673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adaptability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2959260" y="646579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False positives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782141" y="40793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ML-based WAFs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782141" y="482524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Adaptive learning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782141" y="542365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Anomaly detection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782141" y="58673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Enhanced accuracy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782141" y="646579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Reduced false positives</a:t>
            </a:r>
            <a:endParaRPr lang="en-US" sz="18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DDAB3-023A-082B-2896-51FF309111EE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73356" y="1470992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E26548D-A07F-3AA7-0368-835F9896D325}"/>
              </a:ext>
            </a:extLst>
          </p:cNvPr>
          <p:cNvSpPr/>
          <p:nvPr/>
        </p:nvSpPr>
        <p:spPr>
          <a:xfrm>
            <a:off x="3955774" y="765488"/>
            <a:ext cx="1285460" cy="1842053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BEFC16C9-9AC9-62E7-7B00-9541D406D5D2}"/>
              </a:ext>
            </a:extLst>
          </p:cNvPr>
          <p:cNvSpPr/>
          <p:nvPr/>
        </p:nvSpPr>
        <p:spPr>
          <a:xfrm>
            <a:off x="5791391" y="1326074"/>
            <a:ext cx="2361248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Traffic Analysis</a:t>
            </a:r>
            <a:endParaRPr lang="en-US" sz="1850" dirty="0">
              <a:latin typeface="Georgia" panose="02040502050405020303" pitchFamily="18" charset="0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77C208FE-53C2-0DD5-2B8E-A6BECFE5DDB2}"/>
              </a:ext>
            </a:extLst>
          </p:cNvPr>
          <p:cNvSpPr/>
          <p:nvPr/>
        </p:nvSpPr>
        <p:spPr>
          <a:xfrm>
            <a:off x="5791391" y="1741483"/>
            <a:ext cx="6334244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Georgia" panose="02040502050405020303" pitchFamily="18" charset="0"/>
                <a:ea typeface="Source Sans Pro" pitchFamily="34" charset="-122"/>
                <a:cs typeface="Source Sans Pro" pitchFamily="34" charset="-120"/>
              </a:rPr>
              <a:t>Analyze web traffic patterns, identifying deviations from normal behavior.</a:t>
            </a:r>
            <a:endParaRPr lang="en-US" sz="1550" dirty="0">
              <a:latin typeface="Georgia" panose="02040502050405020303" pitchFamily="18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A08C1C4-733D-D0EC-B2E4-92A92A486F59}"/>
              </a:ext>
            </a:extLst>
          </p:cNvPr>
          <p:cNvSpPr/>
          <p:nvPr/>
        </p:nvSpPr>
        <p:spPr>
          <a:xfrm>
            <a:off x="3955774" y="3740778"/>
            <a:ext cx="1285460" cy="616226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3C0E1953-A26E-F83A-DC6F-85832C8D9C7D}"/>
              </a:ext>
            </a:extLst>
          </p:cNvPr>
          <p:cNvSpPr/>
          <p:nvPr/>
        </p:nvSpPr>
        <p:spPr>
          <a:xfrm>
            <a:off x="5791391" y="3686250"/>
            <a:ext cx="2538055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User Behavior Profiling</a:t>
            </a:r>
            <a:endParaRPr lang="en-US" sz="1850" dirty="0">
              <a:latin typeface="Georgia" panose="02040502050405020303" pitchFamily="18" charset="0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DC93BF2-2112-7C25-3394-CB157D68BFD9}"/>
              </a:ext>
            </a:extLst>
          </p:cNvPr>
          <p:cNvSpPr/>
          <p:nvPr/>
        </p:nvSpPr>
        <p:spPr>
          <a:xfrm>
            <a:off x="5791391" y="4101659"/>
            <a:ext cx="6334244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Georgia" panose="02040502050405020303" pitchFamily="18" charset="0"/>
                <a:ea typeface="Source Sans Pro" pitchFamily="34" charset="-122"/>
                <a:cs typeface="Source Sans Pro" pitchFamily="34" charset="-120"/>
              </a:rPr>
              <a:t>Create profiles of typical user behavior to detect unusual actions or requests.</a:t>
            </a:r>
            <a:endParaRPr lang="en-US" sz="1550" dirty="0">
              <a:latin typeface="Georgia" panose="02040502050405020303" pitchFamily="18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4309102-C739-22EC-5402-5CDD553644F9}"/>
              </a:ext>
            </a:extLst>
          </p:cNvPr>
          <p:cNvSpPr/>
          <p:nvPr/>
        </p:nvSpPr>
        <p:spPr>
          <a:xfrm>
            <a:off x="3955774" y="5562775"/>
            <a:ext cx="1285460" cy="1842053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4BCBD4D0-3DF1-F12D-F926-ED11D70D0BC4}"/>
              </a:ext>
            </a:extLst>
          </p:cNvPr>
          <p:cNvSpPr/>
          <p:nvPr/>
        </p:nvSpPr>
        <p:spPr>
          <a:xfrm>
            <a:off x="5791391" y="5856009"/>
            <a:ext cx="2361248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Threat Correlation</a:t>
            </a:r>
            <a:endParaRPr lang="en-US" sz="1850" dirty="0">
              <a:latin typeface="Georgia" panose="02040502050405020303" pitchFamily="18" charset="0"/>
            </a:endParaRPr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F1041355-DE3E-A430-110D-77CC4D9BE461}"/>
              </a:ext>
            </a:extLst>
          </p:cNvPr>
          <p:cNvSpPr/>
          <p:nvPr/>
        </p:nvSpPr>
        <p:spPr>
          <a:xfrm>
            <a:off x="5791391" y="6271418"/>
            <a:ext cx="6334244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Georgia" panose="02040502050405020303" pitchFamily="18" charset="0"/>
                <a:ea typeface="Source Sans Pro" pitchFamily="34" charset="-122"/>
                <a:cs typeface="Source Sans Pro" pitchFamily="34" charset="-120"/>
              </a:rPr>
              <a:t>Correlate suspicious activities with known attack patterns and indicators of compromise.</a:t>
            </a:r>
            <a:endParaRPr lang="en-US" sz="15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1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Raw Data Collection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3BF398-120D-3D12-F23C-A93DF793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87" y="4323991"/>
            <a:ext cx="7503786" cy="3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urp Suite - Jacob Riggs | Tools">
            <a:extLst>
              <a:ext uri="{FF2B5EF4-FFF2-40B4-BE49-F238E27FC236}">
                <a16:creationId xmlns:a16="http://schemas.microsoft.com/office/drawing/2014/main" id="{72347C54-6961-0CB5-583F-1F16FD993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87" b="89862" l="10000" r="90000">
                        <a14:foregroundMark x1="52941" y1="43318" x2="66471" y2="23963"/>
                        <a14:foregroundMark x1="66471" y1="23963" x2="66471" y2="22120"/>
                        <a14:foregroundMark x1="54706" y1="15207" x2="36176" y2="8295"/>
                        <a14:foregroundMark x1="36176" y1="8295" x2="55588" y2="14747"/>
                        <a14:foregroundMark x1="55588" y1="14747" x2="64118" y2="48848"/>
                        <a14:foregroundMark x1="64118" y1="48848" x2="60882" y2="16129"/>
                        <a14:foregroundMark x1="67059" y1="51152" x2="64118" y2="24424"/>
                        <a14:foregroundMark x1="64118" y1="24424" x2="54706" y2="16129"/>
                        <a14:foregroundMark x1="67353" y1="16590" x2="52647" y2="9677"/>
                        <a14:foregroundMark x1="52647" y1="5069" x2="50882" y2="3687"/>
                        <a14:foregroundMark x1="63529" y1="57143" x2="68824" y2="58065"/>
                        <a14:foregroundMark x1="63235" y1="47465" x2="55588" y2="22120"/>
                        <a14:foregroundMark x1="55588" y1="22120" x2="48529" y2="13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88" r="13668" b="28986"/>
          <a:stretch/>
        </p:blipFill>
        <p:spPr bwMode="auto">
          <a:xfrm>
            <a:off x="6957391" y="2081226"/>
            <a:ext cx="1921565" cy="137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45470-B48D-EA7D-198D-A000E193D139}"/>
              </a:ext>
            </a:extLst>
          </p:cNvPr>
          <p:cNvSpPr txBox="1"/>
          <p:nvPr/>
        </p:nvSpPr>
        <p:spPr>
          <a:xfrm>
            <a:off x="8692902" y="2421439"/>
            <a:ext cx="273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ptos Black" panose="020B0004020202020204" pitchFamily="34" charset="0"/>
              </a:rPr>
              <a:t>BURPSUITE</a:t>
            </a:r>
          </a:p>
        </p:txBody>
      </p:sp>
    </p:spTree>
    <p:extLst>
      <p:ext uri="{BB962C8B-B14F-4D97-AF65-F5344CB8AC3E}">
        <p14:creationId xmlns:p14="http://schemas.microsoft.com/office/powerpoint/2010/main" val="40546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Data Preparation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E0C142-F5F0-DD46-F371-5240AB34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74257"/>
              </p:ext>
            </p:extLst>
          </p:nvPr>
        </p:nvGraphicFramePr>
        <p:xfrm>
          <a:off x="4412974" y="3863451"/>
          <a:ext cx="9753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24221878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5578240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278654171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200790509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144315532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566090795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42833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Single_q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Double_q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' or '1'='1'--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511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836904-76B9-2B1A-56B9-A0DE6B5AF4D7}"/>
              </a:ext>
            </a:extLst>
          </p:cNvPr>
          <p:cNvSpPr txBox="1"/>
          <p:nvPr/>
        </p:nvSpPr>
        <p:spPr>
          <a:xfrm>
            <a:off x="7401338" y="5881933"/>
            <a:ext cx="3167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' or '1'='1'--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380EA2E-9717-AD16-142E-8156A5F48F58}"/>
              </a:ext>
            </a:extLst>
          </p:cNvPr>
          <p:cNvSpPr/>
          <p:nvPr/>
        </p:nvSpPr>
        <p:spPr>
          <a:xfrm rot="16200000">
            <a:off x="10893288" y="1430322"/>
            <a:ext cx="914398" cy="3697356"/>
          </a:xfrm>
          <a:prstGeom prst="rightBrace">
            <a:avLst>
              <a:gd name="adj1" fmla="val 8333"/>
              <a:gd name="adj2" fmla="val 502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DD135-81C1-1998-D195-7BBCE75315F4}"/>
              </a:ext>
            </a:extLst>
          </p:cNvPr>
          <p:cNvSpPr txBox="1"/>
          <p:nvPr/>
        </p:nvSpPr>
        <p:spPr>
          <a:xfrm>
            <a:off x="9508436" y="2175470"/>
            <a:ext cx="3697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0101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Clustering Algorithms</a:t>
            </a:r>
          </a:p>
        </p:txBody>
      </p:sp>
      <p:pic>
        <p:nvPicPr>
          <p:cNvPr id="6146" name="Picture 2" descr="Fast Threshold Clustering Algorithm (FTCA) | CSSA">
            <a:extLst>
              <a:ext uri="{FF2B5EF4-FFF2-40B4-BE49-F238E27FC236}">
                <a16:creationId xmlns:a16="http://schemas.microsoft.com/office/drawing/2014/main" id="{873C92A2-B059-CBD5-DA8C-BB84EE67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68" y="2797622"/>
            <a:ext cx="4780010" cy="3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8345D3-DCFE-A55E-2E2F-AD9AE2D43999}"/>
              </a:ext>
            </a:extLst>
          </p:cNvPr>
          <p:cNvSpPr txBox="1"/>
          <p:nvPr/>
        </p:nvSpPr>
        <p:spPr>
          <a:xfrm>
            <a:off x="5565913" y="1603864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Clustering algorithms are used to group data points based on certain similarities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2B6394B-5EAE-C582-1372-5AA2DE12E46B}"/>
              </a:ext>
            </a:extLst>
          </p:cNvPr>
          <p:cNvSpPr/>
          <p:nvPr/>
        </p:nvSpPr>
        <p:spPr>
          <a:xfrm>
            <a:off x="6007260" y="7076974"/>
            <a:ext cx="478001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we are you using </a:t>
            </a:r>
            <a:r>
              <a:rPr lang="en-US" sz="3600" dirty="0">
                <a:solidFill>
                  <a:srgbClr val="F98AC7"/>
                </a:solidFill>
                <a:latin typeface="Georgia" panose="02040502050405020303" pitchFamily="18" charset="0"/>
                <a:ea typeface="Lora" pitchFamily="34" charset="-122"/>
                <a:cs typeface="Lora" pitchFamily="34" charset="-120"/>
              </a:rPr>
              <a:t>clustering</a:t>
            </a:r>
            <a:r>
              <a:rPr lang="en-US" sz="3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459579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K-Means Clustering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6F3D1-9572-9CB1-14D2-59EF6F0A4294}"/>
              </a:ext>
            </a:extLst>
          </p:cNvPr>
          <p:cNvSpPr txBox="1"/>
          <p:nvPr/>
        </p:nvSpPr>
        <p:spPr>
          <a:xfrm>
            <a:off x="5221356" y="1595844"/>
            <a:ext cx="7421217" cy="259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We try k Values. (k=2)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Initialize the ‘k’ number of centroids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Compute the Average 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Update the Centroids.</a:t>
            </a:r>
          </a:p>
        </p:txBody>
      </p:sp>
      <p:pic>
        <p:nvPicPr>
          <p:cNvPr id="8194" name="Picture 2" descr="Introduction to K-means Clustering | by Dileka Madushan | Medium">
            <a:extLst>
              <a:ext uri="{FF2B5EF4-FFF2-40B4-BE49-F238E27FC236}">
                <a16:creationId xmlns:a16="http://schemas.microsoft.com/office/drawing/2014/main" id="{B15D6B0C-D0FB-9C05-9EEE-6C10E89E9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1"/>
          <a:stretch/>
        </p:blipFill>
        <p:spPr bwMode="auto">
          <a:xfrm>
            <a:off x="4871834" y="4820654"/>
            <a:ext cx="9162217" cy="28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68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983E3-506F-D561-21A8-3A9C4598524D}"/>
              </a:ext>
            </a:extLst>
          </p:cNvPr>
          <p:cNvSpPr/>
          <p:nvPr/>
        </p:nvSpPr>
        <p:spPr>
          <a:xfrm>
            <a:off x="12741442" y="7512587"/>
            <a:ext cx="1756611" cy="649705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8CF8C-65A7-5708-35A5-95C296D66E91}"/>
              </a:ext>
            </a:extLst>
          </p:cNvPr>
          <p:cNvSpPr/>
          <p:nvPr/>
        </p:nvSpPr>
        <p:spPr>
          <a:xfrm>
            <a:off x="755373" y="424420"/>
            <a:ext cx="2835966" cy="1046572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Raw 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9791FC-116E-5796-F87C-E4D6722508A5}"/>
              </a:ext>
            </a:extLst>
          </p:cNvPr>
          <p:cNvSpPr/>
          <p:nvPr/>
        </p:nvSpPr>
        <p:spPr>
          <a:xfrm>
            <a:off x="755373" y="2008056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Data Preparation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C0EA-0F12-F5A6-6630-1991AF8E3DAB}"/>
              </a:ext>
            </a:extLst>
          </p:cNvPr>
          <p:cNvSpPr/>
          <p:nvPr/>
        </p:nvSpPr>
        <p:spPr>
          <a:xfrm>
            <a:off x="755373" y="3591692"/>
            <a:ext cx="2835966" cy="91439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Clustering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7CF0A3-52A3-0B29-59C3-963BAAA4CEB5}"/>
              </a:ext>
            </a:extLst>
          </p:cNvPr>
          <p:cNvSpPr/>
          <p:nvPr/>
        </p:nvSpPr>
        <p:spPr>
          <a:xfrm>
            <a:off x="755373" y="5208458"/>
            <a:ext cx="2835966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Manually proxy Setup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4EF544-AC60-7B53-B11E-3BC58220542D}"/>
              </a:ext>
            </a:extLst>
          </p:cNvPr>
          <p:cNvSpPr/>
          <p:nvPr/>
        </p:nvSpPr>
        <p:spPr>
          <a:xfrm>
            <a:off x="755373" y="6825224"/>
            <a:ext cx="2835966" cy="914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Real-time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FD68F-DC8F-82D3-E139-0BDA1AA10222}"/>
              </a:ext>
            </a:extLst>
          </p:cNvPr>
          <p:cNvCxnSpPr>
            <a:cxnSpLocks/>
          </p:cNvCxnSpPr>
          <p:nvPr/>
        </p:nvCxnSpPr>
        <p:spPr>
          <a:xfrm>
            <a:off x="2160103" y="157700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AA1E3-1A66-7ACB-9219-6EC8330685E6}"/>
              </a:ext>
            </a:extLst>
          </p:cNvPr>
          <p:cNvCxnSpPr>
            <a:cxnSpLocks/>
          </p:cNvCxnSpPr>
          <p:nvPr/>
        </p:nvCxnSpPr>
        <p:spPr>
          <a:xfrm>
            <a:off x="2140224" y="6268279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17A33-91BC-736F-7A17-205D0C49924C}"/>
              </a:ext>
            </a:extLst>
          </p:cNvPr>
          <p:cNvCxnSpPr>
            <a:cxnSpLocks/>
          </p:cNvCxnSpPr>
          <p:nvPr/>
        </p:nvCxnSpPr>
        <p:spPr>
          <a:xfrm>
            <a:off x="2166729" y="4605131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9F2FE-4534-52D1-E537-0B790B6BDFB6}"/>
              </a:ext>
            </a:extLst>
          </p:cNvPr>
          <p:cNvCxnSpPr>
            <a:cxnSpLocks/>
          </p:cNvCxnSpPr>
          <p:nvPr/>
        </p:nvCxnSpPr>
        <p:spPr>
          <a:xfrm>
            <a:off x="2173356" y="3061253"/>
            <a:ext cx="0" cy="4310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B4314-844C-98A7-C957-22D7925B4434}"/>
              </a:ext>
            </a:extLst>
          </p:cNvPr>
          <p:cNvSpPr txBox="1"/>
          <p:nvPr/>
        </p:nvSpPr>
        <p:spPr>
          <a:xfrm>
            <a:off x="5327373" y="378038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latin typeface="Georgia" panose="02040502050405020303" pitchFamily="18" charset="0"/>
              </a:rPr>
              <a:t>Manually Proxy Setup</a:t>
            </a:r>
          </a:p>
        </p:txBody>
      </p:sp>
      <p:pic>
        <p:nvPicPr>
          <p:cNvPr id="7170" name="Picture 2" descr="Warning: Using Firefox Internet Browser? Update to Mozilla Firefox 98 Right  Now - News18">
            <a:extLst>
              <a:ext uri="{FF2B5EF4-FFF2-40B4-BE49-F238E27FC236}">
                <a16:creationId xmlns:a16="http://schemas.microsoft.com/office/drawing/2014/main" id="{BEC87BE9-F763-F879-5843-15D5C9CA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10000" r="90000">
                        <a14:foregroundMark x1="42917" y1="91000" x2="45500" y2="83000"/>
                        <a14:foregroundMark x1="45500" y1="83000" x2="45500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35" t="19478" r="32377" b="7652"/>
          <a:stretch/>
        </p:blipFill>
        <p:spPr bwMode="auto">
          <a:xfrm>
            <a:off x="4664219" y="5824341"/>
            <a:ext cx="1166189" cy="12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oxyProxy VPN - Apps on Google Play">
            <a:extLst>
              <a:ext uri="{FF2B5EF4-FFF2-40B4-BE49-F238E27FC236}">
                <a16:creationId xmlns:a16="http://schemas.microsoft.com/office/drawing/2014/main" id="{CAFED9DA-722D-E4A7-3C8A-8EF46504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27" y="5906403"/>
            <a:ext cx="1183633" cy="11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loud Provider and Dedicated Server Hosting in Dallas, TX | Limestone  Networks">
            <a:extLst>
              <a:ext uri="{FF2B5EF4-FFF2-40B4-BE49-F238E27FC236}">
                <a16:creationId xmlns:a16="http://schemas.microsoft.com/office/drawing/2014/main" id="{0A316086-6191-923A-A401-507B7DFB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38" b="94794" l="4600" r="96000">
                        <a14:foregroundMark x1="25800" y1="32104" x2="23600" y2="21475"/>
                        <a14:foregroundMark x1="23600" y1="31670" x2="21000" y2="23210"/>
                        <a14:foregroundMark x1="28200" y1="30152" x2="23600" y2="19306"/>
                        <a14:foregroundMark x1="23600" y1="19306" x2="20800" y2="20824"/>
                        <a14:foregroundMark x1="21400" y1="20824" x2="22600" y2="34056"/>
                        <a14:foregroundMark x1="22600" y1="34056" x2="23200" y2="34056"/>
                        <a14:foregroundMark x1="48000" y1="42082" x2="45200" y2="33839"/>
                        <a14:foregroundMark x1="74400" y1="27766" x2="70800" y2="19089"/>
                        <a14:foregroundMark x1="72200" y1="19089" x2="65400" y2="19089"/>
                        <a14:foregroundMark x1="9400" y1="64642" x2="47400" y2="90239"/>
                        <a14:foregroundMark x1="47400" y1="90239" x2="53000" y2="91540"/>
                        <a14:foregroundMark x1="52800" y1="94794" x2="48600" y2="94143"/>
                        <a14:foregroundMark x1="96000" y1="67028" x2="82200" y2="60738"/>
                        <a14:foregroundMark x1="82200" y1="60738" x2="82000" y2="60304"/>
                        <a14:foregroundMark x1="4600" y1="67679" x2="14400" y2="68547"/>
                        <a14:foregroundMark x1="50000" y1="19089" x2="50000" y2="6291"/>
                        <a14:foregroundMark x1="50000" y1="6291" x2="47200" y2="4338"/>
                        <a14:foregroundMark x1="23200" y1="19306" x2="21400" y2="18438"/>
                        <a14:foregroundMark x1="73400" y1="17570" x2="71400" y2="16703"/>
                        <a14:foregroundMark x1="20600" y1="22126" x2="19200" y2="21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820" y="5326876"/>
            <a:ext cx="2381244" cy="21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E1B5F-D188-7850-96A9-305F5574F895}"/>
              </a:ext>
            </a:extLst>
          </p:cNvPr>
          <p:cNvSpPr txBox="1"/>
          <p:nvPr/>
        </p:nvSpPr>
        <p:spPr>
          <a:xfrm>
            <a:off x="4850296" y="7458879"/>
            <a:ext cx="106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Firefox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0F112-04D6-AF9E-6C3F-0A082D52E96A}"/>
              </a:ext>
            </a:extLst>
          </p:cNvPr>
          <p:cNvSpPr txBox="1"/>
          <p:nvPr/>
        </p:nvSpPr>
        <p:spPr>
          <a:xfrm>
            <a:off x="7999352" y="7493292"/>
            <a:ext cx="162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Foxy proxy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EE11-ABA9-5373-1BC2-AA7DDFDD895D}"/>
              </a:ext>
            </a:extLst>
          </p:cNvPr>
          <p:cNvSpPr txBox="1"/>
          <p:nvPr/>
        </p:nvSpPr>
        <p:spPr>
          <a:xfrm>
            <a:off x="12304645" y="7522382"/>
            <a:ext cx="11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7178" name="Picture 10" descr="FoxyProxy - Chrome Web Store">
            <a:extLst>
              <a:ext uri="{FF2B5EF4-FFF2-40B4-BE49-F238E27FC236}">
                <a16:creationId xmlns:a16="http://schemas.microsoft.com/office/drawing/2014/main" id="{6A782FBB-44A8-ADE8-C5AC-1E375551B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t="-1" r="5493" b="45189"/>
          <a:stretch/>
        </p:blipFill>
        <p:spPr bwMode="auto">
          <a:xfrm>
            <a:off x="4664219" y="1792532"/>
            <a:ext cx="8756121" cy="320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3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394</Words>
  <Application>Microsoft Office PowerPoint</Application>
  <PresentationFormat>Custom</PresentationFormat>
  <Paragraphs>105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Lora</vt:lpstr>
      <vt:lpstr>Georgia</vt:lpstr>
      <vt:lpstr>Arial</vt:lpstr>
      <vt:lpstr>Source Sans Pro</vt:lpstr>
      <vt:lpstr>Aptos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Sharma</cp:lastModifiedBy>
  <cp:revision>2</cp:revision>
  <dcterms:created xsi:type="dcterms:W3CDTF">2024-09-10T12:14:25Z</dcterms:created>
  <dcterms:modified xsi:type="dcterms:W3CDTF">2024-09-10T18:36:25Z</dcterms:modified>
</cp:coreProperties>
</file>