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Open Sauce" charset="1" panose="00000500000000000000"/>
      <p:regular r:id="rId16"/>
    </p:embeddedFont>
    <p:embeddedFont>
      <p:font typeface="Open Sauce Bold" charset="1" panose="00000800000000000000"/>
      <p:regular r:id="rId17"/>
    </p:embeddedFont>
    <p:embeddedFont>
      <p:font typeface="Open Sauce Italics" charset="1" panose="00000500000000000000"/>
      <p:regular r:id="rId18"/>
    </p:embeddedFont>
    <p:embeddedFont>
      <p:font typeface="Open Sauce Bold Italics" charset="1" panose="00000800000000000000"/>
      <p:regular r:id="rId19"/>
    </p:embeddedFont>
    <p:embeddedFont>
      <p:font typeface="Open Sauce Light" charset="1" panose="00000400000000000000"/>
      <p:regular r:id="rId20"/>
    </p:embeddedFont>
    <p:embeddedFont>
      <p:font typeface="Open Sauce Light Italics" charset="1" panose="00000400000000000000"/>
      <p:regular r:id="rId21"/>
    </p:embeddedFont>
    <p:embeddedFont>
      <p:font typeface="Open Sauce Medium" charset="1" panose="00000600000000000000"/>
      <p:regular r:id="rId22"/>
    </p:embeddedFont>
    <p:embeddedFont>
      <p:font typeface="Open Sauce Medium Italics" charset="1" panose="00000600000000000000"/>
      <p:regular r:id="rId23"/>
    </p:embeddedFont>
    <p:embeddedFont>
      <p:font typeface="Open Sauce Semi-Bold" charset="1" panose="00000700000000000000"/>
      <p:regular r:id="rId24"/>
    </p:embeddedFont>
    <p:embeddedFont>
      <p:font typeface="Open Sauce Semi-Bold Italics" charset="1" panose="00000700000000000000"/>
      <p:regular r:id="rId25"/>
    </p:embeddedFont>
    <p:embeddedFont>
      <p:font typeface="Open Sauce Heavy" charset="1" panose="00000A00000000000000"/>
      <p:regular r:id="rId26"/>
    </p:embeddedFont>
    <p:embeddedFont>
      <p:font typeface="Open Sauce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1984278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523988" y="3582012"/>
            <a:ext cx="9240024" cy="2611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54"/>
              </a:lnSpc>
            </a:pPr>
            <a:r>
              <a:rPr lang="en-US" sz="15474" spc="1516">
                <a:solidFill>
                  <a:srgbClr val="231F20"/>
                </a:solidFill>
                <a:latin typeface="Oswald Bold"/>
              </a:rPr>
              <a:t>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1869978"/>
            <a:ext cx="9815307" cy="2420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DEMAND AND SUPPLY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7144298"/>
            <a:ext cx="17518454" cy="2453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8"/>
              </a:lnSpc>
              <a:spcBef>
                <a:spcPct val="0"/>
              </a:spcBef>
            </a:pPr>
            <a:r>
              <a:rPr lang="en-US" sz="8090">
                <a:solidFill>
                  <a:srgbClr val="231F20"/>
                </a:solidFill>
                <a:latin typeface="Oswald Bold Italics"/>
              </a:rPr>
              <a:t>TOPIC :  ENERGY SUPPLY AND DEMAND ANALYSIS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392809"/>
            <a:ext cx="9376206" cy="5865491"/>
          </a:xfrm>
          <a:custGeom>
            <a:avLst/>
            <a:gdLst/>
            <a:ahLst/>
            <a:cxnLst/>
            <a:rect r="r" b="b" t="t" l="l"/>
            <a:pathLst>
              <a:path h="5865491" w="9376206">
                <a:moveTo>
                  <a:pt x="0" y="0"/>
                </a:moveTo>
                <a:lnTo>
                  <a:pt x="9376206" y="0"/>
                </a:lnTo>
                <a:lnTo>
                  <a:pt x="9376206" y="5865491"/>
                </a:lnTo>
                <a:lnTo>
                  <a:pt x="0" y="58654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900" t="-2424" r="0" b="-242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86644" y="866775"/>
            <a:ext cx="809768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50954" y="817421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ENERGY SUPPLY OVER TIME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5047445"/>
            <a:ext cx="715934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SOLAR VS WIND ENERGY GENERATION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5841663"/>
            <a:ext cx="7901756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SUPPLY AND DEMAND CURVES OVER TIME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6642507"/>
            <a:ext cx="7901756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BOX PLOT OF ENERGY PRICES BY MONTH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07430" y="7434884"/>
            <a:ext cx="9025956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 BAR PLOT FOR ENERGY GENERATION BY SOURCE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07430" y="827926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2898044"/>
            <a:ext cx="9610044" cy="2447260"/>
            <a:chOff x="0" y="0"/>
            <a:chExt cx="3682024" cy="9376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937651"/>
            </a:xfrm>
            <a:custGeom>
              <a:avLst/>
              <a:gdLst/>
              <a:ahLst/>
              <a:cxnLst/>
              <a:rect r="r" b="b" t="t" l="l"/>
              <a:pathLst>
                <a:path h="937651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937651"/>
                  </a:lnTo>
                  <a:lnTo>
                    <a:pt x="0" y="937651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956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3350359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73346" y="5669154"/>
            <a:ext cx="9610044" cy="2070248"/>
            <a:chOff x="0" y="0"/>
            <a:chExt cx="3682024" cy="7932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82024" cy="793202"/>
            </a:xfrm>
            <a:custGeom>
              <a:avLst/>
              <a:gdLst/>
              <a:ahLst/>
              <a:cxnLst/>
              <a:rect r="r" b="b" t="t" l="l"/>
              <a:pathLst>
                <a:path h="793202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93202"/>
                  </a:lnTo>
                  <a:lnTo>
                    <a:pt x="0" y="793202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3682024" cy="8122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982736" y="6162574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747577" y="5814102"/>
            <a:ext cx="7132181" cy="192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Energy markets are complex ecosystems influenced by diverse factors such as technological advancements, regulatory frameworks, geopolitical dynamics, and consumer behavior.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580000" y="1555340"/>
            <a:ext cx="7379542" cy="8227628"/>
          </a:xfrm>
          <a:custGeom>
            <a:avLst/>
            <a:gdLst/>
            <a:ahLst/>
            <a:cxnLst/>
            <a:rect r="r" b="b" t="t" l="l"/>
            <a:pathLst>
              <a:path h="8227628" w="7379542">
                <a:moveTo>
                  <a:pt x="0" y="0"/>
                </a:moveTo>
                <a:lnTo>
                  <a:pt x="7379543" y="0"/>
                </a:lnTo>
                <a:lnTo>
                  <a:pt x="7379543" y="8227628"/>
                </a:lnTo>
                <a:lnTo>
                  <a:pt x="0" y="822762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0563" t="-6529" r="-8209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288115" y="890813"/>
            <a:ext cx="9752965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INTRODUCTION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44763" y="3034363"/>
            <a:ext cx="8193980" cy="231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Energy is a vital resource that drives economies and sustains societies. Analyzing the intricate interplay between energy supply and demand is crucial for optimizing resource allocation, ensuring energy security, and mitigating environmental impacts.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6639105" y="-5979128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986589">
            <a:off x="5084777" y="6259532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01484" y="4041969"/>
            <a:ext cx="12873874" cy="4888114"/>
          </a:xfrm>
          <a:custGeom>
            <a:avLst/>
            <a:gdLst/>
            <a:ahLst/>
            <a:cxnLst/>
            <a:rect r="r" b="b" t="t" l="l"/>
            <a:pathLst>
              <a:path h="4888114" w="12873874">
                <a:moveTo>
                  <a:pt x="0" y="0"/>
                </a:moveTo>
                <a:lnTo>
                  <a:pt x="12873875" y="0"/>
                </a:lnTo>
                <a:lnTo>
                  <a:pt x="12873875" y="4888113"/>
                </a:lnTo>
                <a:lnTo>
                  <a:pt x="0" y="48881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73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86982" y="509008"/>
            <a:ext cx="10267193" cy="2837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349"/>
              </a:lnSpc>
            </a:pPr>
            <a:r>
              <a:rPr lang="en-US" sz="8224" spc="806">
                <a:solidFill>
                  <a:srgbClr val="FFFFFF"/>
                </a:solidFill>
                <a:latin typeface="Oswald Bold"/>
              </a:rPr>
              <a:t>ENERGY SUPPLY OVER TIME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6639105" y="-5979128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986589">
            <a:off x="5084777" y="6259532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26748" y="3746162"/>
            <a:ext cx="9117623" cy="5947407"/>
          </a:xfrm>
          <a:custGeom>
            <a:avLst/>
            <a:gdLst/>
            <a:ahLst/>
            <a:cxnLst/>
            <a:rect r="r" b="b" t="t" l="l"/>
            <a:pathLst>
              <a:path h="5947407" w="9117623">
                <a:moveTo>
                  <a:pt x="0" y="0"/>
                </a:moveTo>
                <a:lnTo>
                  <a:pt x="9117623" y="0"/>
                </a:lnTo>
                <a:lnTo>
                  <a:pt x="9117623" y="5947407"/>
                </a:lnTo>
                <a:lnTo>
                  <a:pt x="0" y="59474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108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26748" y="422169"/>
            <a:ext cx="12768522" cy="2837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349"/>
              </a:lnSpc>
            </a:pPr>
            <a:r>
              <a:rPr lang="en-US" sz="8224" spc="806">
                <a:solidFill>
                  <a:srgbClr val="FFFFFF"/>
                </a:solidFill>
                <a:latin typeface="Oswald Bold"/>
              </a:rPr>
              <a:t>SOLAR VS WIND ENERGY GENERATION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6639105" y="-5979128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986589">
            <a:off x="5084777" y="6259532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72916" y="3762206"/>
            <a:ext cx="9079086" cy="5915318"/>
          </a:xfrm>
          <a:custGeom>
            <a:avLst/>
            <a:gdLst/>
            <a:ahLst/>
            <a:cxnLst/>
            <a:rect r="r" b="b" t="t" l="l"/>
            <a:pathLst>
              <a:path h="5915318" w="9079086">
                <a:moveTo>
                  <a:pt x="0" y="0"/>
                </a:moveTo>
                <a:lnTo>
                  <a:pt x="9079086" y="0"/>
                </a:lnTo>
                <a:lnTo>
                  <a:pt x="9079086" y="5915318"/>
                </a:lnTo>
                <a:lnTo>
                  <a:pt x="0" y="59153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72916" y="259170"/>
            <a:ext cx="12748160" cy="2837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349"/>
              </a:lnSpc>
            </a:pPr>
            <a:r>
              <a:rPr lang="en-US" sz="8224" spc="806">
                <a:solidFill>
                  <a:srgbClr val="FFFFFF"/>
                </a:solidFill>
                <a:latin typeface="Oswald Bold"/>
              </a:rPr>
              <a:t>SUPPLY AND DEMAND CURVES OVER TIME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6639105" y="-5979128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986589">
            <a:off x="5084777" y="6259532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821435" y="3765441"/>
            <a:ext cx="10420685" cy="5908849"/>
          </a:xfrm>
          <a:custGeom>
            <a:avLst/>
            <a:gdLst/>
            <a:ahLst/>
            <a:cxnLst/>
            <a:rect r="r" b="b" t="t" l="l"/>
            <a:pathLst>
              <a:path h="5908849" w="10420685">
                <a:moveTo>
                  <a:pt x="0" y="0"/>
                </a:moveTo>
                <a:lnTo>
                  <a:pt x="10420684" y="0"/>
                </a:lnTo>
                <a:lnTo>
                  <a:pt x="10420684" y="5908849"/>
                </a:lnTo>
                <a:lnTo>
                  <a:pt x="0" y="59088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590982" y="530922"/>
            <a:ext cx="11668318" cy="2837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349"/>
              </a:lnSpc>
            </a:pPr>
            <a:r>
              <a:rPr lang="en-US" sz="8224" spc="806">
                <a:solidFill>
                  <a:srgbClr val="FFFFFF"/>
                </a:solidFill>
                <a:latin typeface="Oswald Bold"/>
              </a:rPr>
              <a:t>BOX PLOT OF ENERGY PRICES BY MONTH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6639105" y="-5979128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986589">
            <a:off x="5084777" y="6259532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71284" y="3489919"/>
            <a:ext cx="10490930" cy="5915318"/>
          </a:xfrm>
          <a:custGeom>
            <a:avLst/>
            <a:gdLst/>
            <a:ahLst/>
            <a:cxnLst/>
            <a:rect r="r" b="b" t="t" l="l"/>
            <a:pathLst>
              <a:path h="5915318" w="10490930">
                <a:moveTo>
                  <a:pt x="0" y="0"/>
                </a:moveTo>
                <a:lnTo>
                  <a:pt x="10490930" y="0"/>
                </a:lnTo>
                <a:lnTo>
                  <a:pt x="10490930" y="5915317"/>
                </a:lnTo>
                <a:lnTo>
                  <a:pt x="0" y="59153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72916" y="259170"/>
            <a:ext cx="12671264" cy="2837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349"/>
              </a:lnSpc>
            </a:pPr>
            <a:r>
              <a:rPr lang="en-US" sz="8224" spc="806">
                <a:solidFill>
                  <a:srgbClr val="FFFFFF"/>
                </a:solidFill>
                <a:latin typeface="Oswald Bold"/>
              </a:rPr>
              <a:t> </a:t>
            </a:r>
            <a:r>
              <a:rPr lang="en-US" sz="8224" spc="806">
                <a:solidFill>
                  <a:srgbClr val="FFFFFF"/>
                </a:solidFill>
                <a:latin typeface="Oswald Bold"/>
              </a:rPr>
              <a:t>Bar Plot for Energy Generation by Source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6937517" y="-874735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80377">
            <a:off x="10646613" y="3123224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43797" y="1155414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OUR TEAM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916586" y="4761740"/>
            <a:ext cx="3145217" cy="3434885"/>
            <a:chOff x="0" y="0"/>
            <a:chExt cx="862412" cy="9418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360655" y="5566307"/>
            <a:ext cx="225708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2105019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821625" y="4761740"/>
            <a:ext cx="3145217" cy="3434885"/>
            <a:chOff x="0" y="0"/>
            <a:chExt cx="862412" cy="94183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286137" y="5566307"/>
            <a:ext cx="221398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2105021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395467" y="4761740"/>
            <a:ext cx="3145217" cy="3494324"/>
            <a:chOff x="0" y="0"/>
            <a:chExt cx="862412" cy="95813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62412" cy="958136"/>
            </a:xfrm>
            <a:custGeom>
              <a:avLst/>
              <a:gdLst/>
              <a:ahLst/>
              <a:cxnLst/>
              <a:rect r="r" b="b" t="t" l="l"/>
              <a:pathLst>
                <a:path h="958136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58136"/>
                  </a:lnTo>
                  <a:lnTo>
                    <a:pt x="0" y="958136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62412" cy="1005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1794870" y="5566307"/>
            <a:ext cx="2009227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2105066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3416119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571796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726664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804097" y="8030085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-10800000">
            <a:off x="261377" y="4761740"/>
            <a:ext cx="3145217" cy="3434885"/>
            <a:chOff x="0" y="0"/>
            <a:chExt cx="862412" cy="94183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871881" y="4761740"/>
            <a:ext cx="3145217" cy="3434885"/>
            <a:chOff x="0" y="0"/>
            <a:chExt cx="862412" cy="94183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764156" y="5566307"/>
            <a:ext cx="225708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2105010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436035" y="5566307"/>
            <a:ext cx="2009227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2105072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64156" y="6642079"/>
            <a:ext cx="225708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Ankit Singh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485569" y="6642079"/>
            <a:ext cx="225708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Ark upadhyay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343287" y="6642079"/>
            <a:ext cx="221398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Aryan Deo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963462" y="6642079"/>
            <a:ext cx="2009227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Shakshi Kumari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378885" y="6642079"/>
            <a:ext cx="2009227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Srijan Raj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DAGAQI3SJys</dc:identifier>
  <dcterms:modified xsi:type="dcterms:W3CDTF">2011-08-01T06:04:30Z</dcterms:modified>
  <cp:revision>1</cp:revision>
  <dc:title>Grey minimalist business project presentation </dc:title>
</cp:coreProperties>
</file>