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a curved, white, layered pattern"/>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Close-up of a layered pattern of grey stone"/>
          <p:cNvSpPr/>
          <p:nvPr>
            <p:ph type="pic" sz="quarter" idx="22"/>
          </p:nvPr>
        </p:nvSpPr>
        <p:spPr>
          <a:xfrm>
            <a:off x="7353300" y="3632200"/>
            <a:ext cx="9677400" cy="6451600"/>
          </a:xfrm>
          <a:prstGeom prst="rect">
            <a:avLst/>
          </a:prstGeom>
        </p:spPr>
        <p:txBody>
          <a:bodyPr lIns="91439" tIns="45719" rIns="91439" bIns="45719">
            <a:noAutofit/>
          </a:bodyPr>
          <a:lstStyle/>
          <a:p>
            <a:pPr/>
          </a:p>
        </p:txBody>
      </p:sp>
      <p:sp>
        <p:nvSpPr>
          <p:cNvPr id="146" name="Close-up of a white ribbed pattern"/>
          <p:cNvSpPr/>
          <p:nvPr>
            <p:ph type="pic" sz="quarter" idx="23"/>
          </p:nvPr>
        </p:nvSpPr>
        <p:spPr>
          <a:xfrm>
            <a:off x="14621933" y="3632200"/>
            <a:ext cx="9677401" cy="645725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Angular, futuristic, white corridor with shadows"/>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Futuristic, curved, white structure"/>
          <p:cNvSpPr/>
          <p:nvPr>
            <p:ph type="pic" idx="21"/>
          </p:nvPr>
        </p:nvSpPr>
        <p:spPr>
          <a:xfrm>
            <a:off x="0" y="-5397500"/>
            <a:ext cx="27190700" cy="20393025"/>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curved, white, layered pattern"/>
          <p:cNvSpPr/>
          <p:nvPr>
            <p:ph type="pic" idx="21"/>
          </p:nvPr>
        </p:nvSpPr>
        <p:spPr>
          <a:xfrm>
            <a:off x="11569700" y="0"/>
            <a:ext cx="13716000" cy="1371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Close-up of the edge of white curved stone"/>
          <p:cNvSpPr/>
          <p:nvPr>
            <p:ph type="pic" idx="21"/>
          </p:nvPr>
        </p:nvSpPr>
        <p:spPr>
          <a:xfrm>
            <a:off x="12382500" y="-1206500"/>
            <a:ext cx="12103100" cy="16140313"/>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1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1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6.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nkit Kumar Suran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Ankit Kumar Surana</a:t>
            </a:r>
          </a:p>
        </p:txBody>
      </p:sp>
      <p:sp>
        <p:nvSpPr>
          <p:cNvPr id="172" name="Lending Club Case Study"/>
          <p:cNvSpPr txBox="1"/>
          <p:nvPr>
            <p:ph type="ctrTitle"/>
          </p:nvPr>
        </p:nvSpPr>
        <p:spPr>
          <a:prstGeom prst="rect">
            <a:avLst/>
          </a:prstGeom>
        </p:spPr>
        <p:txBody>
          <a:bodyPr/>
          <a:lstStyle/>
          <a:p>
            <a:pPr/>
            <a:r>
              <a:t>Lending Club Case Study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Data Cleaning"/>
          <p:cNvSpPr txBox="1"/>
          <p:nvPr>
            <p:ph type="body" sz="half" idx="1"/>
          </p:nvPr>
        </p:nvSpPr>
        <p:spPr>
          <a:prstGeom prst="rect">
            <a:avLst/>
          </a:prstGeom>
        </p:spPr>
        <p:txBody>
          <a:bodyPr/>
          <a:lstStyle/>
          <a:p>
            <a:pPr/>
            <a:r>
              <a:t>Data Cleaning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Remove all the columns that are being used post loan approval.…"/>
          <p:cNvSpPr txBox="1"/>
          <p:nvPr/>
        </p:nvSpPr>
        <p:spPr>
          <a:xfrm>
            <a:off x="1247118" y="1437386"/>
            <a:ext cx="21889764" cy="10841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28650" indent="-628650" defTabSz="825500">
              <a:spcBef>
                <a:spcPts val="0"/>
              </a:spcBef>
              <a:buSzPct val="100000"/>
              <a:buAutoNum type="arabicPeriod" startAt="1"/>
              <a:defRPr sz="3600">
                <a:latin typeface="Produkt Light"/>
                <a:ea typeface="Produkt Light"/>
                <a:cs typeface="Produkt Light"/>
                <a:sym typeface="Produkt Light"/>
              </a:defRPr>
            </a:pPr>
            <a:r>
              <a:t>Remove all the columns that are being used post loan approval.</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Identify and remove rows where the loan status == "Current".</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Remove the columns with all NULL or NaN values.</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Remove the textual or masked columns that is irrelevant to analysis.</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Remove all columns that have identical values across all rows.</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Cleanse the data within columns containing % symbols.</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Strip the alphabets from the sub-grade column.</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Standardise the values within the emp_length column.</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Round-off the amount value/ interest rate to the nearest two decimal places.</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Convert the data-type of date columns to appropriate date formats.</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Convert the cleaned % data in columns to float data type.</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Convert the data type of columns having categorical value to categorical data types.</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Decompose the date columns into smaller units like month and year.</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Derive categorical variables from the loan_amnt and int_rate.</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Derive a column margin from (annual_inc-loan).</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Rename the columns for clarity by using full terms instead of abbreviations.</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Address the missing values in the dataset through imputation or deletion.</a:t>
            </a:r>
          </a:p>
          <a:p>
            <a:pPr marL="628650" indent="-628650" defTabSz="825500">
              <a:spcBef>
                <a:spcPts val="0"/>
              </a:spcBef>
              <a:buSzPct val="100000"/>
              <a:buAutoNum type="arabicPeriod" startAt="1"/>
              <a:defRPr sz="3600">
                <a:latin typeface="Produkt Light"/>
                <a:ea typeface="Produkt Light"/>
                <a:cs typeface="Produkt Light"/>
                <a:sym typeface="Produkt Light"/>
              </a:defRPr>
            </a:pPr>
            <a:r>
              <a:t>Handle the outliers in the data.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Following the cleaning process, the dataset now contains 38,577 records and 23 columns. This reflects a reduction of approximately 2.87% in the number of records and an 74% reduction in the number of columns with 6 new derived columns. Subsequently, we w"/>
          <p:cNvSpPr txBox="1"/>
          <p:nvPr/>
        </p:nvSpPr>
        <p:spPr>
          <a:xfrm>
            <a:off x="1247118" y="5126989"/>
            <a:ext cx="21889764" cy="3462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Following the cleaning process, the dataset now contains 38,577 records and 23 columns. This reflects a reduction of approximately 2.87% in the number of records and an 74% reduction in the number of columns with 6 new derived columns. Subsequently, we will employ this refined dataset for our Exploratory Data Analysis (EDA), encompassing univariate, segmented univariate, bivariate, and multivariate analyses.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Loan Attributes…"/>
          <p:cNvSpPr txBox="1"/>
          <p:nvPr/>
        </p:nvSpPr>
        <p:spPr>
          <a:xfrm>
            <a:off x="1424918" y="2171359"/>
            <a:ext cx="10015340" cy="9373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825500">
              <a:spcBef>
                <a:spcPts val="0"/>
              </a:spcBef>
              <a:defRPr sz="3600" u="sng">
                <a:latin typeface="Produkt Light"/>
                <a:ea typeface="Produkt Light"/>
                <a:cs typeface="Produkt Light"/>
                <a:sym typeface="Produkt Light"/>
              </a:defRPr>
            </a:pPr>
            <a:r>
              <a:t>Loan Attributes</a:t>
            </a:r>
          </a:p>
          <a:p>
            <a:pPr algn="just" defTabSz="825500">
              <a:spcBef>
                <a:spcPts val="0"/>
              </a:spcBef>
              <a:defRPr sz="3600" u="sng">
                <a:latin typeface="Produkt Light"/>
                <a:ea typeface="Produkt Light"/>
                <a:cs typeface="Produkt Light"/>
                <a:sym typeface="Produkt Light"/>
              </a:defRPr>
            </a:pPr>
          </a:p>
          <a:p>
            <a:pPr marL="411479" indent="-411479" algn="just" defTabSz="825500">
              <a:spcBef>
                <a:spcPts val="0"/>
              </a:spcBef>
              <a:buSzPct val="100000"/>
              <a:buChar char="•"/>
              <a:defRPr sz="3600">
                <a:latin typeface="Produkt Light"/>
                <a:ea typeface="Produkt Light"/>
                <a:cs typeface="Produkt Light"/>
                <a:sym typeface="Produkt Light"/>
              </a:defRPr>
            </a:pPr>
            <a:r>
              <a:t>term → Categorical Data Type</a:t>
            </a:r>
          </a:p>
          <a:p>
            <a:pPr marL="411479" indent="-411479" algn="just" defTabSz="825500">
              <a:spcBef>
                <a:spcPts val="0"/>
              </a:spcBef>
              <a:buSzPct val="100000"/>
              <a:buChar char="•"/>
              <a:defRPr sz="3600">
                <a:latin typeface="Produkt Light"/>
                <a:ea typeface="Produkt Light"/>
                <a:cs typeface="Produkt Light"/>
                <a:sym typeface="Produkt Light"/>
              </a:defRPr>
            </a:pPr>
            <a:r>
              <a:t>issue_d → DateTime Data Type</a:t>
            </a:r>
          </a:p>
          <a:p>
            <a:pPr marL="411479" indent="-411479" algn="just" defTabSz="825500">
              <a:spcBef>
                <a:spcPts val="0"/>
              </a:spcBef>
              <a:buSzPct val="100000"/>
              <a:buChar char="•"/>
              <a:defRPr sz="3600">
                <a:latin typeface="Produkt Light"/>
                <a:ea typeface="Produkt Light"/>
                <a:cs typeface="Produkt Light"/>
                <a:sym typeface="Produkt Light"/>
              </a:defRPr>
            </a:pPr>
            <a:r>
              <a:t>grade → Categorical Data Type</a:t>
            </a:r>
          </a:p>
          <a:p>
            <a:pPr marL="411479" indent="-411479" algn="just" defTabSz="825500">
              <a:spcBef>
                <a:spcPts val="0"/>
              </a:spcBef>
              <a:buSzPct val="100000"/>
              <a:buChar char="•"/>
              <a:defRPr sz="3600">
                <a:latin typeface="Produkt Light"/>
                <a:ea typeface="Produkt Light"/>
                <a:cs typeface="Produkt Light"/>
                <a:sym typeface="Produkt Light"/>
              </a:defRPr>
            </a:pPr>
            <a:r>
              <a:t>sub_grade → Categorical Data Type</a:t>
            </a:r>
          </a:p>
          <a:p>
            <a:pPr marL="411479" indent="-411479" algn="just" defTabSz="825500">
              <a:spcBef>
                <a:spcPts val="0"/>
              </a:spcBef>
              <a:buSzPct val="100000"/>
              <a:buChar char="•"/>
              <a:defRPr sz="3600">
                <a:latin typeface="Produkt Light"/>
                <a:ea typeface="Produkt Light"/>
                <a:cs typeface="Produkt Light"/>
                <a:sym typeface="Produkt Light"/>
              </a:defRPr>
            </a:pPr>
            <a:r>
              <a:t>verification_status → Categorical Data Type</a:t>
            </a:r>
          </a:p>
          <a:p>
            <a:pPr marL="411479" indent="-411479" algn="just" defTabSz="825500">
              <a:spcBef>
                <a:spcPts val="0"/>
              </a:spcBef>
              <a:buSzPct val="100000"/>
              <a:buChar char="•"/>
              <a:defRPr sz="3600">
                <a:latin typeface="Produkt Light"/>
                <a:ea typeface="Produkt Light"/>
                <a:cs typeface="Produkt Light"/>
                <a:sym typeface="Produkt Light"/>
              </a:defRPr>
            </a:pPr>
            <a:r>
              <a:t>loan_status → Categorical Data Type</a:t>
            </a:r>
          </a:p>
          <a:p>
            <a:pPr marL="411479" indent="-411479" algn="just" defTabSz="825500">
              <a:spcBef>
                <a:spcPts val="0"/>
              </a:spcBef>
              <a:buSzPct val="100000"/>
              <a:buChar char="•"/>
              <a:defRPr sz="3600">
                <a:latin typeface="Produkt Light"/>
                <a:ea typeface="Produkt Light"/>
                <a:cs typeface="Produkt Light"/>
                <a:sym typeface="Produkt Light"/>
              </a:defRPr>
            </a:pPr>
            <a:r>
              <a:t>purpose → Categorical Data Type</a:t>
            </a:r>
          </a:p>
          <a:p>
            <a:pPr marL="411479" indent="-411479" algn="just" defTabSz="825500">
              <a:spcBef>
                <a:spcPts val="0"/>
              </a:spcBef>
              <a:buSzPct val="100000"/>
              <a:buChar char="•"/>
              <a:defRPr sz="3600">
                <a:latin typeface="Produkt Light"/>
                <a:ea typeface="Produkt Light"/>
                <a:cs typeface="Produkt Light"/>
                <a:sym typeface="Produkt Light"/>
              </a:defRPr>
            </a:pPr>
            <a:r>
              <a:t>loan_amnt → Float Data Type</a:t>
            </a:r>
          </a:p>
          <a:p>
            <a:pPr marL="411479" indent="-411479" algn="just" defTabSz="825500">
              <a:spcBef>
                <a:spcPts val="0"/>
              </a:spcBef>
              <a:buSzPct val="100000"/>
              <a:buChar char="•"/>
              <a:defRPr sz="3600">
                <a:latin typeface="Produkt Light"/>
                <a:ea typeface="Produkt Light"/>
                <a:cs typeface="Produkt Light"/>
                <a:sym typeface="Produkt Light"/>
              </a:defRPr>
            </a:pPr>
            <a:r>
              <a:t>funded_amnt → Float Data Type</a:t>
            </a:r>
          </a:p>
          <a:p>
            <a:pPr marL="411479" indent="-411479" algn="just" defTabSz="825500">
              <a:spcBef>
                <a:spcPts val="0"/>
              </a:spcBef>
              <a:buSzPct val="100000"/>
              <a:buChar char="•"/>
              <a:defRPr sz="3600">
                <a:latin typeface="Produkt Light"/>
                <a:ea typeface="Produkt Light"/>
                <a:cs typeface="Produkt Light"/>
                <a:sym typeface="Produkt Light"/>
              </a:defRPr>
            </a:pPr>
            <a:r>
              <a:t>funded_amnt_inv → Float Data Type</a:t>
            </a:r>
          </a:p>
          <a:p>
            <a:pPr marL="411479" indent="-411479" algn="just" defTabSz="825500">
              <a:spcBef>
                <a:spcPts val="0"/>
              </a:spcBef>
              <a:buSzPct val="100000"/>
              <a:buChar char="•"/>
              <a:defRPr sz="3600">
                <a:latin typeface="Produkt Light"/>
                <a:ea typeface="Produkt Light"/>
                <a:cs typeface="Produkt Light"/>
                <a:sym typeface="Produkt Light"/>
              </a:defRPr>
            </a:pPr>
            <a:r>
              <a:t>int_rate → Float Data Type</a:t>
            </a:r>
          </a:p>
          <a:p>
            <a:pPr marL="411479" indent="-411479" algn="just" defTabSz="825500">
              <a:spcBef>
                <a:spcPts val="0"/>
              </a:spcBef>
              <a:buSzPct val="100000"/>
              <a:buChar char="•"/>
              <a:defRPr sz="3600">
                <a:latin typeface="Produkt Light"/>
                <a:ea typeface="Produkt Light"/>
                <a:cs typeface="Produkt Light"/>
                <a:sym typeface="Produkt Light"/>
              </a:defRPr>
            </a:pPr>
            <a:r>
              <a:t>installment → Float Data Type</a:t>
            </a:r>
          </a:p>
        </p:txBody>
      </p:sp>
      <p:sp>
        <p:nvSpPr>
          <p:cNvPr id="197" name="Customer Attributes…"/>
          <p:cNvSpPr txBox="1"/>
          <p:nvPr/>
        </p:nvSpPr>
        <p:spPr>
          <a:xfrm>
            <a:off x="12306510" y="1350347"/>
            <a:ext cx="10015341" cy="56305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defTabSz="825500">
              <a:spcBef>
                <a:spcPts val="0"/>
              </a:spcBef>
              <a:defRPr sz="3600" u="sng">
                <a:latin typeface="Produkt Light"/>
                <a:ea typeface="Produkt Light"/>
                <a:cs typeface="Produkt Light"/>
                <a:sym typeface="Produkt Light"/>
              </a:defRPr>
            </a:pPr>
            <a:r>
              <a:t>Customer Attributes</a:t>
            </a:r>
          </a:p>
          <a:p>
            <a:pPr algn="just" defTabSz="825500">
              <a:spcBef>
                <a:spcPts val="0"/>
              </a:spcBef>
              <a:defRPr sz="3600" u="sng">
                <a:latin typeface="Produkt Light"/>
                <a:ea typeface="Produkt Light"/>
                <a:cs typeface="Produkt Light"/>
                <a:sym typeface="Produkt Light"/>
              </a:defRPr>
            </a:pPr>
          </a:p>
          <a:p>
            <a:pPr lvl="1" marL="868679" indent="-411479" algn="just" defTabSz="825500">
              <a:spcBef>
                <a:spcPts val="0"/>
              </a:spcBef>
              <a:buSzPct val="100000"/>
              <a:buChar char="•"/>
              <a:defRPr sz="3600">
                <a:latin typeface="Produkt Light"/>
                <a:ea typeface="Produkt Light"/>
                <a:cs typeface="Produkt Light"/>
                <a:sym typeface="Produkt Light"/>
              </a:defRPr>
            </a:pPr>
            <a:r>
              <a:t>annual_inc → Float Data Type</a:t>
            </a:r>
          </a:p>
          <a:p>
            <a:pPr lvl="1" marL="868679" indent="-411479" algn="just" defTabSz="825500">
              <a:spcBef>
                <a:spcPts val="0"/>
              </a:spcBef>
              <a:buSzPct val="100000"/>
              <a:buChar char="•"/>
              <a:defRPr sz="3600">
                <a:latin typeface="Produkt Light"/>
                <a:ea typeface="Produkt Light"/>
                <a:cs typeface="Produkt Light"/>
                <a:sym typeface="Produkt Light"/>
              </a:defRPr>
            </a:pPr>
            <a:r>
              <a:t>debt_to_income → Float Data Type</a:t>
            </a:r>
          </a:p>
          <a:p>
            <a:pPr lvl="1" marL="868679" indent="-411479" algn="just" defTabSz="825500">
              <a:spcBef>
                <a:spcPts val="0"/>
              </a:spcBef>
              <a:buSzPct val="100000"/>
              <a:buChar char="•"/>
              <a:defRPr sz="3600">
                <a:latin typeface="Produkt Light"/>
                <a:ea typeface="Produkt Light"/>
                <a:cs typeface="Produkt Light"/>
                <a:sym typeface="Produkt Light"/>
              </a:defRPr>
            </a:pPr>
            <a:r>
              <a:t>pub_rec_bankruptcies → Float Data Type</a:t>
            </a:r>
          </a:p>
          <a:p>
            <a:pPr lvl="1" marL="868679" indent="-411479" algn="just" defTabSz="825500">
              <a:spcBef>
                <a:spcPts val="0"/>
              </a:spcBef>
              <a:buSzPct val="100000"/>
              <a:buChar char="•"/>
              <a:defRPr sz="3600">
                <a:latin typeface="Produkt Light"/>
                <a:ea typeface="Produkt Light"/>
                <a:cs typeface="Produkt Light"/>
                <a:sym typeface="Produkt Light"/>
              </a:defRPr>
            </a:pPr>
            <a:r>
              <a:t>home_ownership → Categorical Data Type</a:t>
            </a:r>
          </a:p>
          <a:p>
            <a:pPr lvl="1" marL="868679" indent="-411479" algn="just" defTabSz="825500">
              <a:spcBef>
                <a:spcPts val="0"/>
              </a:spcBef>
              <a:buSzPct val="100000"/>
              <a:buChar char="•"/>
              <a:defRPr sz="3600">
                <a:latin typeface="Produkt Light"/>
                <a:ea typeface="Produkt Light"/>
                <a:cs typeface="Produkt Light"/>
                <a:sym typeface="Produkt Light"/>
              </a:defRPr>
            </a:pPr>
            <a:r>
              <a:t>addr_state → String Data Type</a:t>
            </a:r>
          </a:p>
          <a:p>
            <a:pPr lvl="1" marL="868679" indent="-411479" algn="just" defTabSz="825500">
              <a:spcBef>
                <a:spcPts val="0"/>
              </a:spcBef>
              <a:buSzPct val="100000"/>
              <a:buChar char="•"/>
              <a:defRPr sz="3600">
                <a:latin typeface="Produkt Light"/>
                <a:ea typeface="Produkt Light"/>
                <a:cs typeface="Produkt Light"/>
                <a:sym typeface="Produkt Light"/>
              </a:defRPr>
            </a:pPr>
            <a:r>
              <a:t>emp_length → Categorical Data Type</a:t>
            </a:r>
          </a:p>
        </p:txBody>
      </p:sp>
      <p:sp>
        <p:nvSpPr>
          <p:cNvPr id="198" name="Derived Attributes…"/>
          <p:cNvSpPr txBox="1"/>
          <p:nvPr/>
        </p:nvSpPr>
        <p:spPr>
          <a:xfrm>
            <a:off x="12305241" y="6709747"/>
            <a:ext cx="10017880" cy="56305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defTabSz="825500">
              <a:spcBef>
                <a:spcPts val="0"/>
              </a:spcBef>
              <a:defRPr sz="3600" u="sng">
                <a:latin typeface="Produkt Light"/>
                <a:ea typeface="Produkt Light"/>
                <a:cs typeface="Produkt Light"/>
                <a:sym typeface="Produkt Light"/>
              </a:defRPr>
            </a:pPr>
            <a:r>
              <a:t>Derived Attributes</a:t>
            </a:r>
          </a:p>
          <a:p>
            <a:pPr algn="just" defTabSz="825500">
              <a:spcBef>
                <a:spcPts val="0"/>
              </a:spcBef>
              <a:defRPr sz="3600" u="sng">
                <a:latin typeface="Produkt Light"/>
                <a:ea typeface="Produkt Light"/>
                <a:cs typeface="Produkt Light"/>
                <a:sym typeface="Produkt Light"/>
              </a:defRPr>
            </a:pPr>
          </a:p>
          <a:p>
            <a:pPr marL="711200" indent="-571500" algn="just" defTabSz="825500">
              <a:spcBef>
                <a:spcPts val="0"/>
              </a:spcBef>
              <a:buClr>
                <a:srgbClr val="000000">
                  <a:alpha val="87058"/>
                </a:srgbClr>
              </a:buClr>
              <a:buSzPct val="100000"/>
              <a:buFont typeface="TimesNewRomanPSMT"/>
              <a:buAutoNum type="arabicPeriod" startAt="1"/>
              <a:defRPr sz="3600">
                <a:latin typeface="Produkt Light"/>
                <a:ea typeface="Produkt Light"/>
                <a:cs typeface="Produkt Light"/>
                <a:sym typeface="Produkt Light"/>
              </a:defRPr>
            </a:pPr>
            <a:r>
              <a:t>issue_d_year → Integer Data Type</a:t>
            </a:r>
          </a:p>
          <a:p>
            <a:pPr marL="711200" indent="-571500" algn="just" defTabSz="825500">
              <a:spcBef>
                <a:spcPts val="0"/>
              </a:spcBef>
              <a:buClr>
                <a:srgbClr val="000000">
                  <a:alpha val="87058"/>
                </a:srgbClr>
              </a:buClr>
              <a:buSzPct val="100000"/>
              <a:buFont typeface="TimesNewRomanPSMT"/>
              <a:buAutoNum type="arabicPeriod" startAt="1"/>
              <a:defRPr sz="3600">
                <a:latin typeface="Produkt Light"/>
                <a:ea typeface="Produkt Light"/>
                <a:cs typeface="Produkt Light"/>
                <a:sym typeface="Produkt Light"/>
              </a:defRPr>
            </a:pPr>
            <a:r>
              <a:t>issue_d_month → Categorical Data Type</a:t>
            </a:r>
          </a:p>
          <a:p>
            <a:pPr marL="711200" indent="-571500" algn="just" defTabSz="825500">
              <a:spcBef>
                <a:spcPts val="0"/>
              </a:spcBef>
              <a:buClr>
                <a:srgbClr val="000000">
                  <a:alpha val="87058"/>
                </a:srgbClr>
              </a:buClr>
              <a:buSzPct val="100000"/>
              <a:buFont typeface="TimesNewRomanPSMT"/>
              <a:buAutoNum type="arabicPeriod" startAt="1"/>
              <a:defRPr sz="3600">
                <a:latin typeface="Produkt Light"/>
                <a:ea typeface="Produkt Light"/>
                <a:cs typeface="Produkt Light"/>
                <a:sym typeface="Produkt Light"/>
              </a:defRPr>
            </a:pPr>
            <a:r>
              <a:t>loan_amnt_b → Categorical Data Type</a:t>
            </a:r>
          </a:p>
          <a:p>
            <a:pPr marL="711200" indent="-571500" algn="just" defTabSz="825500">
              <a:spcBef>
                <a:spcPts val="0"/>
              </a:spcBef>
              <a:buClr>
                <a:srgbClr val="000000">
                  <a:alpha val="87058"/>
                </a:srgbClr>
              </a:buClr>
              <a:buSzPct val="100000"/>
              <a:buFont typeface="TimesNewRomanPSMT"/>
              <a:buAutoNum type="arabicPeriod" startAt="1"/>
              <a:defRPr sz="3600">
                <a:latin typeface="Produkt Light"/>
                <a:ea typeface="Produkt Light"/>
                <a:cs typeface="Produkt Light"/>
                <a:sym typeface="Produkt Light"/>
              </a:defRPr>
            </a:pPr>
            <a:r>
              <a:t>debt_to_income_b → Categorical Data Type</a:t>
            </a:r>
          </a:p>
          <a:p>
            <a:pPr marL="711200" indent="-571500" algn="just" defTabSz="825500">
              <a:spcBef>
                <a:spcPts val="0"/>
              </a:spcBef>
              <a:buClr>
                <a:srgbClr val="000000">
                  <a:alpha val="87058"/>
                </a:srgbClr>
              </a:buClr>
              <a:buSzPct val="100000"/>
              <a:buFont typeface="TimesNewRomanPSMT"/>
              <a:buAutoNum type="arabicPeriod" startAt="1"/>
              <a:defRPr sz="3600">
                <a:latin typeface="Produkt Light"/>
                <a:ea typeface="Produkt Light"/>
                <a:cs typeface="Produkt Light"/>
                <a:sym typeface="Produkt Light"/>
              </a:defRPr>
            </a:pPr>
            <a:r>
              <a:t>int_rate_b → Categorical Data Type</a:t>
            </a:r>
          </a:p>
          <a:p>
            <a:pPr marL="711200" indent="-571500" algn="just" defTabSz="825500">
              <a:spcBef>
                <a:spcPts val="0"/>
              </a:spcBef>
              <a:buClr>
                <a:srgbClr val="000000">
                  <a:alpha val="87058"/>
                </a:srgbClr>
              </a:buClr>
              <a:buSzPct val="100000"/>
              <a:buFont typeface="TimesNewRomanPSMT"/>
              <a:buAutoNum type="arabicPeriod" startAt="1"/>
              <a:defRPr sz="3600">
                <a:latin typeface="Produkt Light"/>
                <a:ea typeface="Produkt Light"/>
                <a:cs typeface="Produkt Light"/>
                <a:sym typeface="Produkt Light"/>
              </a:defRPr>
            </a:pPr>
            <a:r>
              <a:t>margin → Float Data Type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Exploratory Data Analysis"/>
          <p:cNvSpPr txBox="1"/>
          <p:nvPr>
            <p:ph type="body" sz="half" idx="1"/>
          </p:nvPr>
        </p:nvSpPr>
        <p:spPr>
          <a:prstGeom prst="rect">
            <a:avLst/>
          </a:prstGeom>
        </p:spPr>
        <p:txBody>
          <a:bodyPr/>
          <a:lstStyle/>
          <a:p>
            <a:pPr/>
            <a:r>
              <a:t>Exploratory Data Analysis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Univariate Analysis…"/>
          <p:cNvSpPr txBox="1"/>
          <p:nvPr/>
        </p:nvSpPr>
        <p:spPr>
          <a:xfrm>
            <a:off x="1247118" y="3868991"/>
            <a:ext cx="21889764" cy="59780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2900">
                <a:latin typeface="Graphik"/>
                <a:ea typeface="Graphik"/>
                <a:cs typeface="Graphik"/>
                <a:sym typeface="Graphik"/>
              </a:defRPr>
            </a:pPr>
            <a:r>
              <a:t>Univariate Analysis</a:t>
            </a:r>
          </a:p>
          <a:p>
            <a:pPr lvl="1">
              <a:defRPr sz="2900"/>
            </a:pPr>
            <a:r>
              <a:t>→ Mean, Median, Max, Min, Std, Variance, Count → Distribution ( Histogram, CountPlot, BoxPlot)</a:t>
            </a:r>
          </a:p>
          <a:p>
            <a:pPr>
              <a:defRPr b="1" sz="2900">
                <a:latin typeface="Graphik"/>
                <a:ea typeface="Graphik"/>
                <a:cs typeface="Graphik"/>
                <a:sym typeface="Graphik"/>
              </a:defRPr>
            </a:pPr>
            <a:r>
              <a:t>Bivariate Analysis</a:t>
            </a:r>
          </a:p>
          <a:p>
            <a:pPr lvl="1">
              <a:defRPr sz="2900"/>
            </a:pPr>
            <a:r>
              <a:t>→ Relationship Between 2 Variables ( ScatterPlot, BoxPlot, BarPlot etc)</a:t>
            </a:r>
          </a:p>
          <a:p>
            <a:pPr>
              <a:defRPr b="1" sz="2900">
                <a:latin typeface="Graphik"/>
                <a:ea typeface="Graphik"/>
                <a:cs typeface="Graphik"/>
                <a:sym typeface="Graphik"/>
              </a:defRPr>
            </a:pPr>
            <a:r>
              <a:t>Multivariate Analysis</a:t>
            </a:r>
          </a:p>
          <a:p>
            <a:pPr lvl="1">
              <a:defRPr sz="2900"/>
            </a:pPr>
            <a:r>
              <a:t>→ Relationship Between more variables ( Heatmap etc.)</a:t>
            </a:r>
          </a:p>
        </p:txBody>
      </p:sp>
      <p:sp>
        <p:nvSpPr>
          <p:cNvPr id="203" name="Numerical_Columns : loan_amnt, funded_amnt, funded_amnt_inv, int_rate, installment, annual_inc, debt_to_income, pub_rec_bankruptcies, issue_d_year, margin…"/>
          <p:cNvSpPr txBox="1"/>
          <p:nvPr/>
        </p:nvSpPr>
        <p:spPr>
          <a:xfrm>
            <a:off x="1143304" y="12097596"/>
            <a:ext cx="22097393" cy="7856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825500">
              <a:spcBef>
                <a:spcPts val="0"/>
              </a:spcBef>
              <a:defRPr i="1" sz="1400">
                <a:latin typeface="Produkt Regular"/>
                <a:ea typeface="Produkt Regular"/>
                <a:cs typeface="Produkt Regular"/>
                <a:sym typeface="Produkt Regular"/>
              </a:defRPr>
            </a:pPr>
            <a:r>
              <a:t>Numerical_Columns : loan_amnt, funded_amnt, funded_amnt_inv, int_rate, installment, annual_inc, debt_to_income, pub_rec_bankruptcies, issue_d_year, margin</a:t>
            </a:r>
          </a:p>
          <a:p>
            <a:pPr algn="just" defTabSz="825500">
              <a:spcBef>
                <a:spcPts val="0"/>
              </a:spcBef>
              <a:defRPr i="1" sz="1400">
                <a:latin typeface="Produkt Regular"/>
                <a:ea typeface="Produkt Regular"/>
                <a:cs typeface="Produkt Regular"/>
                <a:sym typeface="Produkt Regular"/>
              </a:defRPr>
            </a:pPr>
            <a:r>
              <a:t>Cateogrical_Columns : term, grade, sub_grade, emp_length, home_ownership, verification_status, loan_status, issue_d_month, loan_amnt_b, int_rate_b, debt_to_income_b</a:t>
            </a:r>
          </a:p>
          <a:p>
            <a:pPr algn="just" defTabSz="825500">
              <a:spcBef>
                <a:spcPts val="0"/>
              </a:spcBef>
              <a:defRPr i="1" sz="1400">
                <a:latin typeface="Produkt Regular"/>
                <a:ea typeface="Produkt Regular"/>
                <a:cs typeface="Produkt Regular"/>
                <a:sym typeface="Produkt Regular"/>
              </a:defRPr>
            </a:pPr>
            <a:r>
              <a:t>Extra_Columns : issue_d, purpose, addr_state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Univariate Analysis"/>
          <p:cNvSpPr txBox="1"/>
          <p:nvPr>
            <p:ph type="body" sz="half" idx="1"/>
          </p:nvPr>
        </p:nvSpPr>
        <p:spPr>
          <a:prstGeom prst="rect">
            <a:avLst/>
          </a:prstGeom>
        </p:spPr>
        <p:txBody>
          <a:bodyPr/>
          <a:lstStyle/>
          <a:p>
            <a:pPr/>
            <a:r>
              <a:t>Univariate Analysis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208"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09" name="Statistical summary for loan_amnt:…"/>
          <p:cNvSpPr txBox="1"/>
          <p:nvPr>
            <p:ph type="body" idx="1"/>
          </p:nvPr>
        </p:nvSpPr>
        <p:spPr>
          <a:prstGeom prst="rect">
            <a:avLst/>
          </a:prstGeom>
        </p:spPr>
        <p:txBody>
          <a:bodyPr anchor="ctr"/>
          <a:lstStyle/>
          <a:p>
            <a:pPr marL="325069" indent="-325069" defTabSz="652145">
              <a:spcBef>
                <a:spcPts val="0"/>
              </a:spcBef>
              <a:buSzPct val="27000"/>
              <a:buBlip>
                <a:blip r:embed="rId2"/>
              </a:buBlip>
              <a:defRPr sz="2844">
                <a:latin typeface="Produkt Light"/>
                <a:ea typeface="Produkt Light"/>
                <a:cs typeface="Produkt Light"/>
                <a:sym typeface="Produkt Light"/>
              </a:defRPr>
            </a:pPr>
            <a:r>
              <a:t>Statistical summary for loan_amnt:</a:t>
            </a:r>
          </a:p>
          <a:p>
            <a:pPr lvl="1" marL="686257" indent="-325069" defTabSz="652145">
              <a:spcBef>
                <a:spcPts val="0"/>
              </a:spcBef>
              <a:defRPr sz="2844">
                <a:latin typeface="Produkt Light"/>
                <a:ea typeface="Produkt Light"/>
                <a:cs typeface="Produkt Light"/>
                <a:sym typeface="Produkt Light"/>
              </a:defRPr>
            </a:pPr>
            <a:r>
              <a:t>count    37489.000000</a:t>
            </a:r>
          </a:p>
          <a:p>
            <a:pPr lvl="1" marL="686257" indent="-325069" defTabSz="652145">
              <a:spcBef>
                <a:spcPts val="0"/>
              </a:spcBef>
              <a:defRPr sz="2844">
                <a:latin typeface="Produkt Light"/>
                <a:ea typeface="Produkt Light"/>
                <a:cs typeface="Produkt Light"/>
                <a:sym typeface="Produkt Light"/>
              </a:defRPr>
            </a:pPr>
            <a:r>
              <a:t>mean     10408.101043</a:t>
            </a:r>
          </a:p>
          <a:p>
            <a:pPr lvl="1" marL="686257" indent="-325069" defTabSz="652145">
              <a:spcBef>
                <a:spcPts val="0"/>
              </a:spcBef>
              <a:defRPr sz="2844">
                <a:latin typeface="Produkt Light"/>
                <a:ea typeface="Produkt Light"/>
                <a:cs typeface="Produkt Light"/>
                <a:sym typeface="Produkt Light"/>
              </a:defRPr>
            </a:pPr>
            <a:r>
              <a:t>std       6398.162546</a:t>
            </a:r>
          </a:p>
          <a:p>
            <a:pPr lvl="1" marL="686257" indent="-325069" defTabSz="652145">
              <a:spcBef>
                <a:spcPts val="0"/>
              </a:spcBef>
              <a:defRPr sz="2844">
                <a:latin typeface="Produkt Light"/>
                <a:ea typeface="Produkt Light"/>
                <a:cs typeface="Produkt Light"/>
                <a:sym typeface="Produkt Light"/>
              </a:defRPr>
            </a:pPr>
            <a:r>
              <a:t>min        500.000000</a:t>
            </a:r>
          </a:p>
          <a:p>
            <a:pPr lvl="1" marL="686257" indent="-325069" defTabSz="652145">
              <a:spcBef>
                <a:spcPts val="0"/>
              </a:spcBef>
              <a:defRPr sz="2844">
                <a:latin typeface="Produkt Light"/>
                <a:ea typeface="Produkt Light"/>
                <a:cs typeface="Produkt Light"/>
                <a:sym typeface="Produkt Light"/>
              </a:defRPr>
            </a:pPr>
            <a:r>
              <a:t>25%       5000.000000</a:t>
            </a:r>
          </a:p>
          <a:p>
            <a:pPr lvl="1" marL="686257" indent="-325069" defTabSz="652145">
              <a:spcBef>
                <a:spcPts val="0"/>
              </a:spcBef>
              <a:defRPr sz="2844">
                <a:latin typeface="Produkt Light"/>
                <a:ea typeface="Produkt Light"/>
                <a:cs typeface="Produkt Light"/>
                <a:sym typeface="Produkt Light"/>
              </a:defRPr>
            </a:pPr>
            <a:r>
              <a:t>50%       9250.000000</a:t>
            </a:r>
          </a:p>
          <a:p>
            <a:pPr lvl="1" marL="686257" indent="-325069" defTabSz="652145">
              <a:spcBef>
                <a:spcPts val="0"/>
              </a:spcBef>
              <a:defRPr sz="2844">
                <a:latin typeface="Produkt Light"/>
                <a:ea typeface="Produkt Light"/>
                <a:cs typeface="Produkt Light"/>
                <a:sym typeface="Produkt Light"/>
              </a:defRPr>
            </a:pPr>
            <a:r>
              <a:t>75%      14975.000000</a:t>
            </a:r>
          </a:p>
          <a:p>
            <a:pPr lvl="1" marL="686257" indent="-325069" defTabSz="652145">
              <a:spcBef>
                <a:spcPts val="0"/>
              </a:spcBef>
              <a:defRPr sz="2844">
                <a:latin typeface="Produkt Light"/>
                <a:ea typeface="Produkt Light"/>
                <a:cs typeface="Produkt Light"/>
                <a:sym typeface="Produkt Light"/>
              </a:defRPr>
            </a:pPr>
            <a:r>
              <a:t>max      29550.000000</a:t>
            </a:r>
          </a:p>
          <a:p>
            <a:pPr marL="0" indent="0" defTabSz="652145">
              <a:spcBef>
                <a:spcPts val="0"/>
              </a:spcBef>
              <a:buSzTx/>
              <a:buNone/>
              <a:defRPr sz="2844">
                <a:latin typeface="Produkt Light"/>
                <a:ea typeface="Produkt Light"/>
                <a:cs typeface="Produkt Light"/>
                <a:sym typeface="Produkt Light"/>
              </a:defRPr>
            </a:pPr>
          </a:p>
          <a:p>
            <a:pPr marL="0" indent="0" defTabSz="652145">
              <a:spcBef>
                <a:spcPts val="0"/>
              </a:spcBef>
              <a:buSzTx/>
              <a:buNone/>
              <a:defRPr sz="2844">
                <a:latin typeface="Produkt Light"/>
                <a:ea typeface="Produkt Light"/>
                <a:cs typeface="Produkt Light"/>
                <a:sym typeface="Produkt Light"/>
              </a:defRPr>
            </a:pPr>
          </a:p>
          <a:p>
            <a:pPr marL="325069" indent="-325069" defTabSz="652145">
              <a:spcBef>
                <a:spcPts val="0"/>
              </a:spcBef>
              <a:buSzPct val="27000"/>
              <a:buBlip>
                <a:blip r:embed="rId2"/>
              </a:buBlip>
              <a:defRPr sz="2844">
                <a:latin typeface="Produkt Light"/>
                <a:ea typeface="Produkt Light"/>
                <a:cs typeface="Produkt Light"/>
                <a:sym typeface="Produkt Light"/>
              </a:defRPr>
            </a:pPr>
            <a:r>
              <a:t>The mode of loan_amnt is: 10000.0</a:t>
            </a:r>
          </a:p>
          <a:p>
            <a:pPr marL="325069" indent="-325069" defTabSz="652145">
              <a:spcBef>
                <a:spcPts val="0"/>
              </a:spcBef>
              <a:buSzPct val="27000"/>
              <a:buBlip>
                <a:blip r:embed="rId2"/>
              </a:buBlip>
              <a:defRPr sz="2844">
                <a:latin typeface="Produkt Light"/>
                <a:ea typeface="Produkt Light"/>
                <a:cs typeface="Produkt Light"/>
                <a:sym typeface="Produkt Light"/>
              </a:defRPr>
            </a:pPr>
          </a:p>
          <a:p>
            <a:pPr marL="0" indent="0" defTabSz="652145">
              <a:spcBef>
                <a:spcPts val="0"/>
              </a:spcBef>
              <a:buSzTx/>
              <a:buNone/>
              <a:defRPr sz="2844">
                <a:latin typeface="Produkt Light"/>
                <a:ea typeface="Produkt Light"/>
                <a:cs typeface="Produkt Light"/>
                <a:sym typeface="Produkt Light"/>
              </a:defRPr>
            </a:pPr>
          </a:p>
          <a:p>
            <a:pPr marL="0" indent="0" defTabSz="652145">
              <a:spcBef>
                <a:spcPts val="0"/>
              </a:spcBef>
              <a:buSzTx/>
              <a:buNone/>
              <a:defRPr sz="2844">
                <a:latin typeface="Produkt Light"/>
                <a:ea typeface="Produkt Light"/>
                <a:cs typeface="Produkt Light"/>
                <a:sym typeface="Produkt Light"/>
              </a:defRPr>
            </a:pPr>
          </a:p>
          <a:p>
            <a:pPr marL="0" indent="0" defTabSz="652145">
              <a:spcBef>
                <a:spcPts val="0"/>
              </a:spcBef>
              <a:buSzTx/>
              <a:buNone/>
              <a:defRPr i="1" sz="2844">
                <a:latin typeface="Produkt Regular"/>
                <a:ea typeface="Produkt Regular"/>
                <a:cs typeface="Produkt Regular"/>
                <a:sym typeface="Produkt Regular"/>
              </a:defRPr>
            </a:pPr>
            <a:r>
              <a:t>The distribution depicted above is right-skewed, indicating that the majority of loan application amounts fell between 5000-10000, followed by 0-5000 and then 10000-15000. However, the mean loan amount is 10678 and the mode is 10000.</a:t>
            </a:r>
          </a:p>
        </p:txBody>
      </p:sp>
      <p:pic>
        <p:nvPicPr>
          <p:cNvPr id="210" name="pasted-movie.png" descr="pasted-movie.png"/>
          <p:cNvPicPr>
            <a:picLocks noChangeAspect="1"/>
          </p:cNvPicPr>
          <p:nvPr/>
        </p:nvPicPr>
        <p:blipFill>
          <a:blip r:embed="rId3">
            <a:extLst/>
          </a:blip>
          <a:stretch>
            <a:fillRect/>
          </a:stretch>
        </p:blipFill>
        <p:spPr>
          <a:xfrm>
            <a:off x="14605000" y="8128000"/>
            <a:ext cx="6350000" cy="3150968"/>
          </a:xfrm>
          <a:prstGeom prst="rect">
            <a:avLst/>
          </a:prstGeom>
          <a:ln w="12700">
            <a:miter lim="400000"/>
          </a:ln>
        </p:spPr>
      </p:pic>
      <p:pic>
        <p:nvPicPr>
          <p:cNvPr id="211" name="pasted-movie.png" descr="pasted-movie.png"/>
          <p:cNvPicPr>
            <a:picLocks noChangeAspect="1"/>
          </p:cNvPicPr>
          <p:nvPr/>
        </p:nvPicPr>
        <p:blipFill>
          <a:blip r:embed="rId4">
            <a:extLst/>
          </a:blip>
          <a:stretch>
            <a:fillRect/>
          </a:stretch>
        </p:blipFill>
        <p:spPr>
          <a:xfrm>
            <a:off x="12700000" y="4194954"/>
            <a:ext cx="10160000" cy="377006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214"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15" name="Statistical summary for annual_inc:…"/>
          <p:cNvSpPr txBox="1"/>
          <p:nvPr>
            <p:ph type="body" idx="1"/>
          </p:nvPr>
        </p:nvSpPr>
        <p:spPr>
          <a:prstGeom prst="rect">
            <a:avLst/>
          </a:prstGeom>
        </p:spPr>
        <p:txBody>
          <a:bodyPr anchor="ctr"/>
          <a:lstStyle/>
          <a:p>
            <a:pPr marL="325069" indent="-325069" algn="just" defTabSz="652145">
              <a:spcBef>
                <a:spcPts val="0"/>
              </a:spcBef>
              <a:buSzPct val="27000"/>
              <a:buBlip>
                <a:blip r:embed="rId2"/>
              </a:buBlip>
              <a:defRPr sz="2844">
                <a:latin typeface="Produkt Light"/>
                <a:ea typeface="Produkt Light"/>
                <a:cs typeface="Produkt Light"/>
                <a:sym typeface="Produkt Light"/>
              </a:defRPr>
            </a:pPr>
            <a:r>
              <a:t>Statistical summary for annual_inc:</a:t>
            </a:r>
          </a:p>
          <a:p>
            <a:pPr lvl="1" marL="686257" indent="-325069" algn="just" defTabSz="652145">
              <a:spcBef>
                <a:spcPts val="0"/>
              </a:spcBef>
              <a:defRPr sz="2844">
                <a:latin typeface="Produkt Light"/>
                <a:ea typeface="Produkt Light"/>
                <a:cs typeface="Produkt Light"/>
                <a:sym typeface="Produkt Light"/>
              </a:defRPr>
            </a:pPr>
            <a:r>
              <a:t>count     36815.000000</a:t>
            </a:r>
          </a:p>
          <a:p>
            <a:pPr lvl="1" marL="686257" indent="-325069" algn="just" defTabSz="652145">
              <a:spcBef>
                <a:spcPts val="0"/>
              </a:spcBef>
              <a:defRPr sz="2844">
                <a:latin typeface="Produkt Light"/>
                <a:ea typeface="Produkt Light"/>
                <a:cs typeface="Produkt Light"/>
                <a:sym typeface="Produkt Light"/>
              </a:defRPr>
            </a:pPr>
            <a:r>
              <a:t>mean      61218.193490</a:t>
            </a:r>
          </a:p>
          <a:p>
            <a:pPr lvl="1" marL="686257" indent="-325069" algn="just" defTabSz="652145">
              <a:spcBef>
                <a:spcPts val="0"/>
              </a:spcBef>
              <a:defRPr sz="2844">
                <a:latin typeface="Produkt Light"/>
                <a:ea typeface="Produkt Light"/>
                <a:cs typeface="Produkt Light"/>
                <a:sym typeface="Produkt Light"/>
              </a:defRPr>
            </a:pPr>
            <a:r>
              <a:t>std       28224.583784</a:t>
            </a:r>
          </a:p>
          <a:p>
            <a:pPr lvl="1" marL="686257" indent="-325069" algn="just" defTabSz="652145">
              <a:spcBef>
                <a:spcPts val="0"/>
              </a:spcBef>
              <a:defRPr sz="2844">
                <a:latin typeface="Produkt Light"/>
                <a:ea typeface="Produkt Light"/>
                <a:cs typeface="Produkt Light"/>
                <a:sym typeface="Produkt Light"/>
              </a:defRPr>
            </a:pPr>
            <a:r>
              <a:t>min        4000.000000</a:t>
            </a:r>
          </a:p>
          <a:p>
            <a:pPr lvl="1" marL="686257" indent="-325069" algn="just" defTabSz="652145">
              <a:spcBef>
                <a:spcPts val="0"/>
              </a:spcBef>
              <a:defRPr sz="2844">
                <a:latin typeface="Produkt Light"/>
                <a:ea typeface="Produkt Light"/>
                <a:cs typeface="Produkt Light"/>
                <a:sym typeface="Produkt Light"/>
              </a:defRPr>
            </a:pPr>
            <a:r>
              <a:t>25%       40000.000000</a:t>
            </a:r>
          </a:p>
          <a:p>
            <a:pPr lvl="1" marL="686257" indent="-325069" algn="just" defTabSz="652145">
              <a:spcBef>
                <a:spcPts val="0"/>
              </a:spcBef>
              <a:defRPr sz="2844">
                <a:latin typeface="Produkt Light"/>
                <a:ea typeface="Produkt Light"/>
                <a:cs typeface="Produkt Light"/>
                <a:sym typeface="Produkt Light"/>
              </a:defRPr>
            </a:pPr>
            <a:r>
              <a:t>50%       56000.000000</a:t>
            </a:r>
          </a:p>
          <a:p>
            <a:pPr lvl="1" marL="686257" indent="-325069" algn="just" defTabSz="652145">
              <a:spcBef>
                <a:spcPts val="0"/>
              </a:spcBef>
              <a:defRPr sz="2844">
                <a:latin typeface="Produkt Light"/>
                <a:ea typeface="Produkt Light"/>
                <a:cs typeface="Produkt Light"/>
                <a:sym typeface="Produkt Light"/>
              </a:defRPr>
            </a:pPr>
            <a:r>
              <a:t>75%       78000.000000</a:t>
            </a:r>
          </a:p>
          <a:p>
            <a:pPr lvl="1" marL="686257" indent="-325069" algn="just" defTabSz="652145">
              <a:spcBef>
                <a:spcPts val="0"/>
              </a:spcBef>
              <a:defRPr sz="2844">
                <a:latin typeface="Produkt Light"/>
                <a:ea typeface="Produkt Light"/>
                <a:cs typeface="Produkt Light"/>
                <a:sym typeface="Produkt Light"/>
              </a:defRPr>
            </a:pPr>
            <a:r>
              <a:t>max      145000.000000</a:t>
            </a:r>
          </a:p>
          <a:p>
            <a:pPr marL="0" indent="0" algn="just" defTabSz="652145">
              <a:spcBef>
                <a:spcPts val="0"/>
              </a:spcBef>
              <a:buSzTx/>
              <a:buNone/>
              <a:defRPr sz="2844">
                <a:latin typeface="Produkt Light"/>
                <a:ea typeface="Produkt Light"/>
                <a:cs typeface="Produkt Light"/>
                <a:sym typeface="Produkt Light"/>
              </a:defRPr>
            </a:pPr>
          </a:p>
          <a:p>
            <a:pPr marL="0" indent="0" algn="just" defTabSz="652145">
              <a:spcBef>
                <a:spcPts val="0"/>
              </a:spcBef>
              <a:buSzTx/>
              <a:buNone/>
              <a:defRPr sz="2844">
                <a:latin typeface="Produkt Light"/>
                <a:ea typeface="Produkt Light"/>
                <a:cs typeface="Produkt Light"/>
                <a:sym typeface="Produkt Light"/>
              </a:defRPr>
            </a:pPr>
          </a:p>
          <a:p>
            <a:pPr marL="325069" indent="-325069" algn="just" defTabSz="652145">
              <a:spcBef>
                <a:spcPts val="0"/>
              </a:spcBef>
              <a:buSzPct val="27000"/>
              <a:buBlip>
                <a:blip r:embed="rId2"/>
              </a:buBlip>
              <a:defRPr sz="2844">
                <a:latin typeface="Produkt Light"/>
                <a:ea typeface="Produkt Light"/>
                <a:cs typeface="Produkt Light"/>
                <a:sym typeface="Produkt Light"/>
              </a:defRPr>
            </a:pPr>
            <a:r>
              <a:t>The mode of annual_inc is: 60000.0</a:t>
            </a:r>
          </a:p>
          <a:p>
            <a:pPr marL="325069" indent="-325069" algn="just" defTabSz="652145">
              <a:spcBef>
                <a:spcPts val="0"/>
              </a:spcBef>
              <a:buSzPct val="27000"/>
              <a:buBlip>
                <a:blip r:embed="rId2"/>
              </a:buBlip>
              <a:defRPr sz="2844">
                <a:latin typeface="Produkt Light"/>
                <a:ea typeface="Produkt Light"/>
                <a:cs typeface="Produkt Light"/>
                <a:sym typeface="Produkt Light"/>
              </a:defRPr>
            </a:pPr>
          </a:p>
          <a:p>
            <a:pPr marL="0" indent="0" algn="just" defTabSz="652145">
              <a:spcBef>
                <a:spcPts val="0"/>
              </a:spcBef>
              <a:buSzTx/>
              <a:buNone/>
              <a:defRPr sz="2844">
                <a:latin typeface="Produkt Light"/>
                <a:ea typeface="Produkt Light"/>
                <a:cs typeface="Produkt Light"/>
                <a:sym typeface="Produkt Light"/>
              </a:defRPr>
            </a:pPr>
          </a:p>
          <a:p>
            <a:pPr marL="0" indent="0" algn="just" defTabSz="652145">
              <a:spcBef>
                <a:spcPts val="0"/>
              </a:spcBef>
              <a:buSzTx/>
              <a:buNone/>
              <a:defRPr i="1" sz="2844">
                <a:latin typeface="Produkt Regular"/>
                <a:ea typeface="Produkt Regular"/>
                <a:cs typeface="Produkt Regular"/>
                <a:sym typeface="Produkt Regular"/>
              </a:defRPr>
            </a:pPr>
          </a:p>
          <a:p>
            <a:pPr marL="0" indent="0" algn="just" defTabSz="652145">
              <a:spcBef>
                <a:spcPts val="0"/>
              </a:spcBef>
              <a:buSzTx/>
              <a:buNone/>
              <a:defRPr i="1" sz="2844">
                <a:latin typeface="Produkt Regular"/>
                <a:ea typeface="Produkt Regular"/>
                <a:cs typeface="Produkt Regular"/>
                <a:sym typeface="Produkt Regular"/>
              </a:defRPr>
            </a:pPr>
            <a:r>
              <a:t>The above distribution is right skewed and most of the loan application where from customers whose annual income lies between 40000-60000. The mean of annual income of the customers is 61218 and the mode is 60000.</a:t>
            </a:r>
          </a:p>
        </p:txBody>
      </p:sp>
      <p:pic>
        <p:nvPicPr>
          <p:cNvPr id="216" name="pasted-movie.png" descr="pasted-movie.png"/>
          <p:cNvPicPr>
            <a:picLocks noChangeAspect="1"/>
          </p:cNvPicPr>
          <p:nvPr/>
        </p:nvPicPr>
        <p:blipFill>
          <a:blip r:embed="rId3">
            <a:extLst/>
          </a:blip>
          <a:stretch>
            <a:fillRect/>
          </a:stretch>
        </p:blipFill>
        <p:spPr>
          <a:xfrm>
            <a:off x="12700000" y="4191000"/>
            <a:ext cx="10160000" cy="3772436"/>
          </a:xfrm>
          <a:prstGeom prst="rect">
            <a:avLst/>
          </a:prstGeom>
          <a:ln w="12700">
            <a:miter lim="400000"/>
          </a:ln>
        </p:spPr>
      </p:pic>
      <p:pic>
        <p:nvPicPr>
          <p:cNvPr id="217" name="pasted-movie.png" descr="pasted-movie.png"/>
          <p:cNvPicPr>
            <a:picLocks noChangeAspect="1"/>
          </p:cNvPicPr>
          <p:nvPr/>
        </p:nvPicPr>
        <p:blipFill>
          <a:blip r:embed="rId4">
            <a:extLst/>
          </a:blip>
          <a:stretch>
            <a:fillRect/>
          </a:stretch>
        </p:blipFill>
        <p:spPr>
          <a:xfrm>
            <a:off x="14605000" y="8128000"/>
            <a:ext cx="6350000" cy="315096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220"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21" name="Statistical summary for int_rate:…"/>
          <p:cNvSpPr txBox="1"/>
          <p:nvPr>
            <p:ph type="body" idx="1"/>
          </p:nvPr>
        </p:nvSpPr>
        <p:spPr>
          <a:prstGeom prst="rect">
            <a:avLst/>
          </a:prstGeom>
        </p:spPr>
        <p:txBody>
          <a:bodyPr anchor="ctr"/>
          <a:lstStyle/>
          <a:p>
            <a:pPr marL="325069" indent="-325069" algn="just" defTabSz="652145">
              <a:spcBef>
                <a:spcPts val="0"/>
              </a:spcBef>
              <a:buSzPct val="27000"/>
              <a:buBlip>
                <a:blip r:embed="rId2"/>
              </a:buBlip>
              <a:defRPr sz="2844">
                <a:latin typeface="Produkt Light"/>
                <a:ea typeface="Produkt Light"/>
                <a:cs typeface="Produkt Light"/>
                <a:sym typeface="Produkt Light"/>
              </a:defRPr>
            </a:pPr>
            <a:r>
              <a:t>Statistical summary for int_rate:</a:t>
            </a:r>
          </a:p>
          <a:p>
            <a:pPr lvl="1" marL="686257" indent="-325069" algn="just" defTabSz="652145">
              <a:spcBef>
                <a:spcPts val="0"/>
              </a:spcBef>
              <a:defRPr sz="2844">
                <a:latin typeface="Produkt Light"/>
                <a:ea typeface="Produkt Light"/>
                <a:cs typeface="Produkt Light"/>
                <a:sym typeface="Produkt Light"/>
              </a:defRPr>
            </a:pPr>
            <a:r>
              <a:t>count    38577.000000</a:t>
            </a:r>
          </a:p>
          <a:p>
            <a:pPr lvl="1" marL="686257" indent="-325069" algn="just" defTabSz="652145">
              <a:spcBef>
                <a:spcPts val="0"/>
              </a:spcBef>
              <a:defRPr sz="2844">
                <a:latin typeface="Produkt Light"/>
                <a:ea typeface="Produkt Light"/>
                <a:cs typeface="Produkt Light"/>
                <a:sym typeface="Produkt Light"/>
              </a:defRPr>
            </a:pPr>
            <a:r>
              <a:t>mean        11.932219</a:t>
            </a:r>
          </a:p>
          <a:p>
            <a:pPr lvl="1" marL="686257" indent="-325069" algn="just" defTabSz="652145">
              <a:spcBef>
                <a:spcPts val="0"/>
              </a:spcBef>
              <a:defRPr sz="2844">
                <a:latin typeface="Produkt Light"/>
                <a:ea typeface="Produkt Light"/>
                <a:cs typeface="Produkt Light"/>
                <a:sym typeface="Produkt Light"/>
              </a:defRPr>
            </a:pPr>
            <a:r>
              <a:t>std          3.691327</a:t>
            </a:r>
          </a:p>
          <a:p>
            <a:pPr lvl="1" marL="686257" indent="-325069" algn="just" defTabSz="652145">
              <a:spcBef>
                <a:spcPts val="0"/>
              </a:spcBef>
              <a:defRPr sz="2844">
                <a:latin typeface="Produkt Light"/>
                <a:ea typeface="Produkt Light"/>
                <a:cs typeface="Produkt Light"/>
                <a:sym typeface="Produkt Light"/>
              </a:defRPr>
            </a:pPr>
            <a:r>
              <a:t>min          5.420000</a:t>
            </a:r>
          </a:p>
          <a:p>
            <a:pPr lvl="1" marL="686257" indent="-325069" algn="just" defTabSz="652145">
              <a:spcBef>
                <a:spcPts val="0"/>
              </a:spcBef>
              <a:defRPr sz="2844">
                <a:latin typeface="Produkt Light"/>
                <a:ea typeface="Produkt Light"/>
                <a:cs typeface="Produkt Light"/>
                <a:sym typeface="Produkt Light"/>
              </a:defRPr>
            </a:pPr>
            <a:r>
              <a:t>25%          8.940000</a:t>
            </a:r>
          </a:p>
          <a:p>
            <a:pPr lvl="1" marL="686257" indent="-325069" algn="just" defTabSz="652145">
              <a:spcBef>
                <a:spcPts val="0"/>
              </a:spcBef>
              <a:defRPr sz="2844">
                <a:latin typeface="Produkt Light"/>
                <a:ea typeface="Produkt Light"/>
                <a:cs typeface="Produkt Light"/>
                <a:sym typeface="Produkt Light"/>
              </a:defRPr>
            </a:pPr>
            <a:r>
              <a:t>50%         11.710000</a:t>
            </a:r>
          </a:p>
          <a:p>
            <a:pPr lvl="1" marL="686257" indent="-325069" algn="just" defTabSz="652145">
              <a:spcBef>
                <a:spcPts val="0"/>
              </a:spcBef>
              <a:defRPr sz="2844">
                <a:latin typeface="Produkt Light"/>
                <a:ea typeface="Produkt Light"/>
                <a:cs typeface="Produkt Light"/>
                <a:sym typeface="Produkt Light"/>
              </a:defRPr>
            </a:pPr>
            <a:r>
              <a:t>75%         14.380000</a:t>
            </a:r>
          </a:p>
          <a:p>
            <a:pPr lvl="1" marL="686257" indent="-325069" algn="just" defTabSz="652145">
              <a:spcBef>
                <a:spcPts val="0"/>
              </a:spcBef>
              <a:defRPr sz="2844">
                <a:latin typeface="Produkt Light"/>
                <a:ea typeface="Produkt Light"/>
                <a:cs typeface="Produkt Light"/>
                <a:sym typeface="Produkt Light"/>
              </a:defRPr>
            </a:pPr>
            <a:r>
              <a:t>max         24.400000</a:t>
            </a:r>
          </a:p>
          <a:p>
            <a:pPr marL="0" indent="0" algn="just" defTabSz="652145">
              <a:spcBef>
                <a:spcPts val="0"/>
              </a:spcBef>
              <a:buSzTx/>
              <a:buNone/>
              <a:defRPr sz="2844">
                <a:latin typeface="Produkt Light"/>
                <a:ea typeface="Produkt Light"/>
                <a:cs typeface="Produkt Light"/>
                <a:sym typeface="Produkt Light"/>
              </a:defRPr>
            </a:pPr>
          </a:p>
          <a:p>
            <a:pPr marL="0" indent="0" algn="just" defTabSz="652145">
              <a:spcBef>
                <a:spcPts val="0"/>
              </a:spcBef>
              <a:buSzTx/>
              <a:buNone/>
              <a:defRPr sz="2844">
                <a:latin typeface="Produkt Light"/>
                <a:ea typeface="Produkt Light"/>
                <a:cs typeface="Produkt Light"/>
                <a:sym typeface="Produkt Light"/>
              </a:defRPr>
            </a:pPr>
          </a:p>
          <a:p>
            <a:pPr marL="325069" indent="-325069" algn="just" defTabSz="652145">
              <a:spcBef>
                <a:spcPts val="0"/>
              </a:spcBef>
              <a:buSzPct val="27000"/>
              <a:buBlip>
                <a:blip r:embed="rId2"/>
              </a:buBlip>
              <a:defRPr sz="2844">
                <a:latin typeface="Produkt Light"/>
                <a:ea typeface="Produkt Light"/>
                <a:cs typeface="Produkt Light"/>
                <a:sym typeface="Produkt Light"/>
              </a:defRPr>
            </a:pPr>
            <a:r>
              <a:t>The mode of int_rate is: 10.99</a:t>
            </a:r>
          </a:p>
          <a:p>
            <a:pPr marL="325069" indent="-325069" algn="just" defTabSz="652145">
              <a:spcBef>
                <a:spcPts val="0"/>
              </a:spcBef>
              <a:buSzPct val="27000"/>
              <a:buBlip>
                <a:blip r:embed="rId2"/>
              </a:buBlip>
              <a:defRPr sz="2844">
                <a:latin typeface="Produkt Light"/>
                <a:ea typeface="Produkt Light"/>
                <a:cs typeface="Produkt Light"/>
                <a:sym typeface="Produkt Light"/>
              </a:defRPr>
            </a:pPr>
          </a:p>
          <a:p>
            <a:pPr marL="0" indent="0" algn="just" defTabSz="652145">
              <a:spcBef>
                <a:spcPts val="0"/>
              </a:spcBef>
              <a:buSzTx/>
              <a:buNone/>
              <a:defRPr sz="2844">
                <a:latin typeface="Produkt Light"/>
                <a:ea typeface="Produkt Light"/>
                <a:cs typeface="Produkt Light"/>
                <a:sym typeface="Produkt Light"/>
              </a:defRPr>
            </a:pPr>
          </a:p>
          <a:p>
            <a:pPr marL="0" indent="0" algn="just" defTabSz="652145">
              <a:spcBef>
                <a:spcPts val="0"/>
              </a:spcBef>
              <a:buSzTx/>
              <a:buNone/>
              <a:defRPr i="1" sz="2844">
                <a:latin typeface="Produkt Regular"/>
                <a:ea typeface="Produkt Regular"/>
                <a:cs typeface="Produkt Regular"/>
                <a:sym typeface="Produkt Regular"/>
              </a:defRPr>
            </a:pPr>
          </a:p>
          <a:p>
            <a:pPr marL="0" indent="0" algn="just" defTabSz="652145">
              <a:spcBef>
                <a:spcPts val="0"/>
              </a:spcBef>
              <a:buSzTx/>
              <a:buNone/>
              <a:defRPr i="1" sz="2844">
                <a:latin typeface="Produkt Regular"/>
                <a:ea typeface="Produkt Regular"/>
                <a:cs typeface="Produkt Regular"/>
                <a:sym typeface="Produkt Regular"/>
              </a:defRPr>
            </a:pPr>
            <a:r>
              <a:t>The above distribution is non-symmetric bimodal and most of the loans had an interest rate between 11%-12%, followed by 10%-11% and then 7%-8%. Also there is a sudden drop in loans where the interest rate is 7%-9%.</a:t>
            </a:r>
          </a:p>
        </p:txBody>
      </p:sp>
      <p:pic>
        <p:nvPicPr>
          <p:cNvPr id="222" name="pasted-movie.png" descr="pasted-movie.png"/>
          <p:cNvPicPr>
            <a:picLocks noChangeAspect="1"/>
          </p:cNvPicPr>
          <p:nvPr/>
        </p:nvPicPr>
        <p:blipFill>
          <a:blip r:embed="rId3">
            <a:extLst/>
          </a:blip>
          <a:stretch>
            <a:fillRect/>
          </a:stretch>
        </p:blipFill>
        <p:spPr>
          <a:xfrm>
            <a:off x="12700000" y="4191000"/>
            <a:ext cx="10160000" cy="3772436"/>
          </a:xfrm>
          <a:prstGeom prst="rect">
            <a:avLst/>
          </a:prstGeom>
          <a:ln w="12700">
            <a:miter lim="400000"/>
          </a:ln>
        </p:spPr>
      </p:pic>
      <p:pic>
        <p:nvPicPr>
          <p:cNvPr id="223" name="pasted-movie.png" descr="pasted-movie.png"/>
          <p:cNvPicPr>
            <a:picLocks noChangeAspect="1"/>
          </p:cNvPicPr>
          <p:nvPr/>
        </p:nvPicPr>
        <p:blipFill>
          <a:blip r:embed="rId4">
            <a:extLst/>
          </a:blip>
          <a:stretch>
            <a:fillRect/>
          </a:stretch>
        </p:blipFill>
        <p:spPr>
          <a:xfrm>
            <a:off x="14605000" y="8128000"/>
            <a:ext cx="6350000" cy="315096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Introduction"/>
          <p:cNvSpPr txBox="1"/>
          <p:nvPr>
            <p:ph type="body" sz="half" idx="1"/>
          </p:nvPr>
        </p:nvSpPr>
        <p:spPr>
          <a:prstGeom prst="rect">
            <a:avLst/>
          </a:prstGeom>
        </p:spPr>
        <p:txBody>
          <a:bodyPr/>
          <a:lstStyle/>
          <a:p>
            <a:pPr/>
            <a:r>
              <a:t>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226"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27" name="Statistical summary for margin:…"/>
          <p:cNvSpPr txBox="1"/>
          <p:nvPr>
            <p:ph type="body" idx="1"/>
          </p:nvPr>
        </p:nvSpPr>
        <p:spPr>
          <a:prstGeom prst="rect">
            <a:avLst/>
          </a:prstGeom>
        </p:spPr>
        <p:txBody>
          <a:bodyPr anchor="ctr"/>
          <a:lstStyle/>
          <a:p>
            <a:pPr marL="325069" indent="-325069" algn="just" defTabSz="652145">
              <a:spcBef>
                <a:spcPts val="0"/>
              </a:spcBef>
              <a:buSzPct val="27000"/>
              <a:buBlip>
                <a:blip r:embed="rId2"/>
              </a:buBlip>
              <a:defRPr sz="2844">
                <a:latin typeface="Produkt Light"/>
                <a:ea typeface="Produkt Light"/>
                <a:cs typeface="Produkt Light"/>
                <a:sym typeface="Produkt Light"/>
              </a:defRPr>
            </a:pPr>
            <a:r>
              <a:t>Statistical summary for margin:</a:t>
            </a:r>
          </a:p>
          <a:p>
            <a:pPr lvl="1" marL="686257" indent="-325069" algn="just" defTabSz="652145">
              <a:spcBef>
                <a:spcPts val="0"/>
              </a:spcBef>
              <a:defRPr sz="2844">
                <a:latin typeface="Produkt Light"/>
                <a:ea typeface="Produkt Light"/>
                <a:cs typeface="Produkt Light"/>
                <a:sym typeface="Produkt Light"/>
              </a:defRPr>
            </a:pPr>
            <a:r>
              <a:t>count    38577.000000</a:t>
            </a:r>
          </a:p>
          <a:p>
            <a:pPr lvl="1" marL="686257" indent="-325069" algn="just" defTabSz="652145">
              <a:spcBef>
                <a:spcPts val="0"/>
              </a:spcBef>
              <a:defRPr sz="2844">
                <a:latin typeface="Produkt Light"/>
                <a:ea typeface="Produkt Light"/>
                <a:cs typeface="Produkt Light"/>
                <a:sym typeface="Produkt Light"/>
              </a:defRPr>
            </a:pPr>
            <a:r>
              <a:t>mean        81.416662</a:t>
            </a:r>
          </a:p>
          <a:p>
            <a:pPr lvl="1" marL="686257" indent="-325069" algn="just" defTabSz="652145">
              <a:spcBef>
                <a:spcPts val="0"/>
              </a:spcBef>
              <a:defRPr sz="2844">
                <a:latin typeface="Produkt Light"/>
                <a:ea typeface="Produkt Light"/>
                <a:cs typeface="Produkt Light"/>
                <a:sym typeface="Produkt Light"/>
              </a:defRPr>
            </a:pPr>
            <a:r>
              <a:t>std         11.524274</a:t>
            </a:r>
          </a:p>
          <a:p>
            <a:pPr lvl="1" marL="686257" indent="-325069" algn="just" defTabSz="652145">
              <a:spcBef>
                <a:spcPts val="0"/>
              </a:spcBef>
              <a:defRPr sz="2844">
                <a:latin typeface="Produkt Light"/>
                <a:ea typeface="Produkt Light"/>
                <a:cs typeface="Produkt Light"/>
                <a:sym typeface="Produkt Light"/>
              </a:defRPr>
            </a:pPr>
            <a:r>
              <a:t>min         17.000000</a:t>
            </a:r>
          </a:p>
          <a:p>
            <a:pPr lvl="1" marL="686257" indent="-325069" algn="just" defTabSz="652145">
              <a:spcBef>
                <a:spcPts val="0"/>
              </a:spcBef>
              <a:defRPr sz="2844">
                <a:latin typeface="Produkt Light"/>
                <a:ea typeface="Produkt Light"/>
                <a:cs typeface="Produkt Light"/>
                <a:sym typeface="Produkt Light"/>
              </a:defRPr>
            </a:pPr>
            <a:r>
              <a:t>25%         75.000000</a:t>
            </a:r>
          </a:p>
          <a:p>
            <a:pPr lvl="1" marL="686257" indent="-325069" algn="just" defTabSz="652145">
              <a:spcBef>
                <a:spcPts val="0"/>
              </a:spcBef>
              <a:defRPr sz="2844">
                <a:latin typeface="Produkt Light"/>
                <a:ea typeface="Produkt Light"/>
                <a:cs typeface="Produkt Light"/>
                <a:sym typeface="Produkt Light"/>
              </a:defRPr>
            </a:pPr>
            <a:r>
              <a:t>50%         83.700000</a:t>
            </a:r>
          </a:p>
          <a:p>
            <a:pPr lvl="1" marL="686257" indent="-325069" algn="just" defTabSz="652145">
              <a:spcBef>
                <a:spcPts val="0"/>
              </a:spcBef>
              <a:defRPr sz="2844">
                <a:latin typeface="Produkt Light"/>
                <a:ea typeface="Produkt Light"/>
                <a:cs typeface="Produkt Light"/>
                <a:sym typeface="Produkt Light"/>
              </a:defRPr>
            </a:pPr>
            <a:r>
              <a:t>75%         90.200000</a:t>
            </a:r>
          </a:p>
          <a:p>
            <a:pPr lvl="1" marL="686257" indent="-325069" algn="just" defTabSz="652145">
              <a:spcBef>
                <a:spcPts val="0"/>
              </a:spcBef>
              <a:defRPr sz="2844">
                <a:latin typeface="Produkt Light"/>
                <a:ea typeface="Produkt Light"/>
                <a:cs typeface="Produkt Light"/>
                <a:sym typeface="Produkt Light"/>
              </a:defRPr>
            </a:pPr>
            <a:r>
              <a:t>max         99.920000</a:t>
            </a:r>
          </a:p>
          <a:p>
            <a:pPr marL="0" indent="0" algn="just" defTabSz="652145">
              <a:spcBef>
                <a:spcPts val="0"/>
              </a:spcBef>
              <a:buSzTx/>
              <a:buNone/>
              <a:defRPr sz="2844">
                <a:latin typeface="Produkt Light"/>
                <a:ea typeface="Produkt Light"/>
                <a:cs typeface="Produkt Light"/>
                <a:sym typeface="Produkt Light"/>
              </a:defRPr>
            </a:pPr>
          </a:p>
          <a:p>
            <a:pPr marL="0" indent="0" algn="just" defTabSz="652145">
              <a:spcBef>
                <a:spcPts val="0"/>
              </a:spcBef>
              <a:buSzTx/>
              <a:buNone/>
              <a:defRPr sz="2844">
                <a:latin typeface="Produkt Light"/>
                <a:ea typeface="Produkt Light"/>
                <a:cs typeface="Produkt Light"/>
                <a:sym typeface="Produkt Light"/>
              </a:defRPr>
            </a:pPr>
          </a:p>
          <a:p>
            <a:pPr marL="325069" indent="-325069" algn="just" defTabSz="652145">
              <a:spcBef>
                <a:spcPts val="0"/>
              </a:spcBef>
              <a:buSzPct val="27000"/>
              <a:buBlip>
                <a:blip r:embed="rId2"/>
              </a:buBlip>
              <a:defRPr sz="2844">
                <a:latin typeface="Produkt Light"/>
                <a:ea typeface="Produkt Light"/>
                <a:cs typeface="Produkt Light"/>
                <a:sym typeface="Produkt Light"/>
              </a:defRPr>
            </a:pPr>
            <a:r>
              <a:t>The mode of margin is: 80.0</a:t>
            </a:r>
          </a:p>
          <a:p>
            <a:pPr marL="325069" indent="-325069" algn="just" defTabSz="652145">
              <a:spcBef>
                <a:spcPts val="0"/>
              </a:spcBef>
              <a:buSzPct val="27000"/>
              <a:buBlip>
                <a:blip r:embed="rId2"/>
              </a:buBlip>
              <a:defRPr sz="2844">
                <a:latin typeface="Produkt Light"/>
                <a:ea typeface="Produkt Light"/>
                <a:cs typeface="Produkt Light"/>
                <a:sym typeface="Produkt Light"/>
              </a:defRPr>
            </a:pPr>
          </a:p>
          <a:p>
            <a:pPr marL="0" indent="0" algn="just" defTabSz="652145">
              <a:spcBef>
                <a:spcPts val="0"/>
              </a:spcBef>
              <a:buSzTx/>
              <a:buNone/>
              <a:defRPr sz="2844">
                <a:latin typeface="Produkt Light"/>
                <a:ea typeface="Produkt Light"/>
                <a:cs typeface="Produkt Light"/>
                <a:sym typeface="Produkt Light"/>
              </a:defRPr>
            </a:pPr>
          </a:p>
          <a:p>
            <a:pPr marL="0" indent="0" algn="just" defTabSz="652145">
              <a:spcBef>
                <a:spcPts val="0"/>
              </a:spcBef>
              <a:buSzTx/>
              <a:buNone/>
              <a:defRPr i="1" sz="2844">
                <a:latin typeface="Produkt Regular"/>
                <a:ea typeface="Produkt Regular"/>
                <a:cs typeface="Produkt Regular"/>
                <a:sym typeface="Produkt Regular"/>
              </a:defRPr>
            </a:pPr>
          </a:p>
          <a:p>
            <a:pPr marL="0" indent="0" algn="just" defTabSz="652145">
              <a:spcBef>
                <a:spcPts val="0"/>
              </a:spcBef>
              <a:buSzTx/>
              <a:buNone/>
              <a:defRPr i="1" sz="2844">
                <a:latin typeface="Produkt Regular"/>
                <a:ea typeface="Produkt Regular"/>
                <a:cs typeface="Produkt Regular"/>
                <a:sym typeface="Produkt Regular"/>
              </a:defRPr>
            </a:pPr>
          </a:p>
          <a:p>
            <a:pPr marL="0" indent="0" algn="just" defTabSz="652145">
              <a:spcBef>
                <a:spcPts val="0"/>
              </a:spcBef>
              <a:buSzTx/>
              <a:buNone/>
              <a:defRPr i="1" sz="2844">
                <a:latin typeface="Produkt Regular"/>
                <a:ea typeface="Produkt Regular"/>
                <a:cs typeface="Produkt Regular"/>
                <a:sym typeface="Produkt Regular"/>
              </a:defRPr>
            </a:pPr>
            <a:r>
              <a:t>Large chunk of margin is between 80%-90%, indicating that loan_amnt taken by customers is higher than their annual income.</a:t>
            </a:r>
          </a:p>
        </p:txBody>
      </p:sp>
      <p:pic>
        <p:nvPicPr>
          <p:cNvPr id="228" name="pasted-movie.png" descr="pasted-movie.png"/>
          <p:cNvPicPr>
            <a:picLocks noChangeAspect="1"/>
          </p:cNvPicPr>
          <p:nvPr/>
        </p:nvPicPr>
        <p:blipFill>
          <a:blip r:embed="rId3">
            <a:extLst/>
          </a:blip>
          <a:stretch>
            <a:fillRect/>
          </a:stretch>
        </p:blipFill>
        <p:spPr>
          <a:xfrm>
            <a:off x="12700000" y="4191000"/>
            <a:ext cx="10160000" cy="3770063"/>
          </a:xfrm>
          <a:prstGeom prst="rect">
            <a:avLst/>
          </a:prstGeom>
          <a:ln w="12700">
            <a:miter lim="400000"/>
          </a:ln>
        </p:spPr>
      </p:pic>
      <p:pic>
        <p:nvPicPr>
          <p:cNvPr id="229" name="pasted-movie.png" descr="pasted-movie.png"/>
          <p:cNvPicPr>
            <a:picLocks noChangeAspect="1"/>
          </p:cNvPicPr>
          <p:nvPr/>
        </p:nvPicPr>
        <p:blipFill>
          <a:blip r:embed="rId4">
            <a:extLst/>
          </a:blip>
          <a:stretch>
            <a:fillRect/>
          </a:stretch>
        </p:blipFill>
        <p:spPr>
          <a:xfrm>
            <a:off x="14605000" y="8133864"/>
            <a:ext cx="6350000" cy="315096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232"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33" name="Statistical summary for issue_d_year:…"/>
          <p:cNvSpPr txBox="1"/>
          <p:nvPr>
            <p:ph type="body" idx="1"/>
          </p:nvPr>
        </p:nvSpPr>
        <p:spPr>
          <a:prstGeom prst="rect">
            <a:avLst/>
          </a:prstGeom>
        </p:spPr>
        <p:txBody>
          <a:bodyPr anchor="ctr"/>
          <a:lstStyle/>
          <a:p>
            <a:pPr marL="263347" indent="-263347" algn="just" defTabSz="528319">
              <a:spcBef>
                <a:spcPts val="0"/>
              </a:spcBef>
              <a:buSzPct val="27000"/>
              <a:buBlip>
                <a:blip r:embed="rId2"/>
              </a:buBlip>
              <a:defRPr sz="2304">
                <a:latin typeface="Produkt Light"/>
                <a:ea typeface="Produkt Light"/>
                <a:cs typeface="Produkt Light"/>
                <a:sym typeface="Produkt Light"/>
              </a:defRPr>
            </a:pPr>
            <a:r>
              <a:t>Statistical summary for issue_d_year:</a:t>
            </a:r>
          </a:p>
          <a:p>
            <a:pPr lvl="1" marL="555955" indent="-263347" algn="just" defTabSz="528319">
              <a:spcBef>
                <a:spcPts val="0"/>
              </a:spcBef>
              <a:defRPr sz="2304">
                <a:latin typeface="Produkt Light"/>
                <a:ea typeface="Produkt Light"/>
                <a:cs typeface="Produkt Light"/>
                <a:sym typeface="Produkt Light"/>
              </a:defRPr>
            </a:pPr>
            <a:r>
              <a:t>count    38577.000000</a:t>
            </a:r>
          </a:p>
          <a:p>
            <a:pPr lvl="1" marL="555955" indent="-263347" algn="just" defTabSz="528319">
              <a:spcBef>
                <a:spcPts val="0"/>
              </a:spcBef>
              <a:defRPr sz="2304">
                <a:latin typeface="Produkt Light"/>
                <a:ea typeface="Produkt Light"/>
                <a:cs typeface="Produkt Light"/>
                <a:sym typeface="Produkt Light"/>
              </a:defRPr>
            </a:pPr>
            <a:r>
              <a:t>mean      2010.309070</a:t>
            </a:r>
          </a:p>
          <a:p>
            <a:pPr lvl="1" marL="555955" indent="-263347" algn="just" defTabSz="528319">
              <a:spcBef>
                <a:spcPts val="0"/>
              </a:spcBef>
              <a:defRPr sz="2304">
                <a:latin typeface="Produkt Light"/>
                <a:ea typeface="Produkt Light"/>
                <a:cs typeface="Produkt Light"/>
                <a:sym typeface="Produkt Light"/>
              </a:defRPr>
            </a:pPr>
            <a:r>
              <a:t>std          0.882658</a:t>
            </a:r>
          </a:p>
          <a:p>
            <a:pPr lvl="1" marL="555955" indent="-263347" algn="just" defTabSz="528319">
              <a:spcBef>
                <a:spcPts val="0"/>
              </a:spcBef>
              <a:defRPr sz="2304">
                <a:latin typeface="Produkt Light"/>
                <a:ea typeface="Produkt Light"/>
                <a:cs typeface="Produkt Light"/>
                <a:sym typeface="Produkt Light"/>
              </a:defRPr>
            </a:pPr>
            <a:r>
              <a:t>min       2007.000000</a:t>
            </a:r>
          </a:p>
          <a:p>
            <a:pPr lvl="1" marL="555955" indent="-263347" algn="just" defTabSz="528319">
              <a:spcBef>
                <a:spcPts val="0"/>
              </a:spcBef>
              <a:defRPr sz="2304">
                <a:latin typeface="Produkt Light"/>
                <a:ea typeface="Produkt Light"/>
                <a:cs typeface="Produkt Light"/>
                <a:sym typeface="Produkt Light"/>
              </a:defRPr>
            </a:pPr>
            <a:r>
              <a:t>25%       2010.000000</a:t>
            </a:r>
          </a:p>
          <a:p>
            <a:pPr lvl="1" marL="555955" indent="-263347" algn="just" defTabSz="528319">
              <a:spcBef>
                <a:spcPts val="0"/>
              </a:spcBef>
              <a:defRPr sz="2304">
                <a:latin typeface="Produkt Light"/>
                <a:ea typeface="Produkt Light"/>
                <a:cs typeface="Produkt Light"/>
                <a:sym typeface="Produkt Light"/>
              </a:defRPr>
            </a:pPr>
            <a:r>
              <a:t>50%       2011.000000</a:t>
            </a:r>
          </a:p>
          <a:p>
            <a:pPr lvl="1" marL="555955" indent="-263347" algn="just" defTabSz="528319">
              <a:spcBef>
                <a:spcPts val="0"/>
              </a:spcBef>
              <a:defRPr sz="2304">
                <a:latin typeface="Produkt Light"/>
                <a:ea typeface="Produkt Light"/>
                <a:cs typeface="Produkt Light"/>
                <a:sym typeface="Produkt Light"/>
              </a:defRPr>
            </a:pPr>
            <a:r>
              <a:t>75%       2011.000000</a:t>
            </a:r>
          </a:p>
          <a:p>
            <a:pPr lvl="1" marL="555955" indent="-263347" algn="just" defTabSz="528319">
              <a:spcBef>
                <a:spcPts val="0"/>
              </a:spcBef>
              <a:defRPr sz="2304">
                <a:latin typeface="Produkt Light"/>
                <a:ea typeface="Produkt Light"/>
                <a:cs typeface="Produkt Light"/>
                <a:sym typeface="Produkt Light"/>
              </a:defRPr>
            </a:pPr>
            <a:r>
              <a:t>max       2011.000000</a:t>
            </a:r>
          </a:p>
          <a:p>
            <a:pPr marL="0" indent="0" algn="just" defTabSz="528319">
              <a:spcBef>
                <a:spcPts val="0"/>
              </a:spcBef>
              <a:buSzTx/>
              <a:buNone/>
              <a:defRPr sz="2304">
                <a:latin typeface="Produkt Light"/>
                <a:ea typeface="Produkt Light"/>
                <a:cs typeface="Produkt Light"/>
                <a:sym typeface="Produkt Light"/>
              </a:defRPr>
            </a:pPr>
          </a:p>
          <a:p>
            <a:pPr marL="263347" indent="-263347" algn="just" defTabSz="528319">
              <a:spcBef>
                <a:spcPts val="0"/>
              </a:spcBef>
              <a:buSzPct val="27000"/>
              <a:buBlip>
                <a:blip r:embed="rId2"/>
              </a:buBlip>
              <a:defRPr sz="2304">
                <a:latin typeface="Produkt Light"/>
                <a:ea typeface="Produkt Light"/>
                <a:cs typeface="Produkt Light"/>
                <a:sym typeface="Produkt Light"/>
              </a:defRPr>
            </a:pPr>
            <a:r>
              <a:t>The mode of issue_d_year is: 2011</a:t>
            </a:r>
          </a:p>
          <a:p>
            <a:pPr marL="263347" indent="-263347" algn="just" defTabSz="528319">
              <a:spcBef>
                <a:spcPts val="0"/>
              </a:spcBef>
              <a:buSzPct val="27000"/>
              <a:buBlip>
                <a:blip r:embed="rId2"/>
              </a:buBlip>
              <a:defRPr sz="2304">
                <a:latin typeface="Produkt Light"/>
                <a:ea typeface="Produkt Light"/>
                <a:cs typeface="Produkt Light"/>
                <a:sym typeface="Produkt Light"/>
              </a:defRPr>
            </a:pPr>
          </a:p>
          <a:p>
            <a:pPr marL="263347" indent="-263347" algn="just" defTabSz="528319">
              <a:spcBef>
                <a:spcPts val="0"/>
              </a:spcBef>
              <a:buSzPct val="27000"/>
              <a:buBlip>
                <a:blip r:embed="rId2"/>
              </a:buBlip>
              <a:defRPr sz="2304">
                <a:latin typeface="Produkt Light"/>
                <a:ea typeface="Produkt Light"/>
                <a:cs typeface="Produkt Light"/>
                <a:sym typeface="Produkt Light"/>
              </a:defRPr>
            </a:pPr>
            <a:r>
              <a:t>Count summary for issue_d_year:</a:t>
            </a:r>
          </a:p>
          <a:p>
            <a:pPr lvl="1" marL="555955" indent="-263347" defTabSz="528319">
              <a:spcBef>
                <a:spcPts val="0"/>
              </a:spcBef>
              <a:defRPr sz="2304">
                <a:latin typeface="Produkt Light"/>
                <a:ea typeface="Produkt Light"/>
                <a:cs typeface="Produkt Light"/>
                <a:sym typeface="Produkt Light"/>
              </a:defRPr>
            </a:pPr>
            <a:r>
              <a:t>2011    20516</a:t>
            </a:r>
          </a:p>
          <a:p>
            <a:pPr lvl="1" marL="555955" indent="-263347" defTabSz="528319">
              <a:spcBef>
                <a:spcPts val="0"/>
              </a:spcBef>
              <a:defRPr sz="2304">
                <a:latin typeface="Produkt Light"/>
                <a:ea typeface="Produkt Light"/>
                <a:cs typeface="Produkt Light"/>
                <a:sym typeface="Produkt Light"/>
              </a:defRPr>
            </a:pPr>
            <a:r>
              <a:t>2010    11532</a:t>
            </a:r>
          </a:p>
          <a:p>
            <a:pPr lvl="1" marL="555955" indent="-263347" defTabSz="528319">
              <a:spcBef>
                <a:spcPts val="0"/>
              </a:spcBef>
              <a:defRPr sz="2304">
                <a:latin typeface="Produkt Light"/>
                <a:ea typeface="Produkt Light"/>
                <a:cs typeface="Produkt Light"/>
                <a:sym typeface="Produkt Light"/>
              </a:defRPr>
            </a:pPr>
            <a:r>
              <a:t>2009     4716</a:t>
            </a:r>
          </a:p>
          <a:p>
            <a:pPr lvl="1" marL="555955" indent="-263347" defTabSz="528319">
              <a:spcBef>
                <a:spcPts val="0"/>
              </a:spcBef>
              <a:defRPr sz="2304">
                <a:latin typeface="Produkt Light"/>
                <a:ea typeface="Produkt Light"/>
                <a:cs typeface="Produkt Light"/>
                <a:sym typeface="Produkt Light"/>
              </a:defRPr>
            </a:pPr>
            <a:r>
              <a:t>2008     1562</a:t>
            </a:r>
          </a:p>
          <a:p>
            <a:pPr lvl="1" marL="555955" indent="-263347" defTabSz="528319">
              <a:spcBef>
                <a:spcPts val="0"/>
              </a:spcBef>
              <a:defRPr sz="2304">
                <a:latin typeface="Produkt Light"/>
                <a:ea typeface="Produkt Light"/>
                <a:cs typeface="Produkt Light"/>
                <a:sym typeface="Produkt Light"/>
              </a:defRPr>
            </a:pPr>
            <a:r>
              <a:t>2007      251</a:t>
            </a:r>
          </a:p>
          <a:p>
            <a:pPr marL="0" indent="0" algn="just" defTabSz="528319">
              <a:spcBef>
                <a:spcPts val="0"/>
              </a:spcBef>
              <a:buSzTx/>
              <a:buNone/>
              <a:defRPr i="1" sz="2304">
                <a:latin typeface="Produkt Regular"/>
                <a:ea typeface="Produkt Regular"/>
                <a:cs typeface="Produkt Regular"/>
                <a:sym typeface="Produkt Regular"/>
              </a:defRPr>
            </a:pPr>
          </a:p>
          <a:p>
            <a:pPr marL="0" indent="0" algn="just" defTabSz="528319">
              <a:spcBef>
                <a:spcPts val="0"/>
              </a:spcBef>
              <a:buSzTx/>
              <a:buNone/>
              <a:defRPr i="1" sz="2304">
                <a:latin typeface="Produkt Regular"/>
                <a:ea typeface="Produkt Regular"/>
                <a:cs typeface="Produkt Regular"/>
                <a:sym typeface="Produkt Regular"/>
              </a:defRPr>
            </a:pPr>
            <a:r>
              <a:t>The distribution shown above exhibits left skewness, indicating that the majority of loans were issued in the year 2011, while the least number of loans were issued in 2007.</a:t>
            </a:r>
          </a:p>
        </p:txBody>
      </p:sp>
      <p:pic>
        <p:nvPicPr>
          <p:cNvPr id="234" name="pasted-movie.png" descr="pasted-movie.png"/>
          <p:cNvPicPr>
            <a:picLocks noChangeAspect="1"/>
          </p:cNvPicPr>
          <p:nvPr/>
        </p:nvPicPr>
        <p:blipFill>
          <a:blip r:embed="rId3">
            <a:extLst/>
          </a:blip>
          <a:stretch>
            <a:fillRect/>
          </a:stretch>
        </p:blipFill>
        <p:spPr>
          <a:xfrm>
            <a:off x="8890000" y="4445000"/>
            <a:ext cx="12796865" cy="63500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237"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38" name="Statistical summary for addr_state:…"/>
          <p:cNvSpPr txBox="1"/>
          <p:nvPr>
            <p:ph type="body" idx="1"/>
          </p:nvPr>
        </p:nvSpPr>
        <p:spPr>
          <a:prstGeom prst="rect">
            <a:avLst/>
          </a:prstGeom>
        </p:spPr>
        <p:txBody>
          <a:bodyPr anchor="ctr"/>
          <a:lstStyle/>
          <a:p>
            <a:pPr marL="308609" indent="-308609" algn="just" defTabSz="619125">
              <a:spcBef>
                <a:spcPts val="0"/>
              </a:spcBef>
              <a:buSzPct val="27000"/>
              <a:buBlip>
                <a:blip r:embed="rId2"/>
              </a:buBlip>
              <a:defRPr sz="2700">
                <a:latin typeface="Produkt Light"/>
                <a:ea typeface="Produkt Light"/>
                <a:cs typeface="Produkt Light"/>
                <a:sym typeface="Produkt Light"/>
              </a:defRPr>
            </a:pPr>
            <a:r>
              <a:t>Statistical summary for addr_state:</a:t>
            </a:r>
          </a:p>
          <a:p>
            <a:pPr lvl="1" marL="651509" indent="-308609" algn="just" defTabSz="619125">
              <a:spcBef>
                <a:spcPts val="0"/>
              </a:spcBef>
              <a:defRPr sz="2700">
                <a:latin typeface="Produkt Light"/>
                <a:ea typeface="Produkt Light"/>
                <a:cs typeface="Produkt Light"/>
                <a:sym typeface="Produkt Light"/>
              </a:defRPr>
            </a:pPr>
            <a:r>
              <a:t>count     38577</a:t>
            </a:r>
          </a:p>
          <a:p>
            <a:pPr lvl="1" marL="651509" indent="-308609" algn="just" defTabSz="619125">
              <a:spcBef>
                <a:spcPts val="0"/>
              </a:spcBef>
              <a:defRPr sz="2700">
                <a:latin typeface="Produkt Light"/>
                <a:ea typeface="Produkt Light"/>
                <a:cs typeface="Produkt Light"/>
                <a:sym typeface="Produkt Light"/>
              </a:defRPr>
            </a:pPr>
            <a:r>
              <a:t>unique       50</a:t>
            </a:r>
          </a:p>
          <a:p>
            <a:pPr lvl="1" marL="651509" indent="-308609" algn="just" defTabSz="619125">
              <a:spcBef>
                <a:spcPts val="0"/>
              </a:spcBef>
              <a:defRPr sz="2700">
                <a:latin typeface="Produkt Light"/>
                <a:ea typeface="Produkt Light"/>
                <a:cs typeface="Produkt Light"/>
                <a:sym typeface="Produkt Light"/>
              </a:defRPr>
            </a:pPr>
            <a:r>
              <a:t>top          CA</a:t>
            </a:r>
          </a:p>
          <a:p>
            <a:pPr lvl="1" marL="651509" indent="-308609" algn="just" defTabSz="619125">
              <a:spcBef>
                <a:spcPts val="0"/>
              </a:spcBef>
              <a:defRPr sz="2700">
                <a:latin typeface="Produkt Light"/>
                <a:ea typeface="Produkt Light"/>
                <a:cs typeface="Produkt Light"/>
                <a:sym typeface="Produkt Light"/>
              </a:defRPr>
            </a:pPr>
            <a:r>
              <a:t>freq       6949</a:t>
            </a:r>
          </a:p>
          <a:p>
            <a:pPr marL="0" indent="0" algn="just" defTabSz="619125">
              <a:spcBef>
                <a:spcPts val="0"/>
              </a:spcBef>
              <a:buSzTx/>
              <a:buNone/>
              <a:defRPr sz="2700">
                <a:latin typeface="Produkt Light"/>
                <a:ea typeface="Produkt Light"/>
                <a:cs typeface="Produkt Light"/>
                <a:sym typeface="Produkt Light"/>
              </a:defRPr>
            </a:pPr>
          </a:p>
          <a:p>
            <a:pPr marL="0" indent="0" algn="just" defTabSz="619125">
              <a:spcBef>
                <a:spcPts val="0"/>
              </a:spcBef>
              <a:buSzTx/>
              <a:buNone/>
              <a:defRPr sz="2700">
                <a:latin typeface="Produkt Light"/>
                <a:ea typeface="Produkt Light"/>
                <a:cs typeface="Produkt Light"/>
                <a:sym typeface="Produkt Light"/>
              </a:defRPr>
            </a:pPr>
          </a:p>
          <a:p>
            <a:pPr marL="0" indent="0" algn="just" defTabSz="619125">
              <a:spcBef>
                <a:spcPts val="0"/>
              </a:spcBef>
              <a:buSzTx/>
              <a:buNone/>
              <a:defRPr sz="2700">
                <a:latin typeface="Produkt Light"/>
                <a:ea typeface="Produkt Light"/>
                <a:cs typeface="Produkt Light"/>
                <a:sym typeface="Produkt Light"/>
              </a:defRPr>
            </a:pPr>
          </a:p>
          <a:p>
            <a:pPr marL="0" indent="0" algn="just" defTabSz="619125">
              <a:spcBef>
                <a:spcPts val="0"/>
              </a:spcBef>
              <a:buSzTx/>
              <a:buNone/>
              <a:defRPr sz="2700">
                <a:latin typeface="Produkt Light"/>
                <a:ea typeface="Produkt Light"/>
                <a:cs typeface="Produkt Light"/>
                <a:sym typeface="Produkt Light"/>
              </a:defRPr>
            </a:pPr>
          </a:p>
          <a:p>
            <a:pPr marL="0" indent="0" algn="just" defTabSz="619125">
              <a:spcBef>
                <a:spcPts val="0"/>
              </a:spcBef>
              <a:buSzTx/>
              <a:buNone/>
              <a:defRPr sz="2700">
                <a:latin typeface="Produkt Light"/>
                <a:ea typeface="Produkt Light"/>
                <a:cs typeface="Produkt Light"/>
                <a:sym typeface="Produkt Light"/>
              </a:defRPr>
            </a:pPr>
          </a:p>
          <a:p>
            <a:pPr marL="308609" indent="-308609" algn="just" defTabSz="619125">
              <a:spcBef>
                <a:spcPts val="0"/>
              </a:spcBef>
              <a:buSzPct val="27000"/>
              <a:buBlip>
                <a:blip r:embed="rId2"/>
              </a:buBlip>
              <a:defRPr sz="2700">
                <a:latin typeface="Produkt Light"/>
                <a:ea typeface="Produkt Light"/>
                <a:cs typeface="Produkt Light"/>
                <a:sym typeface="Produkt Light"/>
              </a:defRPr>
            </a:pPr>
            <a:r>
              <a:t>The mode of addr_state is: CA</a:t>
            </a:r>
          </a:p>
          <a:p>
            <a:pPr marL="0" indent="0" algn="just" defTabSz="619125">
              <a:spcBef>
                <a:spcPts val="0"/>
              </a:spcBef>
              <a:buSzTx/>
              <a:buNone/>
              <a:defRPr i="1" sz="2700">
                <a:latin typeface="Produkt Regular"/>
                <a:ea typeface="Produkt Regular"/>
                <a:cs typeface="Produkt Regular"/>
                <a:sym typeface="Produkt Regular"/>
              </a:defRPr>
            </a:pPr>
          </a:p>
          <a:p>
            <a:pPr marL="0" indent="0" algn="just" defTabSz="619125">
              <a:spcBef>
                <a:spcPts val="0"/>
              </a:spcBef>
              <a:buSzTx/>
              <a:buNone/>
              <a:defRPr i="1" sz="2700">
                <a:latin typeface="Produkt Regular"/>
                <a:ea typeface="Produkt Regular"/>
                <a:cs typeface="Produkt Regular"/>
                <a:sym typeface="Produkt Regular"/>
              </a:defRPr>
            </a:pPr>
          </a:p>
          <a:p>
            <a:pPr marL="0" indent="0" algn="just" defTabSz="619125">
              <a:spcBef>
                <a:spcPts val="0"/>
              </a:spcBef>
              <a:buSzTx/>
              <a:buNone/>
              <a:defRPr i="1" sz="2700">
                <a:latin typeface="Produkt Regular"/>
                <a:ea typeface="Produkt Regular"/>
                <a:cs typeface="Produkt Regular"/>
                <a:sym typeface="Produkt Regular"/>
              </a:defRPr>
            </a:pPr>
          </a:p>
          <a:p>
            <a:pPr marL="0" indent="0" algn="just" defTabSz="619125">
              <a:spcBef>
                <a:spcPts val="0"/>
              </a:spcBef>
              <a:buSzTx/>
              <a:buNone/>
              <a:defRPr i="1" sz="2700">
                <a:latin typeface="Produkt Regular"/>
                <a:ea typeface="Produkt Regular"/>
                <a:cs typeface="Produkt Regular"/>
                <a:sym typeface="Produkt Regular"/>
              </a:defRPr>
            </a:pPr>
          </a:p>
          <a:p>
            <a:pPr marL="0" indent="0" algn="just" defTabSz="619125">
              <a:spcBef>
                <a:spcPts val="0"/>
              </a:spcBef>
              <a:buSzTx/>
              <a:buNone/>
              <a:defRPr i="1" sz="2700">
                <a:latin typeface="Produkt Regular"/>
                <a:ea typeface="Produkt Regular"/>
                <a:cs typeface="Produkt Regular"/>
                <a:sym typeface="Produkt Regular"/>
              </a:defRPr>
            </a:pPr>
          </a:p>
          <a:p>
            <a:pPr marL="0" indent="0" algn="just" defTabSz="619125">
              <a:spcBef>
                <a:spcPts val="0"/>
              </a:spcBef>
              <a:buSzTx/>
              <a:buNone/>
              <a:defRPr i="1" sz="2700">
                <a:latin typeface="Produkt Regular"/>
                <a:ea typeface="Produkt Regular"/>
                <a:cs typeface="Produkt Regular"/>
                <a:sym typeface="Produkt Regular"/>
              </a:defRPr>
            </a:pPr>
            <a:r>
              <a:t>The top 5 state's from the dataset are CA, NY, FL, TX and NJ. However CA tops the list with most loan being taken there (around 6949 Loans).</a:t>
            </a:r>
          </a:p>
        </p:txBody>
      </p:sp>
      <p:pic>
        <p:nvPicPr>
          <p:cNvPr id="239" name="pasted-movie.png" descr="pasted-movie.png"/>
          <p:cNvPicPr>
            <a:picLocks noChangeAspect="1"/>
          </p:cNvPicPr>
          <p:nvPr/>
        </p:nvPicPr>
        <p:blipFill>
          <a:blip r:embed="rId3">
            <a:extLst/>
          </a:blip>
          <a:stretch>
            <a:fillRect/>
          </a:stretch>
        </p:blipFill>
        <p:spPr>
          <a:xfrm>
            <a:off x="8890000" y="4445000"/>
            <a:ext cx="12796865" cy="63500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242"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pic>
        <p:nvPicPr>
          <p:cNvPr id="243" name="pasted-movie.png" descr="pasted-movie.png"/>
          <p:cNvPicPr>
            <a:picLocks noChangeAspect="1"/>
          </p:cNvPicPr>
          <p:nvPr/>
        </p:nvPicPr>
        <p:blipFill>
          <a:blip r:embed="rId2">
            <a:extLst/>
          </a:blip>
          <a:stretch>
            <a:fillRect/>
          </a:stretch>
        </p:blipFill>
        <p:spPr>
          <a:xfrm>
            <a:off x="461435" y="4400791"/>
            <a:ext cx="7678119" cy="3810001"/>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44" name="pasted-movie.png" descr="pasted-movie.png"/>
          <p:cNvPicPr>
            <a:picLocks noChangeAspect="1"/>
          </p:cNvPicPr>
          <p:nvPr/>
        </p:nvPicPr>
        <p:blipFill>
          <a:blip r:embed="rId3">
            <a:extLst/>
          </a:blip>
          <a:stretch>
            <a:fillRect/>
          </a:stretch>
        </p:blipFill>
        <p:spPr>
          <a:xfrm>
            <a:off x="8348904" y="4400791"/>
            <a:ext cx="7678120" cy="3810001"/>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45" name="pasted-movie.png" descr="pasted-movie.png"/>
          <p:cNvPicPr>
            <a:picLocks noChangeAspect="1"/>
          </p:cNvPicPr>
          <p:nvPr/>
        </p:nvPicPr>
        <p:blipFill>
          <a:blip r:embed="rId4">
            <a:extLst/>
          </a:blip>
          <a:stretch>
            <a:fillRect/>
          </a:stretch>
        </p:blipFill>
        <p:spPr>
          <a:xfrm>
            <a:off x="16236374" y="4400791"/>
            <a:ext cx="7678120" cy="3810001"/>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46" name="pasted-movie.png" descr="pasted-movie.png"/>
          <p:cNvPicPr>
            <a:picLocks noChangeAspect="1"/>
          </p:cNvPicPr>
          <p:nvPr/>
        </p:nvPicPr>
        <p:blipFill>
          <a:blip r:embed="rId5">
            <a:extLst/>
          </a:blip>
          <a:stretch>
            <a:fillRect/>
          </a:stretch>
        </p:blipFill>
        <p:spPr>
          <a:xfrm>
            <a:off x="461434" y="8540893"/>
            <a:ext cx="7678120" cy="3810001"/>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47" name="pasted-movie.png" descr="pasted-movie.png"/>
          <p:cNvPicPr>
            <a:picLocks noChangeAspect="1"/>
          </p:cNvPicPr>
          <p:nvPr/>
        </p:nvPicPr>
        <p:blipFill>
          <a:blip r:embed="rId6">
            <a:extLst/>
          </a:blip>
          <a:stretch>
            <a:fillRect/>
          </a:stretch>
        </p:blipFill>
        <p:spPr>
          <a:xfrm>
            <a:off x="8346213" y="8539557"/>
            <a:ext cx="7683501" cy="3812672"/>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48" name="pasted-movie.png" descr="pasted-movie.png"/>
          <p:cNvPicPr>
            <a:picLocks noChangeAspect="1"/>
          </p:cNvPicPr>
          <p:nvPr/>
        </p:nvPicPr>
        <p:blipFill>
          <a:blip r:embed="rId7">
            <a:extLst/>
          </a:blip>
          <a:stretch>
            <a:fillRect/>
          </a:stretch>
        </p:blipFill>
        <p:spPr>
          <a:xfrm>
            <a:off x="16239064" y="8539557"/>
            <a:ext cx="7683501" cy="3812672"/>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251"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pic>
        <p:nvPicPr>
          <p:cNvPr id="252" name="pasted-movie.png" descr="pasted-movie.png"/>
          <p:cNvPicPr>
            <a:picLocks noChangeAspect="1"/>
          </p:cNvPicPr>
          <p:nvPr/>
        </p:nvPicPr>
        <p:blipFill>
          <a:blip r:embed="rId2">
            <a:extLst/>
          </a:blip>
          <a:stretch>
            <a:fillRect/>
          </a:stretch>
        </p:blipFill>
        <p:spPr>
          <a:xfrm>
            <a:off x="396102" y="4424077"/>
            <a:ext cx="7683501" cy="3812672"/>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53" name="pasted-movie.png" descr="pasted-movie.png"/>
          <p:cNvPicPr>
            <a:picLocks noChangeAspect="1"/>
          </p:cNvPicPr>
          <p:nvPr/>
        </p:nvPicPr>
        <p:blipFill>
          <a:blip r:embed="rId3">
            <a:extLst/>
          </a:blip>
          <a:stretch>
            <a:fillRect/>
          </a:stretch>
        </p:blipFill>
        <p:spPr>
          <a:xfrm>
            <a:off x="8350250" y="4424077"/>
            <a:ext cx="7683500" cy="3812672"/>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54" name="pasted-movie.png" descr="pasted-movie.png"/>
          <p:cNvPicPr>
            <a:picLocks noChangeAspect="1"/>
          </p:cNvPicPr>
          <p:nvPr/>
        </p:nvPicPr>
        <p:blipFill>
          <a:blip r:embed="rId4">
            <a:extLst/>
          </a:blip>
          <a:stretch>
            <a:fillRect/>
          </a:stretch>
        </p:blipFill>
        <p:spPr>
          <a:xfrm>
            <a:off x="16304397" y="4424077"/>
            <a:ext cx="7683501" cy="3812672"/>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55" name="pasted-movie.png" descr="pasted-movie.png"/>
          <p:cNvPicPr>
            <a:picLocks noChangeAspect="1"/>
          </p:cNvPicPr>
          <p:nvPr/>
        </p:nvPicPr>
        <p:blipFill>
          <a:blip r:embed="rId5">
            <a:extLst/>
          </a:blip>
          <a:stretch>
            <a:fillRect/>
          </a:stretch>
        </p:blipFill>
        <p:spPr>
          <a:xfrm>
            <a:off x="4048496" y="8516270"/>
            <a:ext cx="7683501" cy="3812672"/>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56" name="pasted-movie.png" descr="pasted-movie.png"/>
          <p:cNvPicPr>
            <a:picLocks noChangeAspect="1"/>
          </p:cNvPicPr>
          <p:nvPr/>
        </p:nvPicPr>
        <p:blipFill>
          <a:blip r:embed="rId6">
            <a:extLst/>
          </a:blip>
          <a:stretch>
            <a:fillRect/>
          </a:stretch>
        </p:blipFill>
        <p:spPr>
          <a:xfrm>
            <a:off x="11973924" y="8516270"/>
            <a:ext cx="7683501" cy="3812672"/>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259"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60" name="debt_to_income_b: It is a normally distributed graph with peak between 12 and 14 which indicates that the most of customers had a debt-to-income ratio within this range.…"/>
          <p:cNvSpPr txBox="1"/>
          <p:nvPr>
            <p:ph type="body" idx="1"/>
          </p:nvPr>
        </p:nvSpPr>
        <p:spPr>
          <a:prstGeom prst="rect">
            <a:avLst/>
          </a:prstGeom>
        </p:spPr>
        <p:txBody>
          <a:bodyPr anchor="ctr"/>
          <a:lstStyle/>
          <a:p>
            <a:pPr marL="395151" indent="-395151" defTabSz="195580">
              <a:spcBef>
                <a:spcPts val="2500"/>
              </a:spcBef>
              <a:buAutoNum type="arabicPeriod" startAt="1"/>
              <a:defRPr sz="2200"/>
            </a:pPr>
            <a:r>
              <a:rPr b="1">
                <a:latin typeface="Graphik"/>
                <a:ea typeface="Graphik"/>
                <a:cs typeface="Graphik"/>
                <a:sym typeface="Graphik"/>
              </a:rPr>
              <a:t>debt_to_income_b</a:t>
            </a:r>
            <a:r>
              <a:t>: It is a normally distributed graph with peak between 12 and 14 which indicates that the most of customers had a debt-to-income ratio within this range.</a:t>
            </a:r>
          </a:p>
          <a:p>
            <a:pPr marL="395151" indent="-395151" defTabSz="195580">
              <a:spcBef>
                <a:spcPts val="2500"/>
              </a:spcBef>
              <a:buAutoNum type="arabicPeriod" startAt="1"/>
              <a:defRPr sz="2200"/>
            </a:pPr>
            <a:r>
              <a:rPr b="1">
                <a:latin typeface="Graphik"/>
                <a:ea typeface="Graphik"/>
                <a:cs typeface="Graphik"/>
                <a:sym typeface="Graphik"/>
              </a:rPr>
              <a:t>loan_amount_b</a:t>
            </a:r>
            <a:r>
              <a:t>: The graph indicates a right-skewed distribution with the peak indicating that most of loans are for amounts between 5,000 and 10,000.</a:t>
            </a:r>
          </a:p>
          <a:p>
            <a:pPr marL="395151" indent="-395151" defTabSz="195580">
              <a:spcBef>
                <a:spcPts val="2500"/>
              </a:spcBef>
              <a:buAutoNum type="arabicPeriod" startAt="1"/>
              <a:defRPr sz="2200"/>
            </a:pPr>
            <a:r>
              <a:rPr b="1">
                <a:latin typeface="Graphik"/>
                <a:ea typeface="Graphik"/>
                <a:cs typeface="Graphik"/>
                <a:sym typeface="Graphik"/>
              </a:rPr>
              <a:t>int_rate_b</a:t>
            </a:r>
            <a:r>
              <a:t>: The distribution indicates that most of loans are between 10%-12%.</a:t>
            </a:r>
          </a:p>
          <a:p>
            <a:pPr marL="395151" indent="-395151" defTabSz="195580">
              <a:spcBef>
                <a:spcPts val="2500"/>
              </a:spcBef>
              <a:buAutoNum type="arabicPeriod" startAt="1"/>
              <a:defRPr sz="2200"/>
            </a:pPr>
            <a:r>
              <a:rPr b="1">
                <a:latin typeface="Graphik"/>
                <a:ea typeface="Graphik"/>
                <a:cs typeface="Graphik"/>
                <a:sym typeface="Graphik"/>
              </a:rPr>
              <a:t>issue_b_month</a:t>
            </a:r>
            <a:r>
              <a:t>: The distribution is left-skewed, which indicates that most loan applications were issued in December,and the lowest in February.</a:t>
            </a:r>
          </a:p>
          <a:p>
            <a:pPr marL="395151" indent="-395151" defTabSz="195580">
              <a:spcBef>
                <a:spcPts val="2500"/>
              </a:spcBef>
              <a:buAutoNum type="arabicPeriod" startAt="1"/>
              <a:defRPr sz="2200"/>
            </a:pPr>
            <a:r>
              <a:rPr b="1">
                <a:latin typeface="Graphik"/>
                <a:ea typeface="Graphik"/>
                <a:cs typeface="Graphik"/>
                <a:sym typeface="Graphik"/>
              </a:rPr>
              <a:t>loan_status</a:t>
            </a:r>
            <a:r>
              <a:t>: There are around 32,950 customers who have their loan status as fully paid while around 5,627 customers have loan status as charged-off.</a:t>
            </a:r>
          </a:p>
          <a:p>
            <a:pPr marL="395151" indent="-395151" defTabSz="195580">
              <a:spcBef>
                <a:spcPts val="2500"/>
              </a:spcBef>
              <a:buAutoNum type="arabicPeriod" startAt="1"/>
              <a:defRPr sz="2200"/>
            </a:pPr>
            <a:r>
              <a:rPr b="1">
                <a:latin typeface="Graphik"/>
                <a:ea typeface="Graphik"/>
                <a:cs typeface="Graphik"/>
                <a:sym typeface="Graphik"/>
              </a:rPr>
              <a:t>verification_status</a:t>
            </a:r>
            <a:r>
              <a:t>: Around 16,694 customers who have been issued loans arent verified.</a:t>
            </a:r>
          </a:p>
          <a:p>
            <a:pPr marL="395151" indent="-395151" defTabSz="195580">
              <a:spcBef>
                <a:spcPts val="2500"/>
              </a:spcBef>
              <a:buAutoNum type="arabicPeriod" startAt="1"/>
              <a:defRPr sz="2200"/>
            </a:pPr>
            <a:r>
              <a:rPr b="1">
                <a:latin typeface="Graphik"/>
                <a:ea typeface="Graphik"/>
                <a:cs typeface="Graphik"/>
                <a:sym typeface="Graphik"/>
              </a:rPr>
              <a:t>home_ownership</a:t>
            </a:r>
            <a:r>
              <a:t>: The majority of customers (around 18,480) have a home ownership status of "RENT," followed by 17,021 with "MORTGAGE," and only 2,975 who own their home.</a:t>
            </a:r>
          </a:p>
          <a:p>
            <a:pPr marL="395151" indent="-395151" defTabSz="195580">
              <a:spcBef>
                <a:spcPts val="2500"/>
              </a:spcBef>
              <a:buAutoNum type="arabicPeriod" startAt="1"/>
              <a:defRPr sz="2200"/>
            </a:pPr>
            <a:r>
              <a:rPr b="1">
                <a:latin typeface="Graphik"/>
                <a:ea typeface="Graphik"/>
                <a:cs typeface="Graphik"/>
                <a:sym typeface="Graphik"/>
              </a:rPr>
              <a:t>emp_length</a:t>
            </a:r>
            <a:r>
              <a:t>: Customers with over 10 years of employment have applied for the most loans and that is around 9,131 applications.</a:t>
            </a:r>
          </a:p>
          <a:p>
            <a:pPr marL="395151" indent="-395151" defTabSz="195580">
              <a:spcBef>
                <a:spcPts val="2500"/>
              </a:spcBef>
              <a:buAutoNum type="arabicPeriod" startAt="1"/>
              <a:defRPr sz="2200"/>
            </a:pPr>
            <a:r>
              <a:rPr b="1">
                <a:latin typeface="Graphik"/>
                <a:ea typeface="Graphik"/>
                <a:cs typeface="Graphik"/>
                <a:sym typeface="Graphik"/>
              </a:rPr>
              <a:t>sub_grade</a:t>
            </a:r>
            <a:r>
              <a:t>: Loans issued under subgrade 4 are the most common, while subgrade 1 has the least.</a:t>
            </a:r>
          </a:p>
          <a:p>
            <a:pPr marL="395151" indent="-395151" defTabSz="195580">
              <a:spcBef>
                <a:spcPts val="2500"/>
              </a:spcBef>
              <a:buAutoNum type="arabicPeriod" startAt="1"/>
              <a:defRPr sz="2200"/>
            </a:pPr>
            <a:r>
              <a:rPr b="1">
                <a:latin typeface="Graphik"/>
                <a:ea typeface="Graphik"/>
                <a:cs typeface="Graphik"/>
                <a:sym typeface="Graphik"/>
              </a:rPr>
              <a:t>grade</a:t>
            </a:r>
            <a:r>
              <a:t>: The highest number of loans are issued under grade B (around 11,675), while the lowest is for grade G.</a:t>
            </a:r>
          </a:p>
          <a:p>
            <a:pPr marL="395151" indent="-395151" defTabSz="195580">
              <a:spcBef>
                <a:spcPts val="2500"/>
              </a:spcBef>
              <a:buAutoNum type="arabicPeriod" startAt="1"/>
              <a:defRPr sz="2200"/>
            </a:pPr>
            <a:r>
              <a:rPr b="1">
                <a:latin typeface="Graphik"/>
                <a:ea typeface="Graphik"/>
                <a:cs typeface="Graphik"/>
                <a:sym typeface="Graphik"/>
              </a:rPr>
              <a:t>term</a:t>
            </a:r>
            <a:r>
              <a:t>: The majority of loans have a term of 36 months.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egmented Univariate Analysis"/>
          <p:cNvSpPr txBox="1"/>
          <p:nvPr>
            <p:ph type="body" sz="half" idx="1"/>
          </p:nvPr>
        </p:nvSpPr>
        <p:spPr>
          <a:prstGeom prst="rect">
            <a:avLst/>
          </a:prstGeom>
        </p:spPr>
        <p:txBody>
          <a:bodyPr/>
          <a:lstStyle/>
          <a:p>
            <a:pPr/>
            <a:r>
              <a:t>Segmented Univariate Analysis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egmented 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Segmented Univariate Analysis</a:t>
            </a:r>
          </a:p>
        </p:txBody>
      </p:sp>
      <p:sp>
        <p:nvSpPr>
          <p:cNvPr id="265"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66" name="Segmenting the loan status into 'fully_paid' and 'charged_off' and analysing the variables that impact the loan status.…"/>
          <p:cNvSpPr txBox="1"/>
          <p:nvPr>
            <p:ph type="body" idx="1"/>
          </p:nvPr>
        </p:nvSpPr>
        <p:spPr>
          <a:prstGeom prst="rect">
            <a:avLst/>
          </a:prstGeom>
        </p:spPr>
        <p:txBody>
          <a:bodyPr anchor="ctr"/>
          <a:lstStyle/>
          <a:p>
            <a:pPr marL="0" indent="0" defTabSz="266700">
              <a:spcBef>
                <a:spcPts val="3500"/>
              </a:spcBef>
              <a:buSzTx/>
              <a:buNone/>
              <a:defRPr sz="3000"/>
            </a:pPr>
            <a:r>
              <a:t>Segmenting the loan status into 'fully_paid' and 'charged_off' and analysing the variables that impact the loan status.</a:t>
            </a:r>
          </a:p>
          <a:p>
            <a:pPr marL="0" indent="0" defTabSz="266700">
              <a:spcBef>
                <a:spcPts val="3500"/>
              </a:spcBef>
              <a:buSzTx/>
              <a:buNone/>
              <a:defRPr b="1" sz="3000">
                <a:latin typeface="Graphik"/>
                <a:ea typeface="Graphik"/>
                <a:cs typeface="Graphik"/>
                <a:sym typeface="Graphik"/>
              </a:defRPr>
            </a:pPr>
            <a:r>
              <a:t>Loan Status → Fully Paid</a:t>
            </a:r>
            <a:endParaRPr>
              <a:solidFill>
                <a:srgbClr val="000000"/>
              </a:solidFill>
            </a:endParaRPr>
          </a:p>
          <a:p>
            <a:pPr lvl="1" marL="685800" indent="-342900" defTabSz="266700">
              <a:spcBef>
                <a:spcPts val="3500"/>
              </a:spcBef>
              <a:defRPr sz="3000"/>
            </a:pPr>
            <a:r>
              <a:rPr>
                <a:solidFill>
                  <a:srgbClr val="000000"/>
                </a:solidFill>
              </a:rPr>
              <a:t>Created a new data frame "df_fully_paid" for analysis</a:t>
            </a:r>
            <a:endParaRPr>
              <a:solidFill>
                <a:srgbClr val="000000"/>
              </a:solidFill>
            </a:endParaRPr>
          </a:p>
          <a:p>
            <a:pPr lvl="1" marL="685800" indent="-342900" defTabSz="266700">
              <a:spcBef>
                <a:spcPts val="3500"/>
              </a:spcBef>
              <a:defRPr sz="3000"/>
            </a:pPr>
            <a:r>
              <a:rPr>
                <a:solidFill>
                  <a:srgbClr val="000000"/>
                </a:solidFill>
              </a:rPr>
              <a:t>Number of Rows in df_fully_paid after Cleaning :  32950 </a:t>
            </a:r>
            <a:endParaRPr>
              <a:solidFill>
                <a:srgbClr val="000000"/>
              </a:solidFill>
            </a:endParaRPr>
          </a:p>
          <a:p>
            <a:pPr lvl="1" marL="685800" indent="-342900" defTabSz="266700">
              <a:spcBef>
                <a:spcPts val="3500"/>
              </a:spcBef>
              <a:defRPr sz="3000"/>
            </a:pPr>
            <a:r>
              <a:rPr>
                <a:solidFill>
                  <a:srgbClr val="000000"/>
                </a:solidFill>
              </a:rPr>
              <a:t>Number of columns in df_fully_paid after Cleaning:  24</a:t>
            </a:r>
            <a:endParaRPr>
              <a:solidFill>
                <a:srgbClr val="000000"/>
              </a:solidFill>
            </a:endParaRPr>
          </a:p>
          <a:p>
            <a:pPr marL="0" indent="0" defTabSz="266700">
              <a:spcBef>
                <a:spcPts val="3500"/>
              </a:spcBef>
              <a:buSzTx/>
              <a:buNone/>
              <a:defRPr b="1" sz="3000">
                <a:latin typeface="Graphik"/>
                <a:ea typeface="Graphik"/>
                <a:cs typeface="Graphik"/>
                <a:sym typeface="Graphik"/>
              </a:defRPr>
            </a:pPr>
            <a:r>
              <a:t>Loan Status → Charged Off</a:t>
            </a:r>
            <a:endParaRPr>
              <a:solidFill>
                <a:srgbClr val="000000"/>
              </a:solidFill>
            </a:endParaRPr>
          </a:p>
          <a:p>
            <a:pPr lvl="1" marL="685800" indent="-342900" defTabSz="266700">
              <a:spcBef>
                <a:spcPts val="3500"/>
              </a:spcBef>
              <a:defRPr sz="3000"/>
            </a:pPr>
            <a:r>
              <a:rPr>
                <a:solidFill>
                  <a:srgbClr val="000000"/>
                </a:solidFill>
              </a:rPr>
              <a:t>Created a new data frame "df_charged_off" for analysis</a:t>
            </a:r>
            <a:endParaRPr>
              <a:solidFill>
                <a:srgbClr val="000000"/>
              </a:solidFill>
            </a:endParaRPr>
          </a:p>
          <a:p>
            <a:pPr lvl="1" marL="685800" indent="-342900" defTabSz="266700">
              <a:spcBef>
                <a:spcPts val="3500"/>
              </a:spcBef>
              <a:defRPr sz="3000"/>
            </a:pPr>
            <a:r>
              <a:rPr>
                <a:solidFill>
                  <a:srgbClr val="000000"/>
                </a:solidFill>
              </a:rPr>
              <a:t>Number of Rows in df_charged_off after Cleaning :  5627 </a:t>
            </a:r>
            <a:endParaRPr>
              <a:solidFill>
                <a:srgbClr val="000000"/>
              </a:solidFill>
            </a:endParaRPr>
          </a:p>
          <a:p>
            <a:pPr lvl="1" marL="685800" indent="-342900" defTabSz="266700">
              <a:spcBef>
                <a:spcPts val="3500"/>
              </a:spcBef>
              <a:defRPr sz="3000"/>
            </a:pPr>
            <a:r>
              <a:rPr>
                <a:solidFill>
                  <a:srgbClr val="000000"/>
                </a:solidFill>
              </a:rPr>
              <a:t>Number of columns in df_charged_off after Cleaning:  24</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egmented 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Segmented Univariate Analysis</a:t>
            </a:r>
          </a:p>
        </p:txBody>
      </p:sp>
      <p:sp>
        <p:nvSpPr>
          <p:cNvPr id="269"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70" name="Interest Rate (int_rate): Loans which have interest rates between 10%-12% have a higher chance of loan status being fully paid off. However, loans having interest rates between 12%-14% show a higher likelihood of charge-off.…"/>
          <p:cNvSpPr txBox="1"/>
          <p:nvPr>
            <p:ph type="body" idx="1"/>
          </p:nvPr>
        </p:nvSpPr>
        <p:spPr>
          <a:prstGeom prst="rect">
            <a:avLst/>
          </a:prstGeom>
        </p:spPr>
        <p:txBody>
          <a:bodyPr anchor="ctr"/>
          <a:lstStyle/>
          <a:p>
            <a:pPr marL="333756" indent="-333756" algn="just" defTabSz="259588">
              <a:spcBef>
                <a:spcPts val="3400"/>
              </a:spcBef>
              <a:defRPr sz="2920"/>
            </a:pPr>
            <a:r>
              <a:rPr b="1">
                <a:latin typeface="Graphik"/>
                <a:ea typeface="Graphik"/>
                <a:cs typeface="Graphik"/>
                <a:sym typeface="Graphik"/>
              </a:rPr>
              <a:t>Interest Rate (int_rate)</a:t>
            </a:r>
            <a:r>
              <a:t>: Loans which have interest rates between 10%-12% have a higher chance of loan status being fully paid off. However, loans having interest rates between 12%-14% show a higher likelihood of charge-off.</a:t>
            </a:r>
          </a:p>
          <a:p>
            <a:pPr marL="333756" indent="-333756" algn="just" defTabSz="259588">
              <a:spcBef>
                <a:spcPts val="3400"/>
              </a:spcBef>
              <a:defRPr sz="2920"/>
            </a:pPr>
            <a:r>
              <a:rPr b="1">
                <a:latin typeface="Graphik"/>
                <a:ea typeface="Graphik"/>
                <a:cs typeface="Graphik"/>
                <a:sym typeface="Graphik"/>
              </a:rPr>
              <a:t>Annual Income (annual_inc)</a:t>
            </a:r>
            <a:r>
              <a:t>: Loans Status fully paid when the customer's annual income is between 45K-60K. In contrast, the customers having an annual income between 30K-45K tend to have more charged-off loans.</a:t>
            </a:r>
          </a:p>
          <a:p>
            <a:pPr marL="333756" indent="-333756" algn="just" defTabSz="259588">
              <a:spcBef>
                <a:spcPts val="3400"/>
              </a:spcBef>
              <a:defRPr sz="2920"/>
            </a:pPr>
            <a:r>
              <a:rPr b="1">
                <a:latin typeface="Graphik"/>
                <a:ea typeface="Graphik"/>
                <a:cs typeface="Graphik"/>
                <a:sym typeface="Graphik"/>
              </a:rPr>
              <a:t>Grade (grade)</a:t>
            </a:r>
            <a:r>
              <a:t>: Borrowers with 10 or more years of employment have the highest count of loans and also is the highest in fully paid and charged-off segments. This indicates that they take more loans and are also prone to default more.</a:t>
            </a:r>
          </a:p>
          <a:p>
            <a:pPr marL="333756" indent="-333756" algn="just" defTabSz="259588">
              <a:spcBef>
                <a:spcPts val="3400"/>
              </a:spcBef>
              <a:defRPr sz="2920"/>
            </a:pPr>
            <a:r>
              <a:rPr b="1">
                <a:latin typeface="Graphik"/>
                <a:ea typeface="Graphik"/>
                <a:cs typeface="Graphik"/>
                <a:sym typeface="Graphik"/>
              </a:rPr>
              <a:t>Employment Length (emp_length)</a:t>
            </a:r>
            <a:r>
              <a:t>: Borrowers having 10 or more years of employment have the highest loan counts in fully paid and default segments. This indicates they take more loans and also default more.</a:t>
            </a:r>
          </a:p>
          <a:p>
            <a:pPr marL="333756" indent="-333756" algn="just" defTabSz="259588">
              <a:spcBef>
                <a:spcPts val="3400"/>
              </a:spcBef>
              <a:defRPr sz="2920"/>
            </a:pPr>
            <a:r>
              <a:rPr b="1">
                <a:latin typeface="Graphik"/>
                <a:ea typeface="Graphik"/>
                <a:cs typeface="Graphik"/>
                <a:sym typeface="Graphik"/>
              </a:rPr>
              <a:t>Verification Status (verification_status )</a:t>
            </a:r>
            <a:r>
              <a:t>: Loans to borrowers who are not verified show higher peaks in being paid off compared to those who are verified. This indicates that unverified borrowers tend to repay their loans more frequently.</a:t>
            </a:r>
          </a:p>
          <a:p>
            <a:pPr marL="333756" indent="-333756" algn="just" defTabSz="259588">
              <a:spcBef>
                <a:spcPts val="3400"/>
              </a:spcBef>
              <a:defRPr sz="2920"/>
            </a:pPr>
            <a:r>
              <a:rPr b="1">
                <a:latin typeface="Graphik"/>
                <a:ea typeface="Graphik"/>
                <a:cs typeface="Graphik"/>
                <a:sym typeface="Graphik"/>
              </a:rPr>
              <a:t>Home Ownership (home_ownership)</a:t>
            </a:r>
            <a:r>
              <a:t>: Renters have a higher default rate, which might be explained by their higher expenses towards rent.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Bivariate Analysis"/>
          <p:cNvSpPr txBox="1"/>
          <p:nvPr>
            <p:ph type="body" sz="half" idx="1"/>
          </p:nvPr>
        </p:nvSpPr>
        <p:spPr>
          <a:prstGeom prst="rect">
            <a:avLst/>
          </a:prstGeom>
        </p:spPr>
        <p:txBody>
          <a:bodyPr/>
          <a:lstStyle/>
          <a:p>
            <a:pPr/>
            <a:r>
              <a:t>Bivariate Analysis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s an employee of a consumer finance company specialising in lending various types of loans to urban clients, part of my responsibility involves facilitating loan approval decision-making. This entails evaluating application profiles and identifying pote"/>
          <p:cNvSpPr txBox="1"/>
          <p:nvPr/>
        </p:nvSpPr>
        <p:spPr>
          <a:xfrm>
            <a:off x="1247118" y="2472689"/>
            <a:ext cx="21889764" cy="8770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r>
              <a:t>As an employee of a consumer finance company specialising in lending various types of loans to urban clients, part of my responsibility involves facilitating loan approval decision-making. This entails evaluating application profiles and identifying potential risks associated with loan repayment. To accomplish this task, I need to analyse the data provided in "loan.csv", which contains historical information about past loan applicants along with their default status. The goal is to identify patterns that indicate the likelihood of an applicant defaulting, enabling us to take appropriate actions such as denying a loan, adjusting loan terms, or applying higher interest rates to risky applicants.</a:t>
            </a:r>
          </a:p>
          <a:p>
            <a:pPr algn="just"/>
            <a:r>
              <a:t>Through this analysis, my objective is to gain insights into the consumer and loan attributes that influence the likelihood of default, as well as to identify the key driving factors or variables behind loan defaults. By understanding these factors, the company can improve its portfolio management and risk assessment strategies.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Bivariate Analysis - Numerical vs Numerica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Bivariate Analysis - Numerical vs Numerical</a:t>
            </a:r>
          </a:p>
        </p:txBody>
      </p:sp>
      <p:sp>
        <p:nvSpPr>
          <p:cNvPr id="275"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76" name="Loan Amount vs. Interest Rate:…"/>
          <p:cNvSpPr txBox="1"/>
          <p:nvPr>
            <p:ph type="body" sz="half" idx="1"/>
          </p:nvPr>
        </p:nvSpPr>
        <p:spPr>
          <a:xfrm>
            <a:off x="1206500" y="4248504"/>
            <a:ext cx="14001478" cy="8256012"/>
          </a:xfrm>
          <a:prstGeom prst="rect">
            <a:avLst/>
          </a:prstGeom>
        </p:spPr>
        <p:txBody>
          <a:bodyPr anchor="ctr"/>
          <a:lstStyle/>
          <a:p>
            <a:pPr marL="0" indent="0" defTabSz="170687">
              <a:spcBef>
                <a:spcPts val="100"/>
              </a:spcBef>
              <a:buSzTx/>
              <a:buNone/>
              <a:defRPr b="1" sz="1919">
                <a:latin typeface="Graphik"/>
                <a:ea typeface="Graphik"/>
                <a:cs typeface="Graphik"/>
                <a:sym typeface="Graphik"/>
              </a:defRPr>
            </a:pPr>
            <a:r>
              <a:t>Loan Amount vs. Interest Rate:</a:t>
            </a:r>
          </a:p>
          <a:p>
            <a:pPr lvl="1" marL="438911" indent="-219455" defTabSz="170687">
              <a:spcBef>
                <a:spcPts val="100"/>
              </a:spcBef>
              <a:defRPr sz="1919"/>
            </a:pPr>
            <a:r>
              <a:t>Slight positive correlation: Higher loan amounts correlate with slightly lower interest rates.</a:t>
            </a:r>
          </a:p>
          <a:p>
            <a:pPr lvl="1" marL="0" indent="219455" defTabSz="170687">
              <a:spcBef>
                <a:spcPts val="100"/>
              </a:spcBef>
              <a:buSzTx/>
              <a:buNone/>
              <a:defRPr sz="1919"/>
            </a:pPr>
          </a:p>
          <a:p>
            <a:pPr marL="0" indent="0" defTabSz="170687">
              <a:spcBef>
                <a:spcPts val="100"/>
              </a:spcBef>
              <a:buSzTx/>
              <a:buNone/>
              <a:defRPr b="1" sz="1919">
                <a:latin typeface="Graphik"/>
                <a:ea typeface="Graphik"/>
                <a:cs typeface="Graphik"/>
                <a:sym typeface="Graphik"/>
              </a:defRPr>
            </a:pPr>
            <a:r>
              <a:t>Loan Amount vs. Installment:</a:t>
            </a:r>
          </a:p>
          <a:p>
            <a:pPr lvl="1" marL="438911" indent="-219455" defTabSz="170687">
              <a:spcBef>
                <a:spcPts val="100"/>
              </a:spcBef>
              <a:defRPr sz="1919"/>
            </a:pPr>
            <a:r>
              <a:t>Positive correlation: Larger loans entail higher installment payments.</a:t>
            </a:r>
          </a:p>
          <a:p>
            <a:pPr lvl="1" marL="0" indent="219455" defTabSz="170687">
              <a:spcBef>
                <a:spcPts val="100"/>
              </a:spcBef>
              <a:buSzTx/>
              <a:buNone/>
              <a:defRPr sz="1919"/>
            </a:pPr>
          </a:p>
          <a:p>
            <a:pPr marL="0" indent="0" defTabSz="170687">
              <a:spcBef>
                <a:spcPts val="100"/>
              </a:spcBef>
              <a:buSzTx/>
              <a:buNone/>
              <a:defRPr b="1" sz="1919">
                <a:latin typeface="Graphik"/>
                <a:ea typeface="Graphik"/>
                <a:cs typeface="Graphik"/>
                <a:sym typeface="Graphik"/>
              </a:defRPr>
            </a:pPr>
            <a:r>
              <a:t>Loan Amount vs. Annual Income:</a:t>
            </a:r>
          </a:p>
          <a:p>
            <a:pPr lvl="1" marL="438911" indent="-219455" defTabSz="170687">
              <a:spcBef>
                <a:spcPts val="100"/>
              </a:spcBef>
              <a:defRPr sz="1919"/>
            </a:pPr>
            <a:r>
              <a:t>Weak positive correlation: As annual income increases, loan amount tends to rise, albeit weakly.</a:t>
            </a:r>
          </a:p>
          <a:p>
            <a:pPr lvl="1" marL="0" indent="219455" defTabSz="170687">
              <a:spcBef>
                <a:spcPts val="100"/>
              </a:spcBef>
              <a:buSzTx/>
              <a:buNone/>
              <a:defRPr sz="1919"/>
            </a:pPr>
          </a:p>
          <a:p>
            <a:pPr marL="0" indent="0" defTabSz="170687">
              <a:spcBef>
                <a:spcPts val="100"/>
              </a:spcBef>
              <a:buSzTx/>
              <a:buNone/>
              <a:defRPr b="1" sz="1919">
                <a:latin typeface="Graphik"/>
                <a:ea typeface="Graphik"/>
                <a:cs typeface="Graphik"/>
                <a:sym typeface="Graphik"/>
              </a:defRPr>
            </a:pPr>
            <a:r>
              <a:t>Loan Amount vs. Public Record Bankruptcies:</a:t>
            </a:r>
          </a:p>
          <a:p>
            <a:pPr lvl="1" marL="438911" indent="-219455" defTabSz="170687">
              <a:spcBef>
                <a:spcPts val="100"/>
              </a:spcBef>
              <a:defRPr sz="1919"/>
            </a:pPr>
            <a:r>
              <a:t>Negative correlation: Public record bankruptcies minimally affect the loan amount qualification.</a:t>
            </a:r>
          </a:p>
          <a:p>
            <a:pPr lvl="1" marL="0" indent="219455" defTabSz="170687">
              <a:spcBef>
                <a:spcPts val="100"/>
              </a:spcBef>
              <a:buSzTx/>
              <a:buNone/>
              <a:defRPr sz="1919"/>
            </a:pPr>
          </a:p>
          <a:p>
            <a:pPr marL="0" indent="0" defTabSz="170687">
              <a:spcBef>
                <a:spcPts val="100"/>
              </a:spcBef>
              <a:buSzTx/>
              <a:buNone/>
              <a:defRPr b="1" sz="1919">
                <a:latin typeface="Graphik"/>
                <a:ea typeface="Graphik"/>
                <a:cs typeface="Graphik"/>
                <a:sym typeface="Graphik"/>
              </a:defRPr>
            </a:pPr>
            <a:r>
              <a:t>Annual Income vs. Interest Rate:</a:t>
            </a:r>
          </a:p>
          <a:p>
            <a:pPr lvl="1" marL="438911" indent="-219455" defTabSz="170687">
              <a:spcBef>
                <a:spcPts val="100"/>
              </a:spcBef>
              <a:defRPr sz="1919"/>
            </a:pPr>
            <a:r>
              <a:t>Weak negative correlation: Drawing conclusions from this scatter plot alone is challenging due to the weak correlation.</a:t>
            </a:r>
          </a:p>
          <a:p>
            <a:pPr lvl="1" marL="0" indent="219455" defTabSz="170687">
              <a:spcBef>
                <a:spcPts val="100"/>
              </a:spcBef>
              <a:buSzTx/>
              <a:buNone/>
              <a:defRPr sz="1919"/>
            </a:pPr>
          </a:p>
          <a:p>
            <a:pPr marL="0" indent="0" defTabSz="170687">
              <a:spcBef>
                <a:spcPts val="100"/>
              </a:spcBef>
              <a:buSzTx/>
              <a:buNone/>
              <a:defRPr b="1" sz="1919">
                <a:latin typeface="Graphik"/>
                <a:ea typeface="Graphik"/>
                <a:cs typeface="Graphik"/>
                <a:sym typeface="Graphik"/>
              </a:defRPr>
            </a:pPr>
            <a:r>
              <a:t>Annual Income vs. Debt-to-Income Ratio:</a:t>
            </a:r>
          </a:p>
          <a:p>
            <a:pPr lvl="1" marL="438911" indent="-219455" defTabSz="170687">
              <a:spcBef>
                <a:spcPts val="100"/>
              </a:spcBef>
              <a:defRPr sz="1919"/>
            </a:pPr>
            <a:r>
              <a:t>Negative correlation: As annual income increases, the debt-to-income ratio tends to decrease.</a:t>
            </a:r>
          </a:p>
          <a:p>
            <a:pPr lvl="1" marL="0" indent="219455" defTabSz="170687">
              <a:spcBef>
                <a:spcPts val="100"/>
              </a:spcBef>
              <a:buSzTx/>
              <a:buNone/>
              <a:defRPr sz="1919"/>
            </a:pPr>
          </a:p>
          <a:p>
            <a:pPr marL="0" indent="0" defTabSz="170687">
              <a:spcBef>
                <a:spcPts val="100"/>
              </a:spcBef>
              <a:buSzTx/>
              <a:buNone/>
              <a:defRPr b="1" sz="1919">
                <a:latin typeface="Graphik"/>
                <a:ea typeface="Graphik"/>
                <a:cs typeface="Graphik"/>
                <a:sym typeface="Graphik"/>
              </a:defRPr>
            </a:pPr>
            <a:r>
              <a:t>Margin vs. Debt-to-Income Ratio:</a:t>
            </a:r>
          </a:p>
          <a:p>
            <a:pPr lvl="1" marL="438911" indent="-219455" defTabSz="170687">
              <a:spcBef>
                <a:spcPts val="100"/>
              </a:spcBef>
              <a:defRPr sz="1919"/>
            </a:pPr>
            <a:r>
              <a:t>As the margin increases, the debt-to-income ratios vary more widely.</a:t>
            </a:r>
          </a:p>
          <a:p>
            <a:pPr lvl="1" marL="0" indent="219455" defTabSz="170687">
              <a:spcBef>
                <a:spcPts val="100"/>
              </a:spcBef>
              <a:buSzTx/>
              <a:buNone/>
              <a:defRPr sz="1919"/>
            </a:pPr>
          </a:p>
          <a:p>
            <a:pPr marL="0" indent="0" defTabSz="170687">
              <a:spcBef>
                <a:spcPts val="100"/>
              </a:spcBef>
              <a:buSzTx/>
              <a:buNone/>
              <a:defRPr b="1" sz="1919">
                <a:latin typeface="Graphik"/>
                <a:ea typeface="Graphik"/>
                <a:cs typeface="Graphik"/>
                <a:sym typeface="Graphik"/>
              </a:defRPr>
            </a:pPr>
            <a:r>
              <a:t>Margin vs. Int_Rate Ratio:</a:t>
            </a:r>
          </a:p>
          <a:p>
            <a:pPr lvl="1" marL="438911" indent="-219455" defTabSz="170687">
              <a:spcBef>
                <a:spcPts val="100"/>
              </a:spcBef>
              <a:defRPr sz="1919"/>
            </a:pPr>
            <a:r>
              <a:t>The margin doesn't seem to affect the interest rate.</a:t>
            </a:r>
          </a:p>
        </p:txBody>
      </p:sp>
      <p:pic>
        <p:nvPicPr>
          <p:cNvPr id="277" name="pasted-movie.png" descr="pasted-movie.png"/>
          <p:cNvPicPr>
            <a:picLocks noChangeAspect="1"/>
          </p:cNvPicPr>
          <p:nvPr/>
        </p:nvPicPr>
        <p:blipFill>
          <a:blip r:embed="rId2">
            <a:extLst/>
          </a:blip>
          <a:stretch>
            <a:fillRect/>
          </a:stretch>
        </p:blipFill>
        <p:spPr>
          <a:xfrm>
            <a:off x="15736481" y="1140917"/>
            <a:ext cx="3810001" cy="2703872"/>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78" name="pasted-movie.png" descr="pasted-movie.png"/>
          <p:cNvPicPr>
            <a:picLocks noChangeAspect="1"/>
          </p:cNvPicPr>
          <p:nvPr/>
        </p:nvPicPr>
        <p:blipFill>
          <a:blip r:embed="rId3">
            <a:extLst/>
          </a:blip>
          <a:stretch>
            <a:fillRect/>
          </a:stretch>
        </p:blipFill>
        <p:spPr>
          <a:xfrm>
            <a:off x="19933597" y="1140917"/>
            <a:ext cx="3810001" cy="2703872"/>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79" name="pasted-movie.png" descr="pasted-movie.png"/>
          <p:cNvPicPr>
            <a:picLocks noChangeAspect="1"/>
          </p:cNvPicPr>
          <p:nvPr/>
        </p:nvPicPr>
        <p:blipFill>
          <a:blip r:embed="rId4">
            <a:extLst/>
          </a:blip>
          <a:stretch>
            <a:fillRect/>
          </a:stretch>
        </p:blipFill>
        <p:spPr>
          <a:xfrm>
            <a:off x="15736481" y="4058523"/>
            <a:ext cx="3810001" cy="2699913"/>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80" name="pasted-movie.png" descr="pasted-movie.png"/>
          <p:cNvPicPr>
            <a:picLocks noChangeAspect="1"/>
          </p:cNvPicPr>
          <p:nvPr/>
        </p:nvPicPr>
        <p:blipFill>
          <a:blip r:embed="rId5">
            <a:extLst/>
          </a:blip>
          <a:stretch>
            <a:fillRect/>
          </a:stretch>
        </p:blipFill>
        <p:spPr>
          <a:xfrm>
            <a:off x="19933597" y="4057146"/>
            <a:ext cx="3810001" cy="2703872"/>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81" name="pasted-movie.png" descr="pasted-movie.png"/>
          <p:cNvPicPr>
            <a:picLocks noChangeAspect="1"/>
          </p:cNvPicPr>
          <p:nvPr/>
        </p:nvPicPr>
        <p:blipFill>
          <a:blip r:embed="rId6">
            <a:extLst/>
          </a:blip>
          <a:stretch>
            <a:fillRect/>
          </a:stretch>
        </p:blipFill>
        <p:spPr>
          <a:xfrm>
            <a:off x="15736481" y="6970793"/>
            <a:ext cx="3810001" cy="2695966"/>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82" name="pasted-movie.png" descr="pasted-movie.png"/>
          <p:cNvPicPr>
            <a:picLocks noChangeAspect="1"/>
          </p:cNvPicPr>
          <p:nvPr/>
        </p:nvPicPr>
        <p:blipFill>
          <a:blip r:embed="rId7">
            <a:extLst/>
          </a:blip>
          <a:stretch>
            <a:fillRect/>
          </a:stretch>
        </p:blipFill>
        <p:spPr>
          <a:xfrm>
            <a:off x="19933597" y="6970793"/>
            <a:ext cx="3810001" cy="2695966"/>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83" name="pasted-movie.png" descr="pasted-movie.png"/>
          <p:cNvPicPr>
            <a:picLocks noChangeAspect="1"/>
          </p:cNvPicPr>
          <p:nvPr/>
        </p:nvPicPr>
        <p:blipFill>
          <a:blip r:embed="rId8">
            <a:extLst/>
          </a:blip>
          <a:stretch>
            <a:fillRect/>
          </a:stretch>
        </p:blipFill>
        <p:spPr>
          <a:xfrm>
            <a:off x="15736481" y="9879117"/>
            <a:ext cx="3810001" cy="2695966"/>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84" name="pasted-movie.png" descr="pasted-movie.png"/>
          <p:cNvPicPr>
            <a:picLocks noChangeAspect="1"/>
          </p:cNvPicPr>
          <p:nvPr/>
        </p:nvPicPr>
        <p:blipFill>
          <a:blip r:embed="rId9">
            <a:extLst/>
          </a:blip>
          <a:stretch>
            <a:fillRect/>
          </a:stretch>
        </p:blipFill>
        <p:spPr>
          <a:xfrm>
            <a:off x="19933597" y="9879117"/>
            <a:ext cx="3810001" cy="2695966"/>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Bivariate Analysis - Categorical vs Numerica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Bivariate Analysis - Categorical vs Numerical</a:t>
            </a:r>
          </a:p>
        </p:txBody>
      </p:sp>
      <p:sp>
        <p:nvSpPr>
          <p:cNvPr id="287"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288" name="Term vs Loan Amount:…"/>
          <p:cNvSpPr txBox="1"/>
          <p:nvPr>
            <p:ph type="body" sz="half" idx="1"/>
          </p:nvPr>
        </p:nvSpPr>
        <p:spPr>
          <a:xfrm>
            <a:off x="1206500" y="4248504"/>
            <a:ext cx="14925920" cy="8256012"/>
          </a:xfrm>
          <a:prstGeom prst="rect">
            <a:avLst/>
          </a:prstGeom>
        </p:spPr>
        <p:txBody>
          <a:bodyPr anchor="ctr"/>
          <a:lstStyle/>
          <a:p>
            <a:pPr marL="0" indent="0" algn="just" defTabSz="149351">
              <a:lnSpc>
                <a:spcPct val="70000"/>
              </a:lnSpc>
              <a:spcBef>
                <a:spcPts val="0"/>
              </a:spcBef>
              <a:buSzTx/>
              <a:buNone/>
              <a:defRPr b="1" sz="1679">
                <a:latin typeface="Graphik"/>
                <a:ea typeface="Graphik"/>
                <a:cs typeface="Graphik"/>
                <a:sym typeface="Graphik"/>
              </a:defRPr>
            </a:pPr>
            <a:r>
              <a:t>Term vs Loan Amount:</a:t>
            </a:r>
            <a:r>
              <a:t> </a:t>
            </a:r>
          </a:p>
          <a:p>
            <a:pPr marL="0" indent="0" algn="just" defTabSz="149351">
              <a:lnSpc>
                <a:spcPct val="70000"/>
              </a:lnSpc>
              <a:spcBef>
                <a:spcPts val="0"/>
              </a:spcBef>
              <a:buSzTx/>
              <a:buNone/>
              <a:defRPr b="1" sz="1679">
                <a:latin typeface="Graphik"/>
                <a:ea typeface="Graphik"/>
                <a:cs typeface="Graphik"/>
                <a:sym typeface="Graphik"/>
              </a:defRPr>
            </a:pPr>
          </a:p>
          <a:p>
            <a:pPr lvl="1" marL="384047" indent="-192023" algn="just" defTabSz="149351">
              <a:lnSpc>
                <a:spcPct val="70000"/>
              </a:lnSpc>
              <a:spcBef>
                <a:spcPts val="0"/>
              </a:spcBef>
              <a:defRPr sz="1679"/>
            </a:pPr>
            <a:r>
              <a:t>Loans with a 60-month term have higher average amounts as compared to those with a 36-month term.</a:t>
            </a:r>
          </a:p>
          <a:p>
            <a:pPr marL="0" indent="0" algn="just" defTabSz="149351">
              <a:lnSpc>
                <a:spcPct val="70000"/>
              </a:lnSpc>
              <a:spcBef>
                <a:spcPts val="0"/>
              </a:spcBef>
              <a:buSzTx/>
              <a:buNone/>
              <a:defRPr sz="1679"/>
            </a:pPr>
          </a:p>
          <a:p>
            <a:pPr marL="0" indent="0" algn="just" defTabSz="149351">
              <a:lnSpc>
                <a:spcPct val="70000"/>
              </a:lnSpc>
              <a:spcBef>
                <a:spcPts val="0"/>
              </a:spcBef>
              <a:buSzTx/>
              <a:buNone/>
              <a:defRPr b="1" sz="1679">
                <a:latin typeface="Graphik"/>
                <a:ea typeface="Graphik"/>
                <a:cs typeface="Graphik"/>
                <a:sym typeface="Graphik"/>
              </a:defRPr>
            </a:pPr>
            <a:r>
              <a:t>Grade vs Loan Amount:</a:t>
            </a:r>
          </a:p>
          <a:p>
            <a:pPr marL="0" indent="0" algn="just" defTabSz="149351">
              <a:lnSpc>
                <a:spcPct val="70000"/>
              </a:lnSpc>
              <a:spcBef>
                <a:spcPts val="0"/>
              </a:spcBef>
              <a:buSzTx/>
              <a:buNone/>
              <a:defRPr b="1" sz="1679">
                <a:latin typeface="Graphik"/>
                <a:ea typeface="Graphik"/>
                <a:cs typeface="Graphik"/>
                <a:sym typeface="Graphik"/>
              </a:defRPr>
            </a:pPr>
          </a:p>
          <a:p>
            <a:pPr lvl="1" marL="384047" indent="-192023" algn="just" defTabSz="149351">
              <a:lnSpc>
                <a:spcPct val="70000"/>
              </a:lnSpc>
              <a:spcBef>
                <a:spcPts val="0"/>
              </a:spcBef>
              <a:defRPr sz="1679"/>
            </a:pPr>
            <a:r>
              <a:t>Median of the loan amounts increases with higher grades (A to G except C), that indicates a strong positive correlation.</a:t>
            </a:r>
          </a:p>
          <a:p>
            <a:pPr lvl="1" marL="384047" indent="-192023" algn="just" defTabSz="149351">
              <a:lnSpc>
                <a:spcPct val="70000"/>
              </a:lnSpc>
              <a:spcBef>
                <a:spcPts val="0"/>
              </a:spcBef>
              <a:defRPr sz="1679"/>
            </a:pPr>
            <a:r>
              <a:t>Grades E, F, and G exhibit wider variety in loan amounts when compared to other grades.</a:t>
            </a:r>
          </a:p>
          <a:p>
            <a:pPr marL="0" indent="0" algn="just" defTabSz="149351">
              <a:lnSpc>
                <a:spcPct val="70000"/>
              </a:lnSpc>
              <a:spcBef>
                <a:spcPts val="0"/>
              </a:spcBef>
              <a:buSzTx/>
              <a:buNone/>
              <a:defRPr sz="1679"/>
            </a:pPr>
          </a:p>
          <a:p>
            <a:pPr marL="0" indent="0" algn="just" defTabSz="149351">
              <a:lnSpc>
                <a:spcPct val="70000"/>
              </a:lnSpc>
              <a:spcBef>
                <a:spcPts val="0"/>
              </a:spcBef>
              <a:buSzTx/>
              <a:buNone/>
              <a:defRPr b="1" sz="1679">
                <a:latin typeface="Graphik"/>
                <a:ea typeface="Graphik"/>
                <a:cs typeface="Graphik"/>
                <a:sym typeface="Graphik"/>
              </a:defRPr>
            </a:pPr>
            <a:r>
              <a:t>Employment Length vs. Loan Amount:</a:t>
            </a:r>
            <a:r>
              <a:t> </a:t>
            </a:r>
          </a:p>
          <a:p>
            <a:pPr marL="0" indent="0" algn="just" defTabSz="149351">
              <a:lnSpc>
                <a:spcPct val="70000"/>
              </a:lnSpc>
              <a:spcBef>
                <a:spcPts val="0"/>
              </a:spcBef>
              <a:buSzTx/>
              <a:buNone/>
              <a:defRPr b="1" sz="1679">
                <a:latin typeface="Graphik"/>
                <a:ea typeface="Graphik"/>
                <a:cs typeface="Graphik"/>
                <a:sym typeface="Graphik"/>
              </a:defRPr>
            </a:pPr>
          </a:p>
          <a:p>
            <a:pPr lvl="1" marL="384047" indent="-192023" algn="just" defTabSz="149351">
              <a:lnSpc>
                <a:spcPct val="70000"/>
              </a:lnSpc>
              <a:spcBef>
                <a:spcPts val="0"/>
              </a:spcBef>
              <a:defRPr sz="1679"/>
            </a:pPr>
            <a:r>
              <a:t>There is no clear correlation between employment length and the loan amount. Variety in loan amounts differs across employment lengths.</a:t>
            </a:r>
          </a:p>
          <a:p>
            <a:pPr marL="0" indent="0" algn="just" defTabSz="149351">
              <a:lnSpc>
                <a:spcPct val="70000"/>
              </a:lnSpc>
              <a:spcBef>
                <a:spcPts val="0"/>
              </a:spcBef>
              <a:buSzTx/>
              <a:buNone/>
              <a:defRPr sz="1679"/>
            </a:pPr>
          </a:p>
          <a:p>
            <a:pPr marL="0" indent="0" algn="just" defTabSz="149351">
              <a:lnSpc>
                <a:spcPct val="70000"/>
              </a:lnSpc>
              <a:spcBef>
                <a:spcPts val="0"/>
              </a:spcBef>
              <a:buSzTx/>
              <a:buNone/>
              <a:defRPr b="1" sz="1679">
                <a:latin typeface="Graphik"/>
                <a:ea typeface="Graphik"/>
                <a:cs typeface="Graphik"/>
                <a:sym typeface="Graphik"/>
              </a:defRPr>
            </a:pPr>
            <a:r>
              <a:t>Loan Status vs. Loan Amount:</a:t>
            </a:r>
            <a:r>
              <a:t> </a:t>
            </a:r>
          </a:p>
          <a:p>
            <a:pPr marL="0" indent="0" algn="just" defTabSz="149351">
              <a:lnSpc>
                <a:spcPct val="70000"/>
              </a:lnSpc>
              <a:spcBef>
                <a:spcPts val="0"/>
              </a:spcBef>
              <a:buSzTx/>
              <a:buNone/>
              <a:defRPr b="1" sz="1679">
                <a:latin typeface="Graphik"/>
                <a:ea typeface="Graphik"/>
                <a:cs typeface="Graphik"/>
                <a:sym typeface="Graphik"/>
              </a:defRPr>
            </a:pPr>
          </a:p>
          <a:p>
            <a:pPr lvl="1" marL="384047" indent="-192023" algn="just" defTabSz="149351">
              <a:lnSpc>
                <a:spcPct val="70000"/>
              </a:lnSpc>
              <a:spcBef>
                <a:spcPts val="0"/>
              </a:spcBef>
              <a:defRPr sz="1679"/>
            </a:pPr>
            <a:r>
              <a:t>Median of the loan amounts is almost same for charged-off and fully paid loans, but charged-off loans exhibit greater variety.</a:t>
            </a:r>
          </a:p>
          <a:p>
            <a:pPr marL="0" indent="0" algn="just" defTabSz="149351">
              <a:lnSpc>
                <a:spcPct val="70000"/>
              </a:lnSpc>
              <a:spcBef>
                <a:spcPts val="0"/>
              </a:spcBef>
              <a:buSzTx/>
              <a:buNone/>
              <a:defRPr sz="1679"/>
            </a:pPr>
          </a:p>
          <a:p>
            <a:pPr marL="0" indent="0" algn="just" defTabSz="149351">
              <a:lnSpc>
                <a:spcPct val="70000"/>
              </a:lnSpc>
              <a:spcBef>
                <a:spcPts val="0"/>
              </a:spcBef>
              <a:buSzTx/>
              <a:buNone/>
              <a:defRPr b="1" sz="1679">
                <a:latin typeface="Graphik"/>
                <a:ea typeface="Graphik"/>
                <a:cs typeface="Graphik"/>
                <a:sym typeface="Graphik"/>
              </a:defRPr>
            </a:pPr>
            <a:r>
              <a:t>Loan Status vs. Interest Rate:</a:t>
            </a:r>
            <a:r>
              <a:t> </a:t>
            </a:r>
          </a:p>
          <a:p>
            <a:pPr marL="0" indent="0" algn="just" defTabSz="149351">
              <a:lnSpc>
                <a:spcPct val="70000"/>
              </a:lnSpc>
              <a:spcBef>
                <a:spcPts val="0"/>
              </a:spcBef>
              <a:buSzTx/>
              <a:buNone/>
              <a:defRPr b="1" sz="1679">
                <a:latin typeface="Graphik"/>
                <a:ea typeface="Graphik"/>
                <a:cs typeface="Graphik"/>
                <a:sym typeface="Graphik"/>
              </a:defRPr>
            </a:pPr>
          </a:p>
          <a:p>
            <a:pPr lvl="1" marL="384047" indent="-192023" algn="just" defTabSz="149351">
              <a:lnSpc>
                <a:spcPct val="70000"/>
              </a:lnSpc>
              <a:spcBef>
                <a:spcPts val="0"/>
              </a:spcBef>
              <a:defRPr sz="1679"/>
            </a:pPr>
            <a:r>
              <a:t>Charged-off loans have higher median interest rates than the fully paid loans, thereby suggesting a potential correlation between interest rate and loan default.</a:t>
            </a:r>
          </a:p>
          <a:p>
            <a:pPr marL="0" indent="0" algn="just" defTabSz="149351">
              <a:lnSpc>
                <a:spcPct val="70000"/>
              </a:lnSpc>
              <a:spcBef>
                <a:spcPts val="0"/>
              </a:spcBef>
              <a:buSzTx/>
              <a:buNone/>
              <a:defRPr sz="1679"/>
            </a:pPr>
          </a:p>
          <a:p>
            <a:pPr marL="0" indent="0" algn="just" defTabSz="149351">
              <a:lnSpc>
                <a:spcPct val="70000"/>
              </a:lnSpc>
              <a:spcBef>
                <a:spcPts val="0"/>
              </a:spcBef>
              <a:buSzTx/>
              <a:buNone/>
              <a:defRPr b="1" sz="1679">
                <a:latin typeface="Graphik"/>
                <a:ea typeface="Graphik"/>
                <a:cs typeface="Graphik"/>
                <a:sym typeface="Graphik"/>
              </a:defRPr>
            </a:pPr>
            <a:r>
              <a:t>Grade vs. Interest Rate:</a:t>
            </a:r>
          </a:p>
          <a:p>
            <a:pPr marL="0" indent="0" algn="just" defTabSz="149351">
              <a:lnSpc>
                <a:spcPct val="70000"/>
              </a:lnSpc>
              <a:spcBef>
                <a:spcPts val="0"/>
              </a:spcBef>
              <a:buSzTx/>
              <a:buNone/>
              <a:defRPr b="1" sz="1679">
                <a:latin typeface="Graphik"/>
                <a:ea typeface="Graphik"/>
                <a:cs typeface="Graphik"/>
                <a:sym typeface="Graphik"/>
              </a:defRPr>
            </a:pPr>
          </a:p>
          <a:p>
            <a:pPr lvl="1" marL="384047" indent="-192023" algn="just" defTabSz="149351">
              <a:lnSpc>
                <a:spcPct val="70000"/>
              </a:lnSpc>
              <a:spcBef>
                <a:spcPts val="0"/>
              </a:spcBef>
              <a:defRPr sz="1679"/>
            </a:pPr>
            <a:r>
              <a:t>Median of the interest rate increases with lower loan grades (A to G), indicating that riskier loans carry higher rates.</a:t>
            </a:r>
          </a:p>
          <a:p>
            <a:pPr lvl="1" marL="384047" indent="-192023" algn="just" defTabSz="149351">
              <a:lnSpc>
                <a:spcPct val="70000"/>
              </a:lnSpc>
              <a:spcBef>
                <a:spcPts val="0"/>
              </a:spcBef>
              <a:defRPr sz="1679"/>
            </a:pPr>
            <a:r>
              <a:t>Some grades (e.g., B, C, D, and E) show wider variety in interest rates.</a:t>
            </a:r>
          </a:p>
          <a:p>
            <a:pPr marL="0" indent="0" algn="just" defTabSz="149351">
              <a:lnSpc>
                <a:spcPct val="70000"/>
              </a:lnSpc>
              <a:spcBef>
                <a:spcPts val="0"/>
              </a:spcBef>
              <a:buSzTx/>
              <a:buNone/>
              <a:defRPr sz="1679"/>
            </a:pPr>
          </a:p>
          <a:p>
            <a:pPr marL="0" indent="0" algn="just" defTabSz="149351">
              <a:lnSpc>
                <a:spcPct val="70000"/>
              </a:lnSpc>
              <a:spcBef>
                <a:spcPts val="0"/>
              </a:spcBef>
              <a:buSzTx/>
              <a:buNone/>
              <a:defRPr b="1" sz="1679">
                <a:latin typeface="Graphik"/>
                <a:ea typeface="Graphik"/>
                <a:cs typeface="Graphik"/>
                <a:sym typeface="Graphik"/>
              </a:defRPr>
            </a:pPr>
            <a:r>
              <a:t>Verification Status vs. Loan Amount:</a:t>
            </a:r>
            <a:r>
              <a:t> </a:t>
            </a:r>
          </a:p>
          <a:p>
            <a:pPr marL="0" indent="0" algn="just" defTabSz="149351">
              <a:lnSpc>
                <a:spcPct val="70000"/>
              </a:lnSpc>
              <a:spcBef>
                <a:spcPts val="0"/>
              </a:spcBef>
              <a:buSzTx/>
              <a:buNone/>
              <a:defRPr b="1" sz="1679">
                <a:latin typeface="Graphik"/>
                <a:ea typeface="Graphik"/>
                <a:cs typeface="Graphik"/>
                <a:sym typeface="Graphik"/>
              </a:defRPr>
            </a:pPr>
          </a:p>
          <a:p>
            <a:pPr lvl="1" marL="384047" indent="-192023" algn="just" defTabSz="149351">
              <a:lnSpc>
                <a:spcPct val="70000"/>
              </a:lnSpc>
              <a:spcBef>
                <a:spcPts val="0"/>
              </a:spcBef>
              <a:defRPr sz="1679"/>
            </a:pPr>
            <a:r>
              <a:t>There is no much difference in median income of verified and unverified customers. Unverified applicants show wider variety in income.</a:t>
            </a:r>
          </a:p>
          <a:p>
            <a:pPr marL="0" indent="0" algn="just" defTabSz="149351">
              <a:lnSpc>
                <a:spcPct val="70000"/>
              </a:lnSpc>
              <a:spcBef>
                <a:spcPts val="0"/>
              </a:spcBef>
              <a:buSzTx/>
              <a:buNone/>
              <a:defRPr sz="1679"/>
            </a:pPr>
          </a:p>
          <a:p>
            <a:pPr marL="0" indent="0" algn="just" defTabSz="149351">
              <a:lnSpc>
                <a:spcPct val="70000"/>
              </a:lnSpc>
              <a:spcBef>
                <a:spcPts val="0"/>
              </a:spcBef>
              <a:buSzTx/>
              <a:buNone/>
              <a:defRPr b="1" sz="1679">
                <a:latin typeface="Graphik"/>
                <a:ea typeface="Graphik"/>
                <a:cs typeface="Graphik"/>
                <a:sym typeface="Graphik"/>
              </a:defRPr>
            </a:pPr>
            <a:r>
              <a:t>Home Ownership vs. Loan Amount:</a:t>
            </a:r>
            <a:r>
              <a:t> </a:t>
            </a:r>
          </a:p>
          <a:p>
            <a:pPr marL="0" indent="0" algn="just" defTabSz="149351">
              <a:lnSpc>
                <a:spcPct val="70000"/>
              </a:lnSpc>
              <a:spcBef>
                <a:spcPts val="0"/>
              </a:spcBef>
              <a:buSzTx/>
              <a:buNone/>
              <a:defRPr b="1" sz="1679">
                <a:latin typeface="Graphik"/>
                <a:ea typeface="Graphik"/>
                <a:cs typeface="Graphik"/>
                <a:sym typeface="Graphik"/>
              </a:defRPr>
            </a:pPr>
          </a:p>
          <a:p>
            <a:pPr lvl="1" marL="384047" indent="-192023" algn="just" defTabSz="149351">
              <a:lnSpc>
                <a:spcPct val="70000"/>
              </a:lnSpc>
              <a:spcBef>
                <a:spcPts val="0"/>
              </a:spcBef>
              <a:defRPr sz="1679"/>
            </a:pPr>
            <a:r>
              <a:t>Median of the loan amounts is high for customers with mortgages as compared to renters and others, suggesting a correlation between homeownership and the loan amount.</a:t>
            </a:r>
          </a:p>
          <a:p>
            <a:pPr marL="0" indent="0" algn="just" defTabSz="149351">
              <a:lnSpc>
                <a:spcPct val="70000"/>
              </a:lnSpc>
              <a:spcBef>
                <a:spcPts val="0"/>
              </a:spcBef>
              <a:buSzTx/>
              <a:buNone/>
              <a:defRPr sz="1679"/>
            </a:pPr>
          </a:p>
          <a:p>
            <a:pPr marL="0" indent="0" algn="just" defTabSz="149351">
              <a:lnSpc>
                <a:spcPct val="70000"/>
              </a:lnSpc>
              <a:spcBef>
                <a:spcPts val="0"/>
              </a:spcBef>
              <a:buSzTx/>
              <a:buNone/>
              <a:defRPr b="1" sz="1679">
                <a:latin typeface="Graphik"/>
                <a:ea typeface="Graphik"/>
                <a:cs typeface="Graphik"/>
                <a:sym typeface="Graphik"/>
              </a:defRPr>
            </a:pPr>
            <a:r>
              <a:t>Margin vs. Loan Status:</a:t>
            </a:r>
            <a:r>
              <a:t> </a:t>
            </a:r>
          </a:p>
          <a:p>
            <a:pPr marL="0" indent="0" algn="just" defTabSz="149351">
              <a:lnSpc>
                <a:spcPct val="70000"/>
              </a:lnSpc>
              <a:spcBef>
                <a:spcPts val="0"/>
              </a:spcBef>
              <a:buSzTx/>
              <a:buNone/>
              <a:defRPr b="1" sz="1679">
                <a:latin typeface="Graphik"/>
                <a:ea typeface="Graphik"/>
                <a:cs typeface="Graphik"/>
                <a:sym typeface="Graphik"/>
              </a:defRPr>
            </a:pPr>
          </a:p>
          <a:p>
            <a:pPr lvl="1" marL="384047" indent="-192023" algn="just" defTabSz="149351">
              <a:lnSpc>
                <a:spcPct val="70000"/>
              </a:lnSpc>
              <a:spcBef>
                <a:spcPts val="0"/>
              </a:spcBef>
              <a:defRPr sz="1679"/>
            </a:pPr>
            <a:r>
              <a:t>People who fully repaid their loans had a bigger gap between their income and loan amount than those who didn't repay.</a:t>
            </a:r>
          </a:p>
        </p:txBody>
      </p:sp>
      <p:pic>
        <p:nvPicPr>
          <p:cNvPr id="289" name="pasted-movie.png" descr="pasted-movie.png"/>
          <p:cNvPicPr>
            <a:picLocks noChangeAspect="1"/>
          </p:cNvPicPr>
          <p:nvPr/>
        </p:nvPicPr>
        <p:blipFill>
          <a:blip r:embed="rId2">
            <a:extLst/>
          </a:blip>
          <a:stretch>
            <a:fillRect/>
          </a:stretch>
        </p:blipFill>
        <p:spPr>
          <a:xfrm>
            <a:off x="16798022" y="1051485"/>
            <a:ext cx="3175001" cy="2249927"/>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90" name="pasted-movie.png" descr="pasted-movie.png"/>
          <p:cNvPicPr>
            <a:picLocks noChangeAspect="1"/>
          </p:cNvPicPr>
          <p:nvPr/>
        </p:nvPicPr>
        <p:blipFill>
          <a:blip r:embed="rId3">
            <a:extLst/>
          </a:blip>
          <a:stretch>
            <a:fillRect/>
          </a:stretch>
        </p:blipFill>
        <p:spPr>
          <a:xfrm>
            <a:off x="20135691" y="1051485"/>
            <a:ext cx="3175001" cy="2249927"/>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91" name="pasted-movie.png" descr="pasted-movie.png"/>
          <p:cNvPicPr>
            <a:picLocks noChangeAspect="1"/>
          </p:cNvPicPr>
          <p:nvPr/>
        </p:nvPicPr>
        <p:blipFill>
          <a:blip r:embed="rId4">
            <a:extLst/>
          </a:blip>
          <a:stretch>
            <a:fillRect/>
          </a:stretch>
        </p:blipFill>
        <p:spPr>
          <a:xfrm>
            <a:off x="16798022" y="3491954"/>
            <a:ext cx="3175001" cy="2249928"/>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92" name="pasted-movie.png" descr="pasted-movie.png"/>
          <p:cNvPicPr>
            <a:picLocks noChangeAspect="1"/>
          </p:cNvPicPr>
          <p:nvPr/>
        </p:nvPicPr>
        <p:blipFill>
          <a:blip r:embed="rId5">
            <a:extLst/>
          </a:blip>
          <a:stretch>
            <a:fillRect/>
          </a:stretch>
        </p:blipFill>
        <p:spPr>
          <a:xfrm>
            <a:off x="20135691" y="3491954"/>
            <a:ext cx="3175001" cy="2249928"/>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93" name="pasted-movie.png" descr="pasted-movie.png"/>
          <p:cNvPicPr>
            <a:picLocks noChangeAspect="1"/>
          </p:cNvPicPr>
          <p:nvPr/>
        </p:nvPicPr>
        <p:blipFill>
          <a:blip r:embed="rId6">
            <a:extLst/>
          </a:blip>
          <a:stretch>
            <a:fillRect/>
          </a:stretch>
        </p:blipFill>
        <p:spPr>
          <a:xfrm>
            <a:off x="16798022" y="5934067"/>
            <a:ext cx="3175001" cy="2246639"/>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94" name="pasted-movie.png" descr="pasted-movie.png"/>
          <p:cNvPicPr>
            <a:picLocks noChangeAspect="1"/>
          </p:cNvPicPr>
          <p:nvPr/>
        </p:nvPicPr>
        <p:blipFill>
          <a:blip r:embed="rId7">
            <a:extLst/>
          </a:blip>
          <a:stretch>
            <a:fillRect/>
          </a:stretch>
        </p:blipFill>
        <p:spPr>
          <a:xfrm>
            <a:off x="20135691" y="5934067"/>
            <a:ext cx="3175001" cy="2246639"/>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95" name="pasted-movie.png" descr="pasted-movie.png"/>
          <p:cNvPicPr>
            <a:picLocks noChangeAspect="1"/>
          </p:cNvPicPr>
          <p:nvPr/>
        </p:nvPicPr>
        <p:blipFill>
          <a:blip r:embed="rId8">
            <a:extLst/>
          </a:blip>
          <a:stretch>
            <a:fillRect/>
          </a:stretch>
        </p:blipFill>
        <p:spPr>
          <a:xfrm>
            <a:off x="16798022" y="8371247"/>
            <a:ext cx="3175001" cy="2249927"/>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96" name="pasted-movie.png" descr="pasted-movie.png"/>
          <p:cNvPicPr>
            <a:picLocks noChangeAspect="1"/>
          </p:cNvPicPr>
          <p:nvPr/>
        </p:nvPicPr>
        <p:blipFill>
          <a:blip r:embed="rId9">
            <a:extLst/>
          </a:blip>
          <a:stretch>
            <a:fillRect/>
          </a:stretch>
        </p:blipFill>
        <p:spPr>
          <a:xfrm>
            <a:off x="20135691" y="8372892"/>
            <a:ext cx="3175001" cy="2246638"/>
          </a:xfrm>
          <a:prstGeom prst="rect">
            <a:avLst/>
          </a:prstGeom>
          <a:ln w="25400">
            <a:miter lim="400000"/>
          </a:ln>
          <a:effectLst>
            <a:outerShdw sx="100000" sy="100000" kx="0" ky="0" algn="b" rotWithShape="0" blurRad="254000" dist="127000" dir="5400000">
              <a:srgbClr val="000000">
                <a:alpha val="70000"/>
              </a:srgbClr>
            </a:outerShdw>
          </a:effectLst>
        </p:spPr>
      </p:pic>
      <p:pic>
        <p:nvPicPr>
          <p:cNvPr id="297" name="pasted-movie.png" descr="pasted-movie.png"/>
          <p:cNvPicPr>
            <a:picLocks noChangeAspect="1"/>
          </p:cNvPicPr>
          <p:nvPr/>
        </p:nvPicPr>
        <p:blipFill>
          <a:blip r:embed="rId10">
            <a:extLst/>
          </a:blip>
          <a:stretch>
            <a:fillRect/>
          </a:stretch>
        </p:blipFill>
        <p:spPr>
          <a:xfrm>
            <a:off x="18324266" y="10813360"/>
            <a:ext cx="3175001" cy="2246639"/>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Bivariate Analysis - Categorical vs Categorica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Bivariate Analysis - Categorical vs Categorical</a:t>
            </a:r>
          </a:p>
        </p:txBody>
      </p:sp>
      <p:sp>
        <p:nvSpPr>
          <p:cNvPr id="300" name="Exploratory Data Analysis"/>
          <p:cNvSpPr txBox="1"/>
          <p:nvPr>
            <p:ph type="title"/>
          </p:nvPr>
        </p:nvSpPr>
        <p:spPr>
          <a:prstGeom prst="rect">
            <a:avLst/>
          </a:prstGeom>
        </p:spPr>
        <p:txBody>
          <a:bodyPr/>
          <a:lstStyle>
            <a:lvl1pPr defTabSz="2316479">
              <a:defRPr spc="-95" sz="9500"/>
            </a:lvl1pPr>
          </a:lstStyle>
          <a:p>
            <a:pPr/>
            <a:r>
              <a:t>Exploratory Data Analysis</a:t>
            </a:r>
          </a:p>
        </p:txBody>
      </p:sp>
      <p:sp>
        <p:nvSpPr>
          <p:cNvPr id="301" name="Comparison between Loan Status and Term:…"/>
          <p:cNvSpPr txBox="1"/>
          <p:nvPr>
            <p:ph type="body" idx="1"/>
          </p:nvPr>
        </p:nvSpPr>
        <p:spPr>
          <a:xfrm>
            <a:off x="1206500" y="3578354"/>
            <a:ext cx="14689702" cy="9621711"/>
          </a:xfrm>
          <a:prstGeom prst="rect">
            <a:avLst/>
          </a:prstGeom>
        </p:spPr>
        <p:txBody>
          <a:bodyPr anchor="ctr"/>
          <a:lstStyle/>
          <a:p>
            <a:pPr marL="384932" indent="-384932" algn="just" defTabSz="206247">
              <a:lnSpc>
                <a:spcPct val="70000"/>
              </a:lnSpc>
              <a:spcBef>
                <a:spcPts val="200"/>
              </a:spcBef>
              <a:buSzPct val="27000"/>
              <a:buBlip>
                <a:blip r:embed="rId2"/>
              </a:buBlip>
              <a:defRPr b="1" sz="1450">
                <a:latin typeface="Graphik"/>
                <a:ea typeface="Graphik"/>
                <a:cs typeface="Graphik"/>
                <a:sym typeface="Graphik"/>
              </a:defRPr>
            </a:pPr>
            <a:r>
              <a:t>Comparison between Loan Status and Term:</a:t>
            </a:r>
          </a:p>
          <a:p>
            <a:pPr lvl="1" marL="650108" indent="-384932" algn="just" defTabSz="206247">
              <a:lnSpc>
                <a:spcPct val="70000"/>
              </a:lnSpc>
              <a:spcBef>
                <a:spcPts val="200"/>
              </a:spcBef>
              <a:defRPr sz="1450"/>
            </a:pPr>
            <a:r>
              <a:t>Risk Levels (Charged Off Rates):</a:t>
            </a:r>
          </a:p>
          <a:p>
            <a:pPr lvl="2" marL="915284" indent="-384932" algn="just" defTabSz="206247">
              <a:lnSpc>
                <a:spcPct val="70000"/>
              </a:lnSpc>
              <a:spcBef>
                <a:spcPts val="200"/>
              </a:spcBef>
              <a:defRPr sz="1450"/>
            </a:pPr>
            <a:r>
              <a:t>Less Risky: 36 months (11.11%)</a:t>
            </a:r>
          </a:p>
          <a:p>
            <a:pPr lvl="2" marL="915284" indent="-384932" algn="just" defTabSz="206247">
              <a:lnSpc>
                <a:spcPct val="70000"/>
              </a:lnSpc>
              <a:spcBef>
                <a:spcPts val="200"/>
              </a:spcBef>
              <a:defRPr sz="1450"/>
            </a:pPr>
            <a:r>
              <a:t>More Risky: 60 months (25.05%)</a:t>
            </a:r>
          </a:p>
          <a:p>
            <a:pPr lvl="1" marL="650108" indent="-384932" algn="just" defTabSz="206247">
              <a:lnSpc>
                <a:spcPct val="70000"/>
              </a:lnSpc>
              <a:spcBef>
                <a:spcPts val="200"/>
              </a:spcBef>
              <a:defRPr sz="1450"/>
            </a:pPr>
            <a:r>
              <a:t>Distribution of Loan Terms:</a:t>
            </a:r>
          </a:p>
          <a:p>
            <a:pPr lvl="2" marL="915284" indent="-384932" algn="just" defTabSz="206247">
              <a:lnSpc>
                <a:spcPct val="70000"/>
              </a:lnSpc>
              <a:spcBef>
                <a:spcPts val="200"/>
              </a:spcBef>
              <a:defRPr sz="1450"/>
            </a:pPr>
            <a:r>
              <a:t>More Common: 36-month loans</a:t>
            </a:r>
          </a:p>
          <a:p>
            <a:pPr lvl="2" marL="915284" indent="-384932" algn="just" defTabSz="206247">
              <a:lnSpc>
                <a:spcPct val="70000"/>
              </a:lnSpc>
              <a:spcBef>
                <a:spcPts val="200"/>
              </a:spcBef>
              <a:defRPr sz="1450"/>
            </a:pPr>
            <a:r>
              <a:t>Less Common: 60-month loans</a:t>
            </a:r>
          </a:p>
          <a:p>
            <a:pPr lvl="2" marL="915284" indent="-384932" algn="just" defTabSz="206247">
              <a:lnSpc>
                <a:spcPct val="70000"/>
              </a:lnSpc>
              <a:spcBef>
                <a:spcPts val="200"/>
              </a:spcBef>
              <a:defRPr sz="1450"/>
            </a:pPr>
          </a:p>
          <a:p>
            <a:pPr marL="384932" indent="-384932" algn="just" defTabSz="206247">
              <a:lnSpc>
                <a:spcPct val="70000"/>
              </a:lnSpc>
              <a:spcBef>
                <a:spcPts val="200"/>
              </a:spcBef>
              <a:buSzPct val="27000"/>
              <a:buBlip>
                <a:blip r:embed="rId2"/>
              </a:buBlip>
              <a:defRPr b="1" sz="1450">
                <a:latin typeface="Graphik"/>
                <a:ea typeface="Graphik"/>
                <a:cs typeface="Graphik"/>
                <a:sym typeface="Graphik"/>
              </a:defRPr>
            </a:pPr>
            <a:r>
              <a:t>Comparison between Loan Status and Loan Amount:</a:t>
            </a:r>
          </a:p>
          <a:p>
            <a:pPr lvl="1" marL="650108" indent="-384932" algn="just" defTabSz="206247">
              <a:lnSpc>
                <a:spcPct val="70000"/>
              </a:lnSpc>
              <a:spcBef>
                <a:spcPts val="200"/>
              </a:spcBef>
              <a:defRPr sz="1450"/>
            </a:pPr>
            <a:r>
              <a:t>Risk Levels (Charged Off Rates):</a:t>
            </a:r>
          </a:p>
          <a:p>
            <a:pPr lvl="2" marL="915284" indent="-384932" algn="just" defTabSz="206247">
              <a:lnSpc>
                <a:spcPct val="70000"/>
              </a:lnSpc>
              <a:spcBef>
                <a:spcPts val="200"/>
              </a:spcBef>
              <a:defRPr sz="1450"/>
            </a:pPr>
            <a:r>
              <a:t>Less Risky: 5000-10000 (12.83%), 0-5000 (13.87%), 10000-15000 (13.73%)</a:t>
            </a:r>
          </a:p>
          <a:p>
            <a:pPr lvl="2" marL="915284" indent="-384932" algn="just" defTabSz="206247">
              <a:lnSpc>
                <a:spcPct val="70000"/>
              </a:lnSpc>
              <a:spcBef>
                <a:spcPts val="200"/>
              </a:spcBef>
              <a:defRPr sz="1450"/>
            </a:pPr>
            <a:r>
              <a:t>More Risky: 15000-20000 (17.27%), 20000-25000 (19.11%), 25000-30000 (20.46%)</a:t>
            </a:r>
          </a:p>
          <a:p>
            <a:pPr lvl="1" marL="650108" indent="-384932" algn="just" defTabSz="206247">
              <a:lnSpc>
                <a:spcPct val="70000"/>
              </a:lnSpc>
              <a:spcBef>
                <a:spcPts val="200"/>
              </a:spcBef>
              <a:defRPr sz="1450"/>
            </a:pPr>
            <a:r>
              <a:t>Distribution of Loan Amounts:</a:t>
            </a:r>
          </a:p>
          <a:p>
            <a:pPr lvl="2" marL="915284" indent="-384932" algn="just" defTabSz="206247">
              <a:lnSpc>
                <a:spcPct val="70000"/>
              </a:lnSpc>
              <a:spcBef>
                <a:spcPts val="200"/>
              </a:spcBef>
              <a:defRPr sz="1450"/>
            </a:pPr>
            <a:r>
              <a:t>More Common: Loans in the 5000-10000 and 0-5000 ranges</a:t>
            </a:r>
          </a:p>
          <a:p>
            <a:pPr lvl="2" marL="915284" indent="-384932" algn="just" defTabSz="206247">
              <a:lnSpc>
                <a:spcPct val="70000"/>
              </a:lnSpc>
              <a:spcBef>
                <a:spcPts val="200"/>
              </a:spcBef>
              <a:defRPr sz="1450"/>
            </a:pPr>
            <a:r>
              <a:t>Less Common: Loans in the 25000-30000 and 20000-25000 ranges, indicating fewer larger loans.</a:t>
            </a:r>
          </a:p>
          <a:p>
            <a:pPr lvl="2" marL="915284" indent="-384932" algn="just" defTabSz="206247">
              <a:lnSpc>
                <a:spcPct val="70000"/>
              </a:lnSpc>
              <a:spcBef>
                <a:spcPts val="200"/>
              </a:spcBef>
              <a:defRPr sz="1450"/>
            </a:pPr>
          </a:p>
          <a:p>
            <a:pPr marL="384932" indent="-384932" algn="just" defTabSz="206247">
              <a:lnSpc>
                <a:spcPct val="70000"/>
              </a:lnSpc>
              <a:spcBef>
                <a:spcPts val="200"/>
              </a:spcBef>
              <a:buSzPct val="27000"/>
              <a:buBlip>
                <a:blip r:embed="rId2"/>
              </a:buBlip>
              <a:defRPr b="1" sz="1450">
                <a:latin typeface="Graphik"/>
                <a:ea typeface="Graphik"/>
                <a:cs typeface="Graphik"/>
                <a:sym typeface="Graphik"/>
              </a:defRPr>
            </a:pPr>
            <a:r>
              <a:t>Comparison between Loan Status and Interest Rate:</a:t>
            </a:r>
          </a:p>
          <a:p>
            <a:pPr lvl="1" marL="650108" indent="-384932" algn="just" defTabSz="206247">
              <a:lnSpc>
                <a:spcPct val="70000"/>
              </a:lnSpc>
              <a:spcBef>
                <a:spcPts val="200"/>
              </a:spcBef>
              <a:defRPr sz="1450"/>
            </a:pPr>
            <a:r>
              <a:t>Risk Levels (Charged Off Rates):</a:t>
            </a:r>
          </a:p>
          <a:p>
            <a:pPr lvl="2" marL="915284" indent="-384932" algn="just" defTabSz="206247">
              <a:lnSpc>
                <a:spcPct val="70000"/>
              </a:lnSpc>
              <a:spcBef>
                <a:spcPts val="200"/>
              </a:spcBef>
              <a:defRPr sz="1450"/>
            </a:pPr>
            <a:r>
              <a:t>Less Risky: 4-6% (4.09%), 6-8% (5.6%), 8-10% (9.61%)</a:t>
            </a:r>
          </a:p>
          <a:p>
            <a:pPr lvl="2" marL="915284" indent="-384932" algn="just" defTabSz="206247">
              <a:lnSpc>
                <a:spcPct val="70000"/>
              </a:lnSpc>
              <a:spcBef>
                <a:spcPts val="200"/>
              </a:spcBef>
              <a:defRPr sz="1450"/>
            </a:pPr>
            <a:r>
              <a:t>More Risky: 16-18% (26.14%), 18-20% (30.34%), 20-22% (36.92%), 22-24% (46.08%)</a:t>
            </a:r>
          </a:p>
          <a:p>
            <a:pPr lvl="1" marL="650108" indent="-384932" algn="just" defTabSz="206247">
              <a:lnSpc>
                <a:spcPct val="70000"/>
              </a:lnSpc>
              <a:spcBef>
                <a:spcPts val="200"/>
              </a:spcBef>
              <a:defRPr sz="1450"/>
            </a:pPr>
            <a:r>
              <a:t>Distribution of Interest Rates:</a:t>
            </a:r>
          </a:p>
          <a:p>
            <a:pPr lvl="2" marL="915284" indent="-384932" algn="just" defTabSz="206247">
              <a:lnSpc>
                <a:spcPct val="70000"/>
              </a:lnSpc>
              <a:spcBef>
                <a:spcPts val="200"/>
              </a:spcBef>
              <a:defRPr sz="1450"/>
            </a:pPr>
            <a:r>
              <a:t>More Common: Loans with 10-12% and 6-8% interest rates</a:t>
            </a:r>
          </a:p>
          <a:p>
            <a:pPr lvl="2" marL="915284" indent="-384932" algn="just" defTabSz="206247">
              <a:lnSpc>
                <a:spcPct val="70000"/>
              </a:lnSpc>
              <a:spcBef>
                <a:spcPts val="200"/>
              </a:spcBef>
              <a:defRPr sz="1450"/>
            </a:pPr>
            <a:r>
              <a:t>Less Common: Loans with 22-24% and 20-22% interest rates, indicating fewer high-risk, high-interest loans.</a:t>
            </a:r>
          </a:p>
          <a:p>
            <a:pPr lvl="2" marL="915284" indent="-384932" algn="just" defTabSz="206247">
              <a:lnSpc>
                <a:spcPct val="70000"/>
              </a:lnSpc>
              <a:spcBef>
                <a:spcPts val="200"/>
              </a:spcBef>
              <a:defRPr sz="1450"/>
            </a:pPr>
          </a:p>
          <a:p>
            <a:pPr marL="384932" indent="-384932" algn="just" defTabSz="206247">
              <a:lnSpc>
                <a:spcPct val="70000"/>
              </a:lnSpc>
              <a:spcBef>
                <a:spcPts val="200"/>
              </a:spcBef>
              <a:buSzPct val="27000"/>
              <a:buBlip>
                <a:blip r:embed="rId2"/>
              </a:buBlip>
              <a:defRPr b="1" sz="1450">
                <a:latin typeface="Graphik"/>
                <a:ea typeface="Graphik"/>
                <a:cs typeface="Graphik"/>
                <a:sym typeface="Graphik"/>
              </a:defRPr>
            </a:pPr>
            <a:r>
              <a:t>Comparison between Loan Status and Grade:</a:t>
            </a:r>
          </a:p>
          <a:p>
            <a:pPr lvl="1" marL="650108" indent="-384932" algn="just" defTabSz="206247">
              <a:lnSpc>
                <a:spcPct val="70000"/>
              </a:lnSpc>
              <a:spcBef>
                <a:spcPts val="200"/>
              </a:spcBef>
              <a:defRPr sz="1450"/>
            </a:pPr>
            <a:r>
              <a:t>Risk Levels (Charged Off Rates):</a:t>
            </a:r>
          </a:p>
          <a:p>
            <a:pPr lvl="2" marL="915284" indent="-384932" algn="just" defTabSz="206247">
              <a:lnSpc>
                <a:spcPct val="70000"/>
              </a:lnSpc>
              <a:spcBef>
                <a:spcPts val="200"/>
              </a:spcBef>
              <a:defRPr sz="1450"/>
            </a:pPr>
            <a:r>
              <a:t>Less Risky: Grade A (6.01%), B (12.15%), and C (17.13%)</a:t>
            </a:r>
          </a:p>
          <a:p>
            <a:pPr lvl="2" marL="915284" indent="-384932" algn="just" defTabSz="206247">
              <a:lnSpc>
                <a:spcPct val="70000"/>
              </a:lnSpc>
              <a:spcBef>
                <a:spcPts val="200"/>
              </a:spcBef>
              <a:defRPr sz="1450"/>
            </a:pPr>
            <a:r>
              <a:t>More Risky: Grade D (21.87%), E (26.89%), F (31.8%), and G (34.26%)</a:t>
            </a:r>
          </a:p>
          <a:p>
            <a:pPr lvl="1" marL="650108" indent="-384932" algn="just" defTabSz="206247">
              <a:lnSpc>
                <a:spcPct val="70000"/>
              </a:lnSpc>
              <a:spcBef>
                <a:spcPts val="200"/>
              </a:spcBef>
              <a:defRPr sz="1450"/>
            </a:pPr>
            <a:r>
              <a:t>Distribution of Loan Grades:</a:t>
            </a:r>
          </a:p>
          <a:p>
            <a:pPr lvl="2" marL="915284" indent="-384932" algn="just" defTabSz="206247">
              <a:lnSpc>
                <a:spcPct val="70000"/>
              </a:lnSpc>
              <a:spcBef>
                <a:spcPts val="200"/>
              </a:spcBef>
              <a:defRPr sz="1450"/>
            </a:pPr>
            <a:r>
              <a:t>More Common: Grades B and A</a:t>
            </a:r>
          </a:p>
          <a:p>
            <a:pPr lvl="2" marL="915284" indent="-384932" algn="just" defTabSz="206247">
              <a:lnSpc>
                <a:spcPct val="70000"/>
              </a:lnSpc>
              <a:spcBef>
                <a:spcPts val="200"/>
              </a:spcBef>
              <a:defRPr sz="1450"/>
            </a:pPr>
            <a:r>
              <a:t>Less Common: Grades F and G, indicating fewer high-risk loans.</a:t>
            </a:r>
          </a:p>
          <a:p>
            <a:pPr lvl="2" marL="915284" indent="-384932" algn="just" defTabSz="206247">
              <a:lnSpc>
                <a:spcPct val="70000"/>
              </a:lnSpc>
              <a:spcBef>
                <a:spcPts val="200"/>
              </a:spcBef>
              <a:defRPr sz="1450"/>
            </a:pPr>
          </a:p>
          <a:p>
            <a:pPr marL="384932" indent="-384932" algn="just" defTabSz="206247">
              <a:lnSpc>
                <a:spcPct val="70000"/>
              </a:lnSpc>
              <a:spcBef>
                <a:spcPts val="200"/>
              </a:spcBef>
              <a:buSzPct val="27000"/>
              <a:buBlip>
                <a:blip r:embed="rId2"/>
              </a:buBlip>
              <a:defRPr b="1" sz="1450">
                <a:latin typeface="Graphik"/>
                <a:ea typeface="Graphik"/>
                <a:cs typeface="Graphik"/>
                <a:sym typeface="Graphik"/>
              </a:defRPr>
            </a:pPr>
            <a:r>
              <a:t>Comparison between Loan Status and Home Ownership:</a:t>
            </a:r>
          </a:p>
          <a:p>
            <a:pPr lvl="1" marL="650108" indent="-384932" algn="just" defTabSz="206247">
              <a:lnSpc>
                <a:spcPct val="70000"/>
              </a:lnSpc>
              <a:spcBef>
                <a:spcPts val="200"/>
              </a:spcBef>
              <a:defRPr sz="1450"/>
            </a:pPr>
            <a:r>
              <a:t>Risk Levels (Charged Off Rates):</a:t>
            </a:r>
          </a:p>
          <a:p>
            <a:pPr lvl="2" marL="915284" indent="-384932" algn="just" defTabSz="206247">
              <a:lnSpc>
                <a:spcPct val="70000"/>
              </a:lnSpc>
              <a:spcBef>
                <a:spcPts val="200"/>
              </a:spcBef>
              <a:defRPr sz="1450"/>
            </a:pPr>
            <a:r>
              <a:t>More Risky: OTHER (18.37%), RENT (15.18%), OWN (14.67%)</a:t>
            </a:r>
          </a:p>
          <a:p>
            <a:pPr lvl="2" marL="915284" indent="-384932" algn="just" defTabSz="206247">
              <a:lnSpc>
                <a:spcPct val="70000"/>
              </a:lnSpc>
              <a:spcBef>
                <a:spcPts val="200"/>
              </a:spcBef>
              <a:defRPr sz="1450"/>
            </a:pPr>
            <a:r>
              <a:t>Less Risky: MORTGAGE (13.31%), NONE (0.0%)</a:t>
            </a:r>
          </a:p>
          <a:p>
            <a:pPr lvl="1" marL="650108" indent="-384932" algn="just" defTabSz="206247">
              <a:lnSpc>
                <a:spcPct val="70000"/>
              </a:lnSpc>
              <a:spcBef>
                <a:spcPts val="200"/>
              </a:spcBef>
              <a:defRPr sz="1450"/>
            </a:pPr>
            <a:r>
              <a:t>Distribution of Home Ownership:</a:t>
            </a:r>
          </a:p>
          <a:p>
            <a:pPr lvl="2" marL="915284" indent="-384932" algn="just" defTabSz="206247">
              <a:lnSpc>
                <a:spcPct val="70000"/>
              </a:lnSpc>
              <a:spcBef>
                <a:spcPts val="200"/>
              </a:spcBef>
              <a:defRPr sz="1450"/>
            </a:pPr>
            <a:r>
              <a:t>High Common: RENT and MORTGAGE are most common.</a:t>
            </a:r>
          </a:p>
          <a:p>
            <a:pPr lvl="2" marL="915284" indent="-384932" algn="just" defTabSz="206247">
              <a:lnSpc>
                <a:spcPct val="70000"/>
              </a:lnSpc>
              <a:spcBef>
                <a:spcPts val="200"/>
              </a:spcBef>
              <a:defRPr sz="1450"/>
            </a:pPr>
          </a:p>
          <a:p>
            <a:pPr marL="384932" indent="-384932" algn="just" defTabSz="206247">
              <a:lnSpc>
                <a:spcPct val="70000"/>
              </a:lnSpc>
              <a:spcBef>
                <a:spcPts val="200"/>
              </a:spcBef>
              <a:buSzPct val="27000"/>
              <a:buBlip>
                <a:blip r:embed="rId2"/>
              </a:buBlip>
              <a:defRPr b="1" sz="1450">
                <a:latin typeface="Graphik"/>
                <a:ea typeface="Graphik"/>
                <a:cs typeface="Graphik"/>
                <a:sym typeface="Graphik"/>
              </a:defRPr>
            </a:pPr>
            <a:r>
              <a:t>Comparison between Loan Status and Purpose:</a:t>
            </a:r>
          </a:p>
          <a:p>
            <a:pPr lvl="1" marL="650108" indent="-384932" algn="just" defTabSz="206247">
              <a:lnSpc>
                <a:spcPct val="70000"/>
              </a:lnSpc>
              <a:spcBef>
                <a:spcPts val="200"/>
              </a:spcBef>
              <a:defRPr sz="1450"/>
            </a:pPr>
            <a:r>
              <a:t>Risk:</a:t>
            </a:r>
          </a:p>
          <a:p>
            <a:pPr lvl="2" marL="915284" indent="-384932" algn="just" defTabSz="206247">
              <a:lnSpc>
                <a:spcPct val="70000"/>
              </a:lnSpc>
              <a:spcBef>
                <a:spcPts val="200"/>
              </a:spcBef>
              <a:defRPr sz="1450"/>
            </a:pPr>
            <a:r>
              <a:t>High Risk: Small business, renewable energy, educational loans.</a:t>
            </a:r>
          </a:p>
          <a:p>
            <a:pPr lvl="2" marL="915284" indent="-384932" algn="just" defTabSz="206247">
              <a:lnSpc>
                <a:spcPct val="70000"/>
              </a:lnSpc>
              <a:spcBef>
                <a:spcPts val="200"/>
              </a:spcBef>
              <a:defRPr sz="1450"/>
            </a:pPr>
            <a:r>
              <a:t>Low Risk: Wedding, car, credit card, major purchase loans.</a:t>
            </a:r>
          </a:p>
          <a:p>
            <a:pPr lvl="1" marL="650108" indent="-384932" algn="just" defTabSz="206247">
              <a:lnSpc>
                <a:spcPct val="70000"/>
              </a:lnSpc>
              <a:spcBef>
                <a:spcPts val="200"/>
              </a:spcBef>
              <a:defRPr sz="1450"/>
            </a:pPr>
            <a:r>
              <a:t>Demand:</a:t>
            </a:r>
          </a:p>
          <a:p>
            <a:pPr lvl="2" marL="915284" indent="-384932" algn="just" defTabSz="206247">
              <a:lnSpc>
                <a:spcPct val="70000"/>
              </a:lnSpc>
              <a:spcBef>
                <a:spcPts val="200"/>
              </a:spcBef>
              <a:defRPr sz="1450"/>
            </a:pPr>
            <a:r>
              <a:t>High Demand: Debt consolidation, credit card loans.</a:t>
            </a:r>
          </a:p>
          <a:p>
            <a:pPr lvl="2" marL="915284" indent="-384932" algn="just" defTabSz="206247">
              <a:lnSpc>
                <a:spcPct val="70000"/>
              </a:lnSpc>
              <a:spcBef>
                <a:spcPts val="200"/>
              </a:spcBef>
              <a:defRPr sz="1450"/>
            </a:pPr>
            <a:r>
              <a:t>Low Demand: Renewable energy, educational loans.</a:t>
            </a:r>
          </a:p>
        </p:txBody>
      </p:sp>
      <p:pic>
        <p:nvPicPr>
          <p:cNvPr id="302" name="pasted-movie.png" descr="pasted-movie.png"/>
          <p:cNvPicPr>
            <a:picLocks noChangeAspect="1"/>
          </p:cNvPicPr>
          <p:nvPr/>
        </p:nvPicPr>
        <p:blipFill>
          <a:blip r:embed="rId3">
            <a:extLst/>
          </a:blip>
          <a:stretch>
            <a:fillRect/>
          </a:stretch>
        </p:blipFill>
        <p:spPr>
          <a:xfrm>
            <a:off x="13233400" y="3535384"/>
            <a:ext cx="5080000" cy="3024180"/>
          </a:xfrm>
          <a:prstGeom prst="rect">
            <a:avLst/>
          </a:prstGeom>
          <a:ln w="25400">
            <a:miter lim="400000"/>
          </a:ln>
          <a:effectLst>
            <a:outerShdw sx="100000" sy="100000" kx="0" ky="0" algn="b" rotWithShape="0" blurRad="254000" dist="127000" dir="5400000">
              <a:srgbClr val="000000">
                <a:alpha val="70000"/>
              </a:srgbClr>
            </a:outerShdw>
          </a:effectLst>
        </p:spPr>
      </p:pic>
      <p:pic>
        <p:nvPicPr>
          <p:cNvPr id="303" name="pasted-movie.png" descr="pasted-movie.png"/>
          <p:cNvPicPr>
            <a:picLocks noChangeAspect="1"/>
          </p:cNvPicPr>
          <p:nvPr/>
        </p:nvPicPr>
        <p:blipFill>
          <a:blip r:embed="rId4">
            <a:extLst/>
          </a:blip>
          <a:stretch>
            <a:fillRect/>
          </a:stretch>
        </p:blipFill>
        <p:spPr>
          <a:xfrm>
            <a:off x="18554700" y="3532881"/>
            <a:ext cx="5080000" cy="3027266"/>
          </a:xfrm>
          <a:prstGeom prst="rect">
            <a:avLst/>
          </a:prstGeom>
          <a:ln w="25400">
            <a:miter lim="400000"/>
          </a:ln>
          <a:effectLst>
            <a:outerShdw sx="100000" sy="100000" kx="0" ky="0" algn="b" rotWithShape="0" blurRad="254000" dist="127000" dir="5400000">
              <a:srgbClr val="000000">
                <a:alpha val="70000"/>
              </a:srgbClr>
            </a:outerShdw>
          </a:effectLst>
        </p:spPr>
      </p:pic>
      <p:pic>
        <p:nvPicPr>
          <p:cNvPr id="304" name="pasted-movie.png" descr="pasted-movie.png"/>
          <p:cNvPicPr>
            <a:picLocks noChangeAspect="1"/>
          </p:cNvPicPr>
          <p:nvPr/>
        </p:nvPicPr>
        <p:blipFill>
          <a:blip r:embed="rId5">
            <a:extLst/>
          </a:blip>
          <a:stretch>
            <a:fillRect/>
          </a:stretch>
        </p:blipFill>
        <p:spPr>
          <a:xfrm>
            <a:off x="13233400" y="6864971"/>
            <a:ext cx="5080000" cy="3018028"/>
          </a:xfrm>
          <a:prstGeom prst="rect">
            <a:avLst/>
          </a:prstGeom>
          <a:ln w="25400">
            <a:miter lim="400000"/>
          </a:ln>
          <a:effectLst>
            <a:outerShdw sx="100000" sy="100000" kx="0" ky="0" algn="b" rotWithShape="0" blurRad="254000" dist="127000" dir="5400000">
              <a:srgbClr val="000000">
                <a:alpha val="70000"/>
              </a:srgbClr>
            </a:outerShdw>
          </a:effectLst>
        </p:spPr>
      </p:pic>
      <p:pic>
        <p:nvPicPr>
          <p:cNvPr id="305" name="pasted-movie.png" descr="pasted-movie.png"/>
          <p:cNvPicPr>
            <a:picLocks noChangeAspect="1"/>
          </p:cNvPicPr>
          <p:nvPr/>
        </p:nvPicPr>
        <p:blipFill>
          <a:blip r:embed="rId6">
            <a:extLst/>
          </a:blip>
          <a:stretch>
            <a:fillRect/>
          </a:stretch>
        </p:blipFill>
        <p:spPr>
          <a:xfrm>
            <a:off x="18554700" y="6866314"/>
            <a:ext cx="5080000" cy="3014961"/>
          </a:xfrm>
          <a:prstGeom prst="rect">
            <a:avLst/>
          </a:prstGeom>
          <a:ln w="25400">
            <a:miter lim="400000"/>
          </a:ln>
          <a:effectLst>
            <a:outerShdw sx="100000" sy="100000" kx="0" ky="0" algn="b" rotWithShape="0" blurRad="254000" dist="127000" dir="5400000">
              <a:srgbClr val="000000">
                <a:alpha val="70000"/>
              </a:srgbClr>
            </a:outerShdw>
          </a:effectLst>
        </p:spPr>
      </p:pic>
      <p:pic>
        <p:nvPicPr>
          <p:cNvPr id="306" name="pasted-movie.png" descr="pasted-movie.png"/>
          <p:cNvPicPr>
            <a:picLocks noChangeAspect="1"/>
          </p:cNvPicPr>
          <p:nvPr/>
        </p:nvPicPr>
        <p:blipFill>
          <a:blip r:embed="rId7">
            <a:extLst/>
          </a:blip>
          <a:stretch>
            <a:fillRect/>
          </a:stretch>
        </p:blipFill>
        <p:spPr>
          <a:xfrm>
            <a:off x="13233400" y="10191125"/>
            <a:ext cx="5080000" cy="3027266"/>
          </a:xfrm>
          <a:prstGeom prst="rect">
            <a:avLst/>
          </a:prstGeom>
          <a:ln w="25400">
            <a:miter lim="400000"/>
          </a:ln>
          <a:effectLst>
            <a:outerShdw sx="100000" sy="100000" kx="0" ky="0" algn="b" rotWithShape="0" blurRad="254000" dist="127000" dir="5400000">
              <a:srgbClr val="000000">
                <a:alpha val="70000"/>
              </a:srgbClr>
            </a:outerShdw>
          </a:effectLst>
        </p:spPr>
      </p:pic>
      <p:pic>
        <p:nvPicPr>
          <p:cNvPr id="307" name="pasted-movie.png" descr="pasted-movie.png"/>
          <p:cNvPicPr>
            <a:picLocks noChangeAspect="1"/>
          </p:cNvPicPr>
          <p:nvPr/>
        </p:nvPicPr>
        <p:blipFill>
          <a:blip r:embed="rId8">
            <a:extLst/>
          </a:blip>
          <a:stretch>
            <a:fillRect/>
          </a:stretch>
        </p:blipFill>
        <p:spPr>
          <a:xfrm>
            <a:off x="18554700" y="10186682"/>
            <a:ext cx="5080000" cy="3033457"/>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Multivariate Analysis"/>
          <p:cNvSpPr txBox="1"/>
          <p:nvPr>
            <p:ph type="body" sz="half" idx="1"/>
          </p:nvPr>
        </p:nvSpPr>
        <p:spPr>
          <a:prstGeom prst="rect">
            <a:avLst/>
          </a:prstGeom>
        </p:spPr>
        <p:txBody>
          <a:bodyPr/>
          <a:lstStyle/>
          <a:p>
            <a:pPr/>
            <a:r>
              <a:t>Multivariate Analysis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Multivariate Analysis"/>
          <p:cNvSpPr txBox="1"/>
          <p:nvPr>
            <p:ph type="title"/>
          </p:nvPr>
        </p:nvSpPr>
        <p:spPr>
          <a:prstGeom prst="rect">
            <a:avLst/>
          </a:prstGeom>
        </p:spPr>
        <p:txBody>
          <a:bodyPr/>
          <a:lstStyle>
            <a:lvl1pPr defTabSz="2316479">
              <a:defRPr spc="-95" sz="9500"/>
            </a:lvl1pPr>
          </a:lstStyle>
          <a:p>
            <a:pPr/>
            <a:r>
              <a:t>Multivariate Analysis</a:t>
            </a:r>
          </a:p>
        </p:txBody>
      </p:sp>
      <p:sp>
        <p:nvSpPr>
          <p:cNvPr id="312" name="Loan Amounts:…"/>
          <p:cNvSpPr txBox="1"/>
          <p:nvPr>
            <p:ph type="body" sz="half" idx="1"/>
          </p:nvPr>
        </p:nvSpPr>
        <p:spPr>
          <a:xfrm>
            <a:off x="1206500" y="3177160"/>
            <a:ext cx="12267406" cy="9327356"/>
          </a:xfrm>
          <a:prstGeom prst="rect">
            <a:avLst/>
          </a:prstGeom>
        </p:spPr>
        <p:txBody>
          <a:bodyPr anchor="ctr"/>
          <a:lstStyle/>
          <a:p>
            <a:pPr marL="0" indent="0" algn="just" defTabSz="291591">
              <a:spcBef>
                <a:spcPts val="300"/>
              </a:spcBef>
              <a:buSzTx/>
              <a:buNone/>
              <a:defRPr b="1" sz="1803">
                <a:latin typeface="Graphik"/>
                <a:ea typeface="Graphik"/>
                <a:cs typeface="Graphik"/>
                <a:sym typeface="Graphik"/>
              </a:defRPr>
            </a:pPr>
            <a:r>
              <a:t>Loan Amounts:</a:t>
            </a:r>
          </a:p>
          <a:p>
            <a:pPr marL="635254" indent="-520700" algn="just" defTabSz="291591">
              <a:spcBef>
                <a:spcPts val="300"/>
              </a:spcBef>
              <a:buClr>
                <a:srgbClr val="000000">
                  <a:alpha val="87058"/>
                </a:srgbClr>
              </a:buClr>
              <a:buFont typeface="TimesNewRomanPSMT"/>
              <a:defRPr sz="1803"/>
            </a:pPr>
            <a:r>
              <a:t>Strong positive correlations with funded amount and funded amount invested, moderate correlation with installment, and weak correlation with borrower characteristics and interest rates.</a:t>
            </a:r>
          </a:p>
          <a:p>
            <a:pPr marL="0" indent="0" algn="just" defTabSz="291591">
              <a:spcBef>
                <a:spcPts val="300"/>
              </a:spcBef>
              <a:buSzTx/>
              <a:buNone/>
              <a:defRPr b="1" sz="1803">
                <a:latin typeface="Graphik"/>
                <a:ea typeface="Graphik"/>
                <a:cs typeface="Graphik"/>
                <a:sym typeface="Graphik"/>
              </a:defRPr>
            </a:pPr>
            <a:r>
              <a:t>Funded Amount:</a:t>
            </a:r>
          </a:p>
          <a:p>
            <a:pPr marL="635254" indent="-520700" algn="just" defTabSz="291591">
              <a:spcBef>
                <a:spcPts val="300"/>
              </a:spcBef>
              <a:buClr>
                <a:srgbClr val="000000">
                  <a:alpha val="87058"/>
                </a:srgbClr>
              </a:buClr>
              <a:buFont typeface="TimesNewRomanPSMT"/>
              <a:defRPr sz="1803"/>
            </a:pPr>
            <a:r>
              <a:t>Strong positive correlations with loan amount and funded amount invested, moderate correlation with installment, and weak correlation with borrower characteristics and interest rates.</a:t>
            </a:r>
          </a:p>
          <a:p>
            <a:pPr marL="0" indent="0" algn="just" defTabSz="291591">
              <a:spcBef>
                <a:spcPts val="300"/>
              </a:spcBef>
              <a:buSzTx/>
              <a:buNone/>
              <a:defRPr b="1" sz="1803">
                <a:latin typeface="Graphik"/>
                <a:ea typeface="Graphik"/>
                <a:cs typeface="Graphik"/>
                <a:sym typeface="Graphik"/>
              </a:defRPr>
            </a:pPr>
            <a:r>
              <a:t>Funded Amount Invested:</a:t>
            </a:r>
          </a:p>
          <a:p>
            <a:pPr marL="635254" indent="-520700" algn="just" defTabSz="291591">
              <a:spcBef>
                <a:spcPts val="300"/>
              </a:spcBef>
              <a:buClr>
                <a:srgbClr val="000000">
                  <a:alpha val="87058"/>
                </a:srgbClr>
              </a:buClr>
              <a:buFont typeface="TimesNewRomanPSMT"/>
              <a:defRPr sz="1803"/>
            </a:pPr>
            <a:r>
              <a:t>Strong positive correlations with loan amount and funded amount, moderate correlation with installment, and weak correlation with borrower characteristics and interest rates.</a:t>
            </a:r>
          </a:p>
          <a:p>
            <a:pPr marL="0" indent="0" algn="just" defTabSz="291591">
              <a:spcBef>
                <a:spcPts val="300"/>
              </a:spcBef>
              <a:buSzTx/>
              <a:buNone/>
              <a:defRPr b="1" sz="1803">
                <a:latin typeface="Graphik"/>
                <a:ea typeface="Graphik"/>
                <a:cs typeface="Graphik"/>
                <a:sym typeface="Graphik"/>
              </a:defRPr>
            </a:pPr>
            <a:r>
              <a:t>Interest Rate:</a:t>
            </a:r>
          </a:p>
          <a:p>
            <a:pPr marL="635254" indent="-520700" algn="just" defTabSz="291591">
              <a:spcBef>
                <a:spcPts val="300"/>
              </a:spcBef>
              <a:buClr>
                <a:srgbClr val="000000">
                  <a:alpha val="87058"/>
                </a:srgbClr>
              </a:buClr>
              <a:buFont typeface="TimesNewRomanPSMT"/>
              <a:defRPr sz="1803"/>
            </a:pPr>
            <a:r>
              <a:t>Weak correlations with loan attributes, indicating some association but not particularly strong.</a:t>
            </a:r>
          </a:p>
          <a:p>
            <a:pPr marL="0" indent="0" algn="just" defTabSz="291591">
              <a:spcBef>
                <a:spcPts val="300"/>
              </a:spcBef>
              <a:buSzTx/>
              <a:buNone/>
              <a:defRPr b="1" sz="1803">
                <a:latin typeface="Graphik"/>
                <a:ea typeface="Graphik"/>
                <a:cs typeface="Graphik"/>
                <a:sym typeface="Graphik"/>
              </a:defRPr>
            </a:pPr>
            <a:r>
              <a:t>Installment:</a:t>
            </a:r>
          </a:p>
          <a:p>
            <a:pPr marL="635254" indent="-520700" algn="just" defTabSz="291591">
              <a:spcBef>
                <a:spcPts val="300"/>
              </a:spcBef>
              <a:buClr>
                <a:srgbClr val="000000">
                  <a:alpha val="87058"/>
                </a:srgbClr>
              </a:buClr>
              <a:buFont typeface="TimesNewRomanPSMT"/>
              <a:defRPr sz="1803"/>
            </a:pPr>
            <a:r>
              <a:t>Strong positive correlations with loan amount, funded amount, and funded amount invested, weak correlation with borrower characteristics and interest rates.</a:t>
            </a:r>
          </a:p>
          <a:p>
            <a:pPr marL="0" indent="0" algn="just" defTabSz="291591">
              <a:spcBef>
                <a:spcPts val="300"/>
              </a:spcBef>
              <a:buSzTx/>
              <a:buNone/>
              <a:defRPr b="1" sz="1803">
                <a:latin typeface="Graphik"/>
                <a:ea typeface="Graphik"/>
                <a:cs typeface="Graphik"/>
                <a:sym typeface="Graphik"/>
              </a:defRPr>
            </a:pPr>
            <a:r>
              <a:t>Annual Income:</a:t>
            </a:r>
          </a:p>
          <a:p>
            <a:pPr marL="635254" indent="-520700" algn="just" defTabSz="291591">
              <a:spcBef>
                <a:spcPts val="300"/>
              </a:spcBef>
              <a:buClr>
                <a:srgbClr val="000000">
                  <a:alpha val="87058"/>
                </a:srgbClr>
              </a:buClr>
              <a:buFont typeface="TimesNewRomanPSMT"/>
              <a:defRPr sz="1803"/>
            </a:pPr>
            <a:r>
              <a:t>Weak correlations with loan attributes, indicating a slight association with loan amounts but not particularly strong.</a:t>
            </a:r>
          </a:p>
          <a:p>
            <a:pPr marL="0" indent="0" algn="just" defTabSz="291591">
              <a:spcBef>
                <a:spcPts val="300"/>
              </a:spcBef>
              <a:buSzTx/>
              <a:buNone/>
              <a:defRPr b="1" sz="1803">
                <a:latin typeface="Graphik"/>
                <a:ea typeface="Graphik"/>
                <a:cs typeface="Graphik"/>
                <a:sym typeface="Graphik"/>
              </a:defRPr>
            </a:pPr>
            <a:r>
              <a:t>Debt-to-Income Ratio:</a:t>
            </a:r>
          </a:p>
          <a:p>
            <a:pPr marL="635254" indent="-520700" algn="just" defTabSz="291591">
              <a:spcBef>
                <a:spcPts val="300"/>
              </a:spcBef>
              <a:buClr>
                <a:srgbClr val="000000">
                  <a:alpha val="87058"/>
                </a:srgbClr>
              </a:buClr>
              <a:buFont typeface="TimesNewRomanPSMT"/>
              <a:defRPr sz="1803"/>
            </a:pPr>
            <a:r>
              <a:t>Weak correlations with loan attributes, suggesting some association but not particularly strong.</a:t>
            </a:r>
          </a:p>
          <a:p>
            <a:pPr marL="0" indent="0" algn="just" defTabSz="291591">
              <a:spcBef>
                <a:spcPts val="300"/>
              </a:spcBef>
              <a:buSzTx/>
              <a:buNone/>
              <a:defRPr b="1" sz="1803">
                <a:latin typeface="Graphik"/>
                <a:ea typeface="Graphik"/>
                <a:cs typeface="Graphik"/>
                <a:sym typeface="Graphik"/>
              </a:defRPr>
            </a:pPr>
            <a:r>
              <a:t>Public Record Bankruptcies:</a:t>
            </a:r>
          </a:p>
          <a:p>
            <a:pPr marL="635254" indent="-520700" algn="just" defTabSz="291591">
              <a:spcBef>
                <a:spcPts val="300"/>
              </a:spcBef>
              <a:buClr>
                <a:srgbClr val="000000">
                  <a:alpha val="87058"/>
                </a:srgbClr>
              </a:buClr>
              <a:buFont typeface="TimesNewRomanPSMT"/>
              <a:defRPr sz="1803"/>
            </a:pPr>
            <a:r>
              <a:t>Almost negligible correlation with loan attributes, indicating minimal association with borrower characteristics and loan terms.</a:t>
            </a:r>
          </a:p>
          <a:p>
            <a:pPr marL="0" indent="0" algn="just" defTabSz="291591">
              <a:spcBef>
                <a:spcPts val="300"/>
              </a:spcBef>
              <a:buSzTx/>
              <a:buNone/>
              <a:defRPr b="1" sz="1803">
                <a:latin typeface="Graphik"/>
                <a:ea typeface="Graphik"/>
                <a:cs typeface="Graphik"/>
                <a:sym typeface="Graphik"/>
              </a:defRPr>
            </a:pPr>
            <a:r>
              <a:t>Issue Date Year:</a:t>
            </a:r>
          </a:p>
          <a:p>
            <a:pPr marL="635254" indent="-520700" algn="just" defTabSz="291591">
              <a:spcBef>
                <a:spcPts val="300"/>
              </a:spcBef>
              <a:buClr>
                <a:srgbClr val="000000">
                  <a:alpha val="87058"/>
                </a:srgbClr>
              </a:buClr>
              <a:buFont typeface="TimesNewRomanPSMT"/>
              <a:defRPr sz="1803"/>
            </a:pPr>
            <a:r>
              <a:t>Negligible correlation with loan attributes except for a somewhat stronger correlation with funded amount invested.</a:t>
            </a:r>
          </a:p>
          <a:p>
            <a:pPr marL="0" indent="0" algn="just" defTabSz="291591">
              <a:spcBef>
                <a:spcPts val="300"/>
              </a:spcBef>
              <a:buSzTx/>
              <a:buNone/>
              <a:defRPr b="1" sz="1803">
                <a:latin typeface="Graphik"/>
                <a:ea typeface="Graphik"/>
                <a:cs typeface="Graphik"/>
                <a:sym typeface="Graphik"/>
              </a:defRPr>
            </a:pPr>
            <a:r>
              <a:t>Margin:</a:t>
            </a:r>
          </a:p>
          <a:p>
            <a:pPr marL="635254" indent="-520700" algn="just" defTabSz="291591">
              <a:spcBef>
                <a:spcPts val="300"/>
              </a:spcBef>
              <a:buClr>
                <a:srgbClr val="000000">
                  <a:alpha val="87058"/>
                </a:srgbClr>
              </a:buClr>
              <a:buFont typeface="TimesNewRomanPSMT"/>
              <a:defRPr sz="1803"/>
            </a:pPr>
            <a:r>
              <a:t>There's no correlation with loan attributes except for a somewhat positive correlation with annual_inc invested.</a:t>
            </a:r>
          </a:p>
        </p:txBody>
      </p:sp>
      <p:pic>
        <p:nvPicPr>
          <p:cNvPr id="313" name="pasted-movie.png" descr="pasted-movie.png"/>
          <p:cNvPicPr>
            <a:picLocks noChangeAspect="1"/>
          </p:cNvPicPr>
          <p:nvPr/>
        </p:nvPicPr>
        <p:blipFill>
          <a:blip r:embed="rId2">
            <a:extLst/>
          </a:blip>
          <a:stretch>
            <a:fillRect/>
          </a:stretch>
        </p:blipFill>
        <p:spPr>
          <a:xfrm>
            <a:off x="14602017" y="4091329"/>
            <a:ext cx="8962474" cy="7499018"/>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Recommendations"/>
          <p:cNvSpPr txBox="1"/>
          <p:nvPr>
            <p:ph type="body" sz="half" idx="1"/>
          </p:nvPr>
        </p:nvSpPr>
        <p:spPr>
          <a:prstGeom prst="rect">
            <a:avLst/>
          </a:prstGeom>
        </p:spPr>
        <p:txBody>
          <a:bodyPr/>
          <a:lstStyle/>
          <a:p>
            <a:pPr/>
            <a:r>
              <a:t>Recommendations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Based on the above analysis, below are the factors that influence loan defaults:…"/>
          <p:cNvSpPr txBox="1"/>
          <p:nvPr/>
        </p:nvSpPr>
        <p:spPr>
          <a:xfrm>
            <a:off x="1325774" y="1417954"/>
            <a:ext cx="21732453" cy="108800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Based on the above analysis, below are the factors that influence loan defaults:</a:t>
            </a:r>
          </a:p>
          <a:p>
            <a:pPr marL="1054099" indent="-914399">
              <a:buClr>
                <a:srgbClr val="000000">
                  <a:alpha val="87058"/>
                </a:srgbClr>
              </a:buClr>
              <a:buSzPct val="100000"/>
              <a:buFont typeface="TimesNewRomanPSMT"/>
              <a:buChar char="•"/>
              <a:defRPr sz="3000"/>
            </a:pPr>
            <a:r>
              <a:rPr b="1">
                <a:latin typeface="Graphik"/>
                <a:ea typeface="Graphik"/>
                <a:cs typeface="Graphik"/>
                <a:sym typeface="Graphik"/>
              </a:rPr>
              <a:t>Loan Term</a:t>
            </a:r>
            <a:r>
              <a:t>: Loans with longer terms (60 months) have higher default rates compared to shorter-term loans (36 months), indicating higher risk or borrower instability.</a:t>
            </a:r>
          </a:p>
          <a:p>
            <a:pPr marL="1054099" indent="-914399">
              <a:buClr>
                <a:srgbClr val="000000">
                  <a:alpha val="87058"/>
                </a:srgbClr>
              </a:buClr>
              <a:buSzPct val="100000"/>
              <a:buFont typeface="TimesNewRomanPSMT"/>
              <a:buChar char="•"/>
              <a:defRPr sz="3000"/>
            </a:pPr>
            <a:r>
              <a:rPr b="1">
                <a:latin typeface="Graphik"/>
                <a:ea typeface="Graphik"/>
                <a:cs typeface="Graphik"/>
                <a:sym typeface="Graphik"/>
              </a:rPr>
              <a:t>Loan Amount</a:t>
            </a:r>
            <a:r>
              <a:t>: For loan amounts exceeding 15,000, there is a trend of higher default rates. Borrowers may find it difficult to make repayments for larger loans, leading to increased charge-offs.</a:t>
            </a:r>
          </a:p>
          <a:p>
            <a:pPr marL="1054099" indent="-914399">
              <a:buClr>
                <a:srgbClr val="000000">
                  <a:alpha val="87058"/>
                </a:srgbClr>
              </a:buClr>
              <a:buSzPct val="100000"/>
              <a:buFont typeface="TimesNewRomanPSMT"/>
              <a:buChar char="•"/>
              <a:defRPr sz="3000"/>
            </a:pPr>
            <a:r>
              <a:rPr b="1">
                <a:latin typeface="Graphik"/>
                <a:ea typeface="Graphik"/>
                <a:cs typeface="Graphik"/>
                <a:sym typeface="Graphik"/>
              </a:rPr>
              <a:t>Interest Rate</a:t>
            </a:r>
            <a:r>
              <a:t>: Loans with higher interest rates, such as 16%, are associated with higher charge-off rates. High-interest loans may attract riskier customers.</a:t>
            </a:r>
          </a:p>
          <a:p>
            <a:pPr marL="1054099" indent="-914399">
              <a:buClr>
                <a:srgbClr val="000000">
                  <a:alpha val="87058"/>
                </a:srgbClr>
              </a:buClr>
              <a:buSzPct val="100000"/>
              <a:buFont typeface="TimesNewRomanPSMT"/>
              <a:buChar char="•"/>
              <a:defRPr sz="3000"/>
            </a:pPr>
            <a:r>
              <a:rPr b="1">
                <a:latin typeface="Graphik"/>
                <a:ea typeface="Graphik"/>
                <a:cs typeface="Graphik"/>
                <a:sym typeface="Graphik"/>
              </a:rPr>
              <a:t>Loan Grade</a:t>
            </a:r>
            <a:r>
              <a:t>: Lower-grade loans (D, E, F, G) have higher charge-off rates compared to higher-grade loans (A, B, C).</a:t>
            </a:r>
          </a:p>
          <a:p>
            <a:pPr marL="1054099" indent="-914399">
              <a:buClr>
                <a:srgbClr val="000000">
                  <a:alpha val="87058"/>
                </a:srgbClr>
              </a:buClr>
              <a:buSzPct val="100000"/>
              <a:buFont typeface="TimesNewRomanPSMT"/>
              <a:buChar char="•"/>
              <a:defRPr sz="3000"/>
            </a:pPr>
            <a:r>
              <a:rPr b="1">
                <a:latin typeface="Graphik"/>
                <a:ea typeface="Graphik"/>
                <a:cs typeface="Graphik"/>
                <a:sym typeface="Graphik"/>
              </a:rPr>
              <a:t>Home Ownership</a:t>
            </a:r>
            <a:r>
              <a:t>: Non-traditional home ownership, such as renting or other categories, is linked with higher charge-off rates compared to mortgage holders.</a:t>
            </a:r>
          </a:p>
          <a:p>
            <a:pPr marL="1054099" indent="-914399">
              <a:buClr>
                <a:srgbClr val="000000">
                  <a:alpha val="87058"/>
                </a:srgbClr>
              </a:buClr>
              <a:buSzPct val="100000"/>
              <a:buFont typeface="TimesNewRomanPSMT"/>
              <a:buChar char="•"/>
              <a:defRPr sz="3000"/>
            </a:pPr>
            <a:r>
              <a:rPr b="1">
                <a:latin typeface="Graphik"/>
                <a:ea typeface="Graphik"/>
                <a:cs typeface="Graphik"/>
                <a:sym typeface="Graphik"/>
              </a:rPr>
              <a:t>Loan Purpose</a:t>
            </a:r>
            <a:r>
              <a:t>: Loans for small businesses, renewable energy, and education exhibit higher charge-off rates, while loans for weddings, cars, credit cards, and major purchases have lower charge-off rates.</a:t>
            </a:r>
          </a:p>
          <a:p>
            <a:pPr>
              <a:defRPr sz="3000"/>
            </a:pPr>
            <a:r>
              <a:t>These factors provide insights into customer behavior that can help lenders understand and mitigate loan charge-off risks.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Problem Statement"/>
          <p:cNvSpPr txBox="1"/>
          <p:nvPr>
            <p:ph type="body" sz="half" idx="1"/>
          </p:nvPr>
        </p:nvSpPr>
        <p:spPr>
          <a:prstGeom prst="rect">
            <a:avLst/>
          </a:prstGeom>
        </p:spPr>
        <p:txBody>
          <a:bodyPr/>
          <a:lstStyle/>
          <a:p>
            <a:pPr/>
            <a:r>
              <a:t>Problem Statement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he aim is to identify patterns which indicate if a person is likely to default, which may be used for taking actions such as denying the loan, reducing the amount of loan, lending (to risky applicants) at a higher interest rate, etc.…"/>
          <p:cNvSpPr txBox="1"/>
          <p:nvPr/>
        </p:nvSpPr>
        <p:spPr>
          <a:xfrm>
            <a:off x="1247118" y="1386458"/>
            <a:ext cx="21889764" cy="109430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400"/>
            </a:pPr>
            <a:r>
              <a:t>The aim is to identify patterns which indicate if a person is likely to default, which may be used for taking actions such as denying the loan, reducing the amount of loan, lending (to risky applicants) at a higher interest rate, etc.</a:t>
            </a:r>
          </a:p>
          <a:p>
            <a:pPr algn="just">
              <a:defRPr sz="3400"/>
            </a:pPr>
            <a:r>
              <a:t>When a person applies for a loan, there are two types of decisions that could be taken by the company:</a:t>
            </a:r>
          </a:p>
          <a:p>
            <a:pPr marL="457200" indent="-457200" algn="just">
              <a:buSzPct val="100000"/>
              <a:buChar char="•"/>
              <a:defRPr sz="3400"/>
            </a:pPr>
            <a:r>
              <a:rPr b="1">
                <a:latin typeface="Graphik"/>
                <a:ea typeface="Graphik"/>
                <a:cs typeface="Graphik"/>
                <a:sym typeface="Graphik"/>
              </a:rPr>
              <a:t>Loan accepted</a:t>
            </a:r>
            <a:r>
              <a:t>: If the company approves the loan, there are 3 possible scenarios described below:</a:t>
            </a:r>
          </a:p>
          <a:p>
            <a:pPr marL="457200" indent="-457200" algn="just">
              <a:buSzPct val="100000"/>
              <a:buChar char="•"/>
              <a:defRPr sz="3400"/>
            </a:pPr>
            <a:r>
              <a:rPr b="1">
                <a:latin typeface="Graphik"/>
                <a:ea typeface="Graphik"/>
                <a:cs typeface="Graphik"/>
                <a:sym typeface="Graphik"/>
              </a:rPr>
              <a:t>Fully paid</a:t>
            </a:r>
            <a:r>
              <a:t>: Applicant has fully paid the loan (the principal and the interest rate)</a:t>
            </a:r>
          </a:p>
          <a:p>
            <a:pPr marL="457200" indent="-457200" algn="just">
              <a:buSzPct val="100000"/>
              <a:buChar char="•"/>
              <a:defRPr sz="3400"/>
            </a:pPr>
            <a:r>
              <a:rPr b="1">
                <a:latin typeface="Graphik"/>
                <a:ea typeface="Graphik"/>
                <a:cs typeface="Graphik"/>
                <a:sym typeface="Graphik"/>
              </a:rPr>
              <a:t>Current</a:t>
            </a:r>
            <a:r>
              <a:t>: Applicant is in the process of paying the instalments, i.e. the tenure of the loan is not yet completed. These candidates are not labelled as defaulted.</a:t>
            </a:r>
          </a:p>
          <a:p>
            <a:pPr marL="457200" indent="-457200" algn="just">
              <a:buSzPct val="100000"/>
              <a:buChar char="•"/>
              <a:defRPr sz="3400"/>
            </a:pPr>
            <a:r>
              <a:rPr b="1">
                <a:latin typeface="Graphik"/>
                <a:ea typeface="Graphik"/>
                <a:cs typeface="Graphik"/>
                <a:sym typeface="Graphik"/>
              </a:rPr>
              <a:t>Charged-off</a:t>
            </a:r>
            <a:r>
              <a:t>: Applicant has not paid the instalments in due time for a long period of time, i.e. he/she has defaulted on the loan</a:t>
            </a:r>
          </a:p>
          <a:p>
            <a:pPr marL="457200" indent="-457200" algn="just">
              <a:buSzPct val="100000"/>
              <a:buChar char="•"/>
              <a:defRPr sz="3400"/>
            </a:pPr>
            <a:r>
              <a:rPr b="1">
                <a:latin typeface="Graphik"/>
                <a:ea typeface="Graphik"/>
                <a:cs typeface="Graphik"/>
                <a:sym typeface="Graphik"/>
              </a:rPr>
              <a:t>Loan rejected</a:t>
            </a:r>
            <a: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DataSet"/>
          <p:cNvSpPr txBox="1"/>
          <p:nvPr>
            <p:ph type="body" sz="half" idx="1"/>
          </p:nvPr>
        </p:nvSpPr>
        <p:spPr>
          <a:prstGeom prst="rect">
            <a:avLst/>
          </a:prstGeom>
        </p:spPr>
        <p:txBody>
          <a:bodyPr/>
          <a:lstStyle/>
          <a:p>
            <a:pPr/>
            <a:r>
              <a:t>DataSet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he dataset is provided in a CSV file named &quot;loan.csv&quot;, and the corresponding data dictionary is available in “Data_Dictionary.xlsx&quot;.…"/>
          <p:cNvSpPr txBox="1"/>
          <p:nvPr/>
        </p:nvSpPr>
        <p:spPr>
          <a:xfrm>
            <a:off x="1247118" y="4491989"/>
            <a:ext cx="21889764" cy="4732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r>
              <a:t>The dataset is provided in a CSV file named "loan.csv", and the corresponding data dictionary is available in “Data_Dictionary.xlsx".</a:t>
            </a:r>
          </a:p>
          <a:p>
            <a:pPr algn="just"/>
            <a:r>
              <a:t>The dataset comprises 39,717 loan records and encompasses about 111 columns, which include both consumer and loan data. Furthermore, the data dictionary contains approximately 115 entries and is structured with 2 columns: one for the column names and another for their respective descriptions.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Preliminary Wrangling &amp; Assessment"/>
          <p:cNvSpPr txBox="1"/>
          <p:nvPr>
            <p:ph type="body" sz="half" idx="1"/>
          </p:nvPr>
        </p:nvSpPr>
        <p:spPr>
          <a:prstGeom prst="rect">
            <a:avLst/>
          </a:prstGeom>
        </p:spPr>
        <p:txBody>
          <a:bodyPr/>
          <a:lstStyle/>
          <a:p>
            <a:pPr/>
            <a:r>
              <a:t>Preliminary Wrangling &amp; Assessment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he dataset does not contain any duplicate rows.…"/>
          <p:cNvSpPr txBox="1"/>
          <p:nvPr/>
        </p:nvSpPr>
        <p:spPr>
          <a:xfrm>
            <a:off x="1247118" y="4231639"/>
            <a:ext cx="21889764" cy="5252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just">
              <a:buSzPct val="27000"/>
              <a:buBlip>
                <a:blip r:embed="rId2"/>
              </a:buBlip>
            </a:pPr>
            <a:r>
              <a:t>The dataset does not contain any duplicate rows.</a:t>
            </a:r>
          </a:p>
          <a:p>
            <a:pPr marL="457200" indent="-457200" algn="just">
              <a:buSzPct val="27000"/>
              <a:buBlip>
                <a:blip r:embed="rId2"/>
              </a:buBlip>
            </a:pPr>
            <a:r>
              <a:t>Approximately 54 columns have all NULL values.</a:t>
            </a:r>
          </a:p>
          <a:p>
            <a:pPr marL="457200" indent="-457200" algn="just">
              <a:buSzPct val="27000"/>
              <a:buBlip>
                <a:blip r:embed="rId2"/>
              </a:buBlip>
            </a:pPr>
            <a:r>
              <a:t>About 9 columns have the same values across all records.</a:t>
            </a:r>
          </a:p>
          <a:p>
            <a:pPr marL="457200" indent="-457200" algn="just">
              <a:buSzPct val="27000"/>
              <a:buBlip>
                <a:blip r:embed="rId2"/>
              </a:buBlip>
            </a:pPr>
            <a:r>
              <a:t>The dataset comprises approximately 7 categorical variables: term, grade, sub_grade, verification_status, loan_status, purpose, and home_ownership.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8_MinimalistLight">
  <a:themeElements>
    <a:clrScheme name="38_MinimalistLight">
      <a:dk1>
        <a:srgbClr val="53585F"/>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8_MinimalistLight">
  <a:themeElements>
    <a:clrScheme name="38_Minimalist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