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298080"/>
            <a:ext cx="907092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Manjari Bold"/>
              </a:rPr>
              <a:t>Sentiment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728000"/>
            <a:ext cx="9071640" cy="28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Manjari Regular"/>
              </a:rPr>
              <a:t>Lexicon-Based Approach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Manjari Regular"/>
              </a:rPr>
              <a:t>Turney’s PMI-IR Method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Manjari Regular"/>
              </a:rPr>
              <a:t>Optimization using Naives Bayes and Min-Cut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432000"/>
            <a:ext cx="907092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Input : Graph G(V, 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Algorithm :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Create a residual graph R_G with G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While there is a path p from s to t :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flow =  minimum residual_capacity in p 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For every R_G edge in p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weight of edge(u,v) -= flow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weight of edge(v,u) += flow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Vertices for which there doesn’t exist any path from s to reach them, are added in T and rest (V – T) are added in 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Time Complexity = O({max flow}*{edges})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504000" y="432000"/>
            <a:ext cx="907092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Manjari Bold"/>
              </a:rPr>
              <a:t>Lexicon-Based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504000" y="1224000"/>
            <a:ext cx="9071640" cy="42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In this approach, we use Lexicon dictionary which has a polarity assigned to every word.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Algorithm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Input : Reviews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Output : Sentiment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NL : Negation 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IL : Intensifier 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</a:rPr>
              <a:t>Fun_Score</a:t>
            </a:r>
            <a:r>
              <a:rPr b="0" lang="en-US" sz="1800" spc="-1" strike="noStrike">
                <a:latin typeface="Manjari Regular"/>
              </a:rPr>
              <a:t>(Reviews)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1" lang="en-US" sz="1800" spc="-1" strike="noStrike">
                <a:latin typeface="Manjari Regular"/>
              </a:rPr>
              <a:t>#</a:t>
            </a:r>
            <a:r>
              <a:rPr b="0" lang="en-US" sz="1800" spc="-1" strike="noStrike">
                <a:latin typeface="Manjari Regular"/>
              </a:rPr>
              <a:t> Tasks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1" lang="en-US" sz="1800" spc="-1" strike="noStrike">
                <a:latin typeface="Manjari Regular"/>
              </a:rPr>
              <a:t>#</a:t>
            </a:r>
            <a:r>
              <a:rPr b="0" lang="en-US" sz="1800" spc="-1" strike="noStrike">
                <a:latin typeface="Manjari Regular"/>
              </a:rPr>
              <a:t> 1. if word is in NL, then reverse the polarity of next 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1" lang="en-US" sz="1800" spc="-1" strike="noStrike">
                <a:latin typeface="Manjari Regular"/>
              </a:rPr>
              <a:t># </a:t>
            </a:r>
            <a:r>
              <a:rPr b="0" lang="en-US" sz="1800" spc="-1" strike="noStrike">
                <a:latin typeface="Manjari Regular"/>
              </a:rPr>
              <a:t>2. if word is in IL, then modify the polarity of next 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1" lang="en-US" sz="1800" spc="-1" strike="noStrike">
                <a:latin typeface="Manjari Regular"/>
              </a:rPr>
              <a:t>#</a:t>
            </a:r>
            <a:r>
              <a:rPr b="0" lang="en-US" sz="1800" spc="-1" strike="noStrike">
                <a:latin typeface="Manjari Regular"/>
              </a:rPr>
              <a:t> 3. if all letters in word are in upper case then add fraction to word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, i.e., That Movie was AWESOME.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1" lang="en-US" sz="1800" spc="-1" strike="noStrike">
                <a:latin typeface="Manjari Regular"/>
              </a:rPr>
              <a:t>#</a:t>
            </a:r>
            <a:r>
              <a:rPr b="0" lang="en-US" sz="1800" spc="-1" strike="noStrike">
                <a:latin typeface="Manjari Regular"/>
              </a:rPr>
              <a:t> 4. enhance word score if it contains repeated letters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, i.e., So Goooood.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226080"/>
            <a:ext cx="9070920" cy="53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Algorithm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ptext = preprocessor(Reviews)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# Removing stop words (a, the, that....)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tokens = tokenize(ptext)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# Breaking Sentence into words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For word in tokens 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if</a:t>
            </a:r>
            <a:r>
              <a:rPr b="0" lang="en-US" sz="1800" spc="-1" strike="noStrike">
                <a:latin typeface="Manjari Regular"/>
                <a:ea typeface="WenQuanYi Micro Hei"/>
              </a:rPr>
              <a:t> word in emoticons </a:t>
            </a:r>
            <a:r>
              <a:rPr b="1" lang="en-US" sz="1800" spc="-1" strike="noStrike">
                <a:latin typeface="Manjari Regular"/>
                <a:ea typeface="WenQuanYi Micro Hei"/>
              </a:rPr>
              <a:t>then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score = emoticon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if </a:t>
            </a:r>
            <a:r>
              <a:rPr b="0" lang="en-US" sz="1800" spc="-1" strike="noStrike">
                <a:latin typeface="Manjari Regular"/>
                <a:ea typeface="WenQuanYi Micro Hei"/>
              </a:rPr>
              <a:t>word in Lexicon </a:t>
            </a:r>
            <a:r>
              <a:rPr b="1" lang="en-US" sz="1800" spc="-1" strike="noStrike">
                <a:latin typeface="Manjari Regular"/>
                <a:ea typeface="WenQuanYi Micro Hei"/>
              </a:rPr>
              <a:t>then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score = lexicon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do task 1 to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else if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search its synonym and antonym and assign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do task 1 to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score = 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0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# not found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r>
              <a:rPr b="1" lang="en-US" sz="1800" spc="-1" strike="noStrike">
                <a:latin typeface="Manjari Regular"/>
                <a:ea typeface="WenQuanYi Micro Hei"/>
              </a:rPr>
              <a:t>endif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review_score +=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Manjari Regular"/>
                <a:ea typeface="WenQuanYi Micro Hei"/>
              </a:rPr>
              <a:t>End function</a:t>
            </a:r>
            <a:endParaRPr b="0" lang="en-US" sz="1800" spc="-1" strike="noStrike">
              <a:latin typeface="Arial"/>
            </a:endParaRPr>
          </a:p>
          <a:p>
            <a:pPr marL="720000" algn="r">
              <a:lnSpc>
                <a:spcPct val="100000"/>
              </a:lnSpc>
              <a:spcAft>
                <a:spcPts val="142"/>
              </a:spcAft>
            </a:pPr>
            <a:r>
              <a:rPr b="0" lang="en-US" sz="1800" spc="-1" strike="noStrike">
                <a:latin typeface="Manjari Regular"/>
                <a:ea typeface="WenQuanYi Micro Hei"/>
              </a:rPr>
              <a:t>Time Complexity = O({number of reviews}*{max length of a word})</a:t>
            </a:r>
            <a:r>
              <a:rPr b="1" lang="en-US" sz="1800" spc="-1" strike="noStrike">
                <a:latin typeface="Manjari Regular"/>
                <a:ea typeface="WenQuanYi Micro He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204840"/>
            <a:ext cx="9070920" cy="7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Manjari Bold"/>
              </a:rPr>
              <a:t>Turney’s PMI-IR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000" y="959040"/>
            <a:ext cx="90716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To find polarity of two consecutive words following certain pattern, first word is an adjective or adverb and second wordprovide context.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Algorithm :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Tokenization of sentence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assigning Part-of-speech tags to words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Manjari Regular"/>
              </a:rPr>
              <a:t>Using PMI formula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Manjari Regular"/>
              </a:rPr>
              <a:t>P(word1 &amp; word2) = Probability of co-occurence of two words 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Manjari Regular"/>
              </a:rPr>
              <a:t>P(word1) = Probability of occurence of word1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Manjari Regular"/>
              </a:rPr>
              <a:t>P(word2) = Probability of occurence of word2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2160000" y="2880000"/>
            <a:ext cx="5111640" cy="7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226080"/>
            <a:ext cx="907092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Semantic Orientation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SO is positive when phrase is strongly associated with “excellent” and SO is negative when phrase is strongly associated with “poor”.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Manjari Regular"/>
                <a:ea typeface="WenQuanYi Micro Hei"/>
              </a:rPr>
              <a:t>  </a:t>
            </a:r>
            <a:r>
              <a:rPr b="0" lang="en-US" sz="1300" spc="-1" strike="noStrike">
                <a:latin typeface="Manjari Regular"/>
                <a:ea typeface="WenQuanYi Micro Hei"/>
              </a:rPr>
              <a:t>hits(phrase) = number of hits when “phrase” is searched in custom search engine</a:t>
            </a:r>
            <a:r>
              <a:rPr b="0" lang="en-US" sz="1800" spc="-1" strike="noStrike">
                <a:latin typeface="Manjari Regular"/>
                <a:ea typeface="WenQuanYi Micro He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728000" y="546840"/>
            <a:ext cx="6191640" cy="53280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1440000" y="1951560"/>
            <a:ext cx="6991920" cy="9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720" y="360000"/>
            <a:ext cx="907092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Manjari Bold"/>
              </a:rPr>
              <a:t>Optimization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Instead of directly finding sentiment score of a Review. We can first classify sentences into Objective and Subjective category.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Objective Sentences don’t have any Sentiments.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Naives Bayes method and Min-Cut is used for clustering Sentences into two classes – Objective and Subjective.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182520"/>
            <a:ext cx="907092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Naives Bayes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080000"/>
            <a:ext cx="9070920" cy="35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Manjari Regular"/>
                <a:ea typeface="DejaVu Sans"/>
              </a:rPr>
              <a:t>Training :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anjari Regular"/>
                <a:ea typeface="DejaVu Sans"/>
              </a:rPr>
              <a:t>Input – sentences with polarity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anjari Regular"/>
                <a:ea typeface="DejaVu Sans"/>
              </a:rPr>
              <a:t>Make frequency table, different words (obtained from tokenization of sentence) on x-axis and polarity on y-axis, and enteries are frequecy in which these words are used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anjari Regular"/>
                <a:ea typeface="DejaVu Sans"/>
              </a:rPr>
              <a:t>From frequency table, calculate positive and negative score of a word using Naives Bayes Probability formula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2304000" y="3744000"/>
            <a:ext cx="4679640" cy="93564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720000" y="4752000"/>
            <a:ext cx="92156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300" spc="-1" strike="noStrike">
                <a:latin typeface="Manjari Regular"/>
              </a:rPr>
              <a:t>P(word | class) = probability of occurence of a word in given class       f(word, class) = occurence of a word in given class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300" spc="-1" strike="noStrike">
                <a:latin typeface="Manjari Regular"/>
              </a:rPr>
              <a:t>f(class) = occurence of all words in given class                                         Vocabulary = total words in dataset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720" y="349920"/>
            <a:ext cx="907092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Manjari Bold"/>
              </a:rPr>
              <a:t>Cut Based Classification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4000" y="1152000"/>
            <a:ext cx="907092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From Naives Bayes, Objective Score and Subjective Score are calculated for each Sentence.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Input : n sentences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C1 = subjective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C2 = objective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For each sentence, we have individual score for C1 and C2.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ind{i}(x) , C{i} score of sentence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	</a:t>
            </a:r>
            <a:r>
              <a:rPr b="0" lang="en-US" sz="1800" spc="-1" strike="noStrike">
                <a:latin typeface="Manjari Regular"/>
              </a:rPr>
              <a:t>assoc(x{i}, x{j}), association score for x{i} and x{j} being in same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Output : m ( m &lt;= n : m is number of subjective sentences) sentences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720" y="432000"/>
            <a:ext cx="907092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</a:rPr>
              <a:t>Build an undirected graph G with vertices {x1, x2, ........, s, t}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Add n edges (s, x{i}) each having weight ind{1}(x{i})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Add n edges (t, x{i}) each having weight ind{2}(x{i})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	</a:t>
            </a:r>
            <a:r>
              <a:rPr b="0" lang="en-US" sz="1800" spc="-1" strike="noStrike">
                <a:latin typeface="Manjari Regular"/>
                <a:ea typeface="WenQuanYi Micro Hei"/>
              </a:rPr>
              <a:t>Add nC2 edges (x{i}, x{j}) each with weight assoc(x{i}, x{j})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A cut (S, T ) of G is a partition of its nodes into sets S = {s} U S’ and T = {t} U T’ 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where s doesn’t belong to S’, t doesn’t belong to T’  . Its cost cost(S, T ) 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the sum of the weights of all edges crossing from S to T . A minimum cut of G 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one of minimum cost.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Manjari Regular"/>
                <a:ea typeface="WenQuanYi Micro He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648000" y="3445200"/>
            <a:ext cx="8631720" cy="94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Application>Ink_Office/6.1.3.2$Windows_x86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2019-04-16T10:41:08Z</dcterms:created>
  <dc:creator/>
  <dc:description/>
  <dc:language>en-IN</dc:language>
  <cp:lastModifiedBy/>
  <dcterms:modified xsi:type="dcterms:W3CDTF">2019-04-29T01:09:04Z</dcterms:modified>
  <cp:revision>22</cp:revision>
  <dc:subject/>
  <dc:title/>
</cp:coreProperties>
</file>