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1" r:id="rId8"/>
    <p:sldId id="271" r:id="rId9"/>
    <p:sldId id="260" r:id="rId10"/>
    <p:sldId id="263" r:id="rId11"/>
    <p:sldId id="265" r:id="rId12"/>
    <p:sldId id="268" r:id="rId13"/>
    <p:sldId id="270" r:id="rId14"/>
    <p:sldId id="267" r:id="rId15"/>
    <p:sldId id="269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R_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R_1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R_1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R_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R_1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ExcelR\Project\HR_1_Backu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R_1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[HR_12.xlsx]Q1.!PivotTable2</c:name>
    <c:fmtId val="7"/>
  </c:pivotSource>
  <c:chart>
    <c:autoTitleDeleted val="0"/>
    <c:pivotFmts>
      <c:pivotFmt>
        <c:idx val="0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'Q1.'!$B$3</c:f>
              <c:strCache>
                <c:ptCount val="1"/>
                <c:pt idx="0">
                  <c:v>Count of EmployeeNumber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76000"/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76000"/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'Q1.'!$A$4:$A$10</c:f>
              <c:strCache>
                <c:ptCount val="6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  <c:pt idx="4">
                  <c:v>Software</c:v>
                </c:pt>
                <c:pt idx="5">
                  <c:v>Support</c:v>
                </c:pt>
              </c:strCache>
            </c:strRef>
          </c:cat>
          <c:val>
            <c:numRef>
              <c:f>'Q1.'!$B$4:$B$10</c:f>
              <c:numCache>
                <c:formatCode>General</c:formatCode>
                <c:ptCount val="6"/>
                <c:pt idx="0">
                  <c:v>4039</c:v>
                </c:pt>
                <c:pt idx="1">
                  <c:v>4197</c:v>
                </c:pt>
                <c:pt idx="2">
                  <c:v>4260</c:v>
                </c:pt>
                <c:pt idx="3">
                  <c:v>4228</c:v>
                </c:pt>
                <c:pt idx="4">
                  <c:v>4213</c:v>
                </c:pt>
                <c:pt idx="5">
                  <c:v>4168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F6-4E13-80A0-4A81F077C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845695"/>
        <c:axId val="2112843199"/>
      </c:barChart>
      <c:lineChart>
        <c:grouping val="standard"/>
        <c:varyColors val="0"/>
        <c:ser>
          <c:idx val="1"/>
          <c:order val="1"/>
          <c:tx>
            <c:strRef>
              <c:f>'Q1.'!$C$3</c:f>
              <c:strCache>
                <c:ptCount val="1"/>
                <c:pt idx="0">
                  <c:v>Attrition_Rate</c:v>
                </c:pt>
              </c:strCache>
            </c:strRef>
          </c:tx>
          <c:spPr>
            <a:ln w="34925" cap="rnd">
              <a:solidFill>
                <a:schemeClr val="bg1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77000"/>
                      <a:tint val="98000"/>
                      <a:lumMod val="114000"/>
                    </a:schemeClr>
                  </a:gs>
                  <a:gs pos="100000">
                    <a:schemeClr val="accent4">
                      <a:tint val="77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tint val="77000"/>
                  </a:schemeClr>
                </a:solidFill>
                <a:round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'Q1.'!$A$4:$A$10</c:f>
              <c:strCache>
                <c:ptCount val="6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  <c:pt idx="4">
                  <c:v>Software</c:v>
                </c:pt>
                <c:pt idx="5">
                  <c:v>Support</c:v>
                </c:pt>
              </c:strCache>
            </c:strRef>
          </c:cat>
          <c:val>
            <c:numRef>
              <c:f>'Q1.'!$C$4:$C$10</c:f>
              <c:numCache>
                <c:formatCode>0.00%</c:formatCode>
                <c:ptCount val="6"/>
                <c:pt idx="0">
                  <c:v>0.16088428599880503</c:v>
                </c:pt>
                <c:pt idx="1">
                  <c:v>0.16717785301732724</c:v>
                </c:pt>
                <c:pt idx="2">
                  <c:v>0.16968731328420633</c:v>
                </c:pt>
                <c:pt idx="3">
                  <c:v>0.16841266679944233</c:v>
                </c:pt>
                <c:pt idx="4">
                  <c:v>0.16781517625970921</c:v>
                </c:pt>
                <c:pt idx="5">
                  <c:v>0.16602270464050986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F6-4E13-80A0-4A81F077C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2847359"/>
        <c:axId val="2112846943"/>
      </c:lineChart>
      <c:catAx>
        <c:axId val="211284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843199"/>
        <c:crosses val="autoZero"/>
        <c:auto val="1"/>
        <c:lblAlgn val="ctr"/>
        <c:lblOffset val="100"/>
        <c:noMultiLvlLbl val="0"/>
      </c:catAx>
      <c:valAx>
        <c:axId val="2112843199"/>
        <c:scaling>
          <c:orientation val="minMax"/>
          <c:max val="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845695"/>
        <c:crosses val="autoZero"/>
        <c:crossBetween val="between"/>
        <c:majorUnit val="1000"/>
        <c:minorUnit val="1000"/>
      </c:valAx>
      <c:valAx>
        <c:axId val="2112846943"/>
        <c:scaling>
          <c:orientation val="minMax"/>
          <c:max val="0.18000000000000002"/>
          <c:min val="0.14000000000000001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847359"/>
        <c:crosses val="max"/>
        <c:crossBetween val="between"/>
        <c:majorUnit val="2.0000000000000004E-2"/>
        <c:minorUnit val="2.0000000000000004E-2"/>
      </c:valAx>
      <c:catAx>
        <c:axId val="2112847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28469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[HR_12.xlsx]Q2.!PivotTable3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 dirty="0"/>
              <a:t>Average Hourly Rate for Male Research Scientist</a:t>
            </a:r>
          </a:p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>
        <c:manualLayout>
          <c:xMode val="edge"/>
          <c:yMode val="edge"/>
          <c:x val="0.15555684096171679"/>
          <c:y val="5.751041169637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252304081683213E-2"/>
          <c:y val="0.17325768239475928"/>
          <c:w val="0.87092166350885614"/>
          <c:h val="0.75092962851563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'Q2.'!$A$4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28CB2FD-737F-4B20-9D23-61DE33341F1A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B66-4FCC-B9DC-10BB201FD7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'Q2.'!$A$5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'Q2.'!$A$5</c:f>
              <c:numCache>
                <c:formatCode>0.00</c:formatCode>
                <c:ptCount val="1"/>
                <c:pt idx="0">
                  <c:v>114.44689069138664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66-4FCC-B9DC-10BB201FD7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1311055"/>
        <c:axId val="621318543"/>
      </c:barChart>
      <c:catAx>
        <c:axId val="62131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318543"/>
        <c:crosses val="autoZero"/>
        <c:auto val="1"/>
        <c:lblAlgn val="ctr"/>
        <c:lblOffset val="100"/>
        <c:noMultiLvlLbl val="0"/>
      </c:catAx>
      <c:valAx>
        <c:axId val="621318543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31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[HR_12.xlsx]Q3.!PivotTable4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'Q3.'!$B$3</c:f>
              <c:strCache>
                <c:ptCount val="1"/>
                <c:pt idx="0">
                  <c:v>Count of Attrition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76000"/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76000"/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'Q3.'!$A$4:$A$10</c:f>
              <c:strCache>
                <c:ptCount val="6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  <c:pt idx="4">
                  <c:v>Software</c:v>
                </c:pt>
                <c:pt idx="5">
                  <c:v>Support</c:v>
                </c:pt>
              </c:strCache>
            </c:strRef>
          </c:cat>
          <c:val>
            <c:numRef>
              <c:f>'Q3.'!$B$4:$B$10</c:f>
              <c:numCache>
                <c:formatCode>0.00%</c:formatCode>
                <c:ptCount val="6"/>
                <c:pt idx="0">
                  <c:v>0.16088428599880503</c:v>
                </c:pt>
                <c:pt idx="1">
                  <c:v>0.16717785301732724</c:v>
                </c:pt>
                <c:pt idx="2">
                  <c:v>0.16968731328420633</c:v>
                </c:pt>
                <c:pt idx="3">
                  <c:v>0.16841266679944233</c:v>
                </c:pt>
                <c:pt idx="4">
                  <c:v>0.16781517625970921</c:v>
                </c:pt>
                <c:pt idx="5">
                  <c:v>0.16602270464050986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9-4CAB-ABA1-5D59CD882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2112819487"/>
        <c:axId val="2112811583"/>
      </c:barChart>
      <c:lineChart>
        <c:grouping val="standard"/>
        <c:varyColors val="0"/>
        <c:ser>
          <c:idx val="1"/>
          <c:order val="1"/>
          <c:tx>
            <c:strRef>
              <c:f>'Q3.'!$C$3</c:f>
              <c:strCache>
                <c:ptCount val="1"/>
                <c:pt idx="0">
                  <c:v>Sum of MonthlyIncome</c:v>
                </c:pt>
              </c:strCache>
            </c:strRef>
          </c:tx>
          <c:spPr>
            <a:ln w="34925" cap="rnd">
              <a:solidFill>
                <a:schemeClr val="bg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77000"/>
                      <a:tint val="98000"/>
                      <a:lumMod val="114000"/>
                    </a:schemeClr>
                  </a:gs>
                  <a:gs pos="100000">
                    <a:schemeClr val="accent4">
                      <a:tint val="77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tint val="7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'Q3.'!$A$4:$A$10</c:f>
              <c:strCache>
                <c:ptCount val="6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  <c:pt idx="4">
                  <c:v>Software</c:v>
                </c:pt>
                <c:pt idx="5">
                  <c:v>Support</c:v>
                </c:pt>
              </c:strCache>
            </c:strRef>
          </c:cat>
          <c:val>
            <c:numRef>
              <c:f>'Q3.'!$C$4:$C$10</c:f>
              <c:numCache>
                <c:formatCode>General</c:formatCode>
                <c:ptCount val="6"/>
                <c:pt idx="0">
                  <c:v>105496082</c:v>
                </c:pt>
                <c:pt idx="1">
                  <c:v>109348490</c:v>
                </c:pt>
                <c:pt idx="2">
                  <c:v>111298264</c:v>
                </c:pt>
                <c:pt idx="3">
                  <c:v>107739614</c:v>
                </c:pt>
                <c:pt idx="4">
                  <c:v>108813285</c:v>
                </c:pt>
                <c:pt idx="5">
                  <c:v>107907696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99-4CAB-ABA1-5D59CD882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2821983"/>
        <c:axId val="2112815327"/>
      </c:lineChart>
      <c:catAx>
        <c:axId val="2112819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811583"/>
        <c:crosses val="autoZero"/>
        <c:auto val="1"/>
        <c:lblAlgn val="ctr"/>
        <c:lblOffset val="100"/>
        <c:noMultiLvlLbl val="0"/>
      </c:catAx>
      <c:valAx>
        <c:axId val="2112811583"/>
        <c:scaling>
          <c:orientation val="minMax"/>
          <c:max val="0.17"/>
          <c:min val="0.1500000000000000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819487"/>
        <c:crosses val="autoZero"/>
        <c:crossBetween val="between"/>
        <c:majorUnit val="5.000000000000001E-3"/>
        <c:minorUnit val="1.0000000000000002E-3"/>
      </c:valAx>
      <c:valAx>
        <c:axId val="2112815327"/>
        <c:scaling>
          <c:orientation val="minMax"/>
          <c:max val="115000000.00000001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821983"/>
        <c:crosses val="max"/>
        <c:crossBetween val="between"/>
        <c:majorUnit val="5000000"/>
        <c:dispUnits>
          <c:builtInUnit val="millions"/>
        </c:dispUnits>
      </c:valAx>
      <c:catAx>
        <c:axId val="2112821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28153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[HR_12.xlsx]Q4.!PivotTable5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9913547889551415E-2"/>
          <c:y val="6.9489165496041005E-2"/>
          <c:w val="0.8902142022878794"/>
          <c:h val="0.77855226297392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'Q4.'!$B$1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'Q4.'!$A$2:$A$8</c:f>
              <c:strCache>
                <c:ptCount val="6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  <c:pt idx="4">
                  <c:v>Software</c:v>
                </c:pt>
                <c:pt idx="5">
                  <c:v>Support</c:v>
                </c:pt>
              </c:strCache>
            </c:strRef>
          </c:cat>
          <c:val>
            <c:numRef>
              <c:f>'Q4.'!$B$2:$B$8</c:f>
              <c:numCache>
                <c:formatCode>0.00</c:formatCode>
                <c:ptCount val="6"/>
                <c:pt idx="0">
                  <c:v>20.667033908679151</c:v>
                </c:pt>
                <c:pt idx="1">
                  <c:v>20.489902589688761</c:v>
                </c:pt>
                <c:pt idx="2">
                  <c:v>20.648515446568098</c:v>
                </c:pt>
                <c:pt idx="3">
                  <c:v>20.31870341890453</c:v>
                </c:pt>
                <c:pt idx="4">
                  <c:v>20.521353166986565</c:v>
                </c:pt>
                <c:pt idx="5">
                  <c:v>20.341360626128839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9C-4A94-A6CF-4D0EC249C00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6340367"/>
        <c:axId val="666348687"/>
      </c:barChart>
      <c:catAx>
        <c:axId val="666340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48687"/>
        <c:crosses val="autoZero"/>
        <c:auto val="1"/>
        <c:lblAlgn val="ctr"/>
        <c:lblOffset val="100"/>
        <c:noMultiLvlLbl val="0"/>
      </c:catAx>
      <c:valAx>
        <c:axId val="6663486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40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[HR_12.xlsx]Q5.!PivotTable6</c:name>
    <c:fmtId val="4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4">
                  <a:tint val="98000"/>
                  <a:lumMod val="114000"/>
                </a:schemeClr>
              </a:gs>
              <a:gs pos="100000">
                <a:schemeClr val="accent4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4797039285639595E-2"/>
          <c:y val="9.218369648512946E-2"/>
          <c:w val="0.8396589974752775"/>
          <c:h val="0.564635584467246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'Q5.'!$B$1:$B$2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'Q5.'!$A$3:$A$13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'Q5.'!$B$3:$B$13</c:f>
              <c:numCache>
                <c:formatCode>0</c:formatCode>
                <c:ptCount val="10"/>
                <c:pt idx="0">
                  <c:v>1200</c:v>
                </c:pt>
                <c:pt idx="1">
                  <c:v>1254</c:v>
                </c:pt>
                <c:pt idx="2">
                  <c:v>1208</c:v>
                </c:pt>
                <c:pt idx="3">
                  <c:v>1223</c:v>
                </c:pt>
                <c:pt idx="4">
                  <c:v>1260</c:v>
                </c:pt>
                <c:pt idx="5">
                  <c:v>1280</c:v>
                </c:pt>
                <c:pt idx="6">
                  <c:v>1263</c:v>
                </c:pt>
                <c:pt idx="7">
                  <c:v>1235</c:v>
                </c:pt>
                <c:pt idx="8">
                  <c:v>1338</c:v>
                </c:pt>
                <c:pt idx="9">
                  <c:v>1274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91-4142-90C0-24D5AF140AA7}"/>
            </c:ext>
          </c:extLst>
        </c:ser>
        <c:ser>
          <c:idx val="1"/>
          <c:order val="1"/>
          <c:tx>
            <c:strRef>
              <c:f>'Q5.'!$C$1:$C$2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'Q5.'!$A$3:$A$13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'Q5.'!$C$3:$C$13</c:f>
              <c:numCache>
                <c:formatCode>0</c:formatCode>
                <c:ptCount val="10"/>
                <c:pt idx="0">
                  <c:v>1298</c:v>
                </c:pt>
                <c:pt idx="1">
                  <c:v>1198</c:v>
                </c:pt>
                <c:pt idx="2">
                  <c:v>1215</c:v>
                </c:pt>
                <c:pt idx="3">
                  <c:v>1235</c:v>
                </c:pt>
                <c:pt idx="4">
                  <c:v>1302</c:v>
                </c:pt>
                <c:pt idx="5">
                  <c:v>1226</c:v>
                </c:pt>
                <c:pt idx="6">
                  <c:v>1225</c:v>
                </c:pt>
                <c:pt idx="7">
                  <c:v>1251</c:v>
                </c:pt>
                <c:pt idx="8">
                  <c:v>1214</c:v>
                </c:pt>
                <c:pt idx="9">
                  <c:v>1223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91-4142-90C0-24D5AF140AA7}"/>
            </c:ext>
          </c:extLst>
        </c:ser>
        <c:ser>
          <c:idx val="2"/>
          <c:order val="2"/>
          <c:tx>
            <c:strRef>
              <c:f>'Q5.'!$D$1:$D$2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'Q5.'!$A$3:$A$13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'Q5.'!$D$3:$D$13</c:f>
              <c:numCache>
                <c:formatCode>0</c:formatCode>
                <c:ptCount val="10"/>
                <c:pt idx="0">
                  <c:v>1280</c:v>
                </c:pt>
                <c:pt idx="1">
                  <c:v>1304</c:v>
                </c:pt>
                <c:pt idx="2">
                  <c:v>1249</c:v>
                </c:pt>
                <c:pt idx="3">
                  <c:v>1247</c:v>
                </c:pt>
                <c:pt idx="4">
                  <c:v>1266</c:v>
                </c:pt>
                <c:pt idx="5">
                  <c:v>1273</c:v>
                </c:pt>
                <c:pt idx="6">
                  <c:v>1266</c:v>
                </c:pt>
                <c:pt idx="7">
                  <c:v>1293</c:v>
                </c:pt>
                <c:pt idx="8">
                  <c:v>1256</c:v>
                </c:pt>
                <c:pt idx="9">
                  <c:v>1250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91-4142-90C0-24D5AF140AA7}"/>
            </c:ext>
          </c:extLst>
        </c:ser>
        <c:ser>
          <c:idx val="3"/>
          <c:order val="3"/>
          <c:tx>
            <c:strRef>
              <c:f>'Q5.'!$E$1:$E$2</c:f>
              <c:strCache>
                <c:ptCount val="1"/>
                <c:pt idx="0">
                  <c:v>Poor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'Q5.'!$A$3:$A$13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'Q5.'!$E$3:$E$13</c:f>
              <c:numCache>
                <c:formatCode>0</c:formatCode>
                <c:ptCount val="10"/>
                <c:pt idx="0">
                  <c:v>1207</c:v>
                </c:pt>
                <c:pt idx="1">
                  <c:v>1289</c:v>
                </c:pt>
                <c:pt idx="2">
                  <c:v>1256</c:v>
                </c:pt>
                <c:pt idx="3">
                  <c:v>1207</c:v>
                </c:pt>
                <c:pt idx="4">
                  <c:v>1208</c:v>
                </c:pt>
                <c:pt idx="5">
                  <c:v>1195</c:v>
                </c:pt>
                <c:pt idx="6">
                  <c:v>1270</c:v>
                </c:pt>
                <c:pt idx="7">
                  <c:v>1245</c:v>
                </c:pt>
                <c:pt idx="8">
                  <c:v>1245</c:v>
                </c:pt>
                <c:pt idx="9">
                  <c:v>1272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91-4142-90C0-24D5AF140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753196047"/>
        <c:axId val="1753183151"/>
      </c:barChart>
      <c:catAx>
        <c:axId val="17531960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183151"/>
        <c:crosses val="autoZero"/>
        <c:auto val="1"/>
        <c:lblAlgn val="ctr"/>
        <c:lblOffset val="100"/>
        <c:noMultiLvlLbl val="0"/>
      </c:catAx>
      <c:valAx>
        <c:axId val="1753183151"/>
        <c:scaling>
          <c:orientation val="minMax"/>
          <c:max val="1400"/>
          <c:min val="110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196047"/>
        <c:crosses val="autoZero"/>
        <c:crossBetween val="between"/>
        <c:majorUnit val="50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[HR_1_Backup.xlsx]Q5!PivotTable1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tx2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tx2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tx2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'Q5'!$B$3</c:f>
              <c:strCache>
                <c:ptCount val="1"/>
                <c:pt idx="0">
                  <c:v>Count of Emp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'Q5'!$A$4:$A$14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'Q5'!$B$4:$B$14</c:f>
              <c:numCache>
                <c:formatCode>_(* #,##0_);_(* \(#,##0\);_(* "-"??_);_(@_)</c:formatCode>
                <c:ptCount val="10"/>
                <c:pt idx="0">
                  <c:v>4985</c:v>
                </c:pt>
                <c:pt idx="1">
                  <c:v>5045</c:v>
                </c:pt>
                <c:pt idx="2">
                  <c:v>4928</c:v>
                </c:pt>
                <c:pt idx="3">
                  <c:v>4912</c:v>
                </c:pt>
                <c:pt idx="4">
                  <c:v>5036</c:v>
                </c:pt>
                <c:pt idx="5">
                  <c:v>4974</c:v>
                </c:pt>
                <c:pt idx="6">
                  <c:v>5024</c:v>
                </c:pt>
                <c:pt idx="7">
                  <c:v>5024</c:v>
                </c:pt>
                <c:pt idx="8">
                  <c:v>5053</c:v>
                </c:pt>
                <c:pt idx="9">
                  <c:v>5019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F-44DB-84B4-6CCADA382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9"/>
        <c:overlap val="3"/>
        <c:axId val="1208897168"/>
        <c:axId val="955583280"/>
      </c:barChart>
      <c:lineChart>
        <c:grouping val="stacked"/>
        <c:varyColors val="0"/>
        <c:ser>
          <c:idx val="1"/>
          <c:order val="1"/>
          <c:tx>
            <c:strRef>
              <c:f>'Q5'!$C$3</c:f>
              <c:strCache>
                <c:ptCount val="1"/>
                <c:pt idx="0">
                  <c:v>Average of WorkLife Bal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'Q5'!$A$4:$A$14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'Q5'!$C$4:$C$14</c:f>
              <c:numCache>
                <c:formatCode>_(* #,##0.00_);_(* \(#,##0.00\);_(* "-"??_);_(@_)</c:formatCode>
                <c:ptCount val="10"/>
                <c:pt idx="0">
                  <c:v>2.5113340020060182</c:v>
                </c:pt>
                <c:pt idx="1">
                  <c:v>2.5066402378592665</c:v>
                </c:pt>
                <c:pt idx="2">
                  <c:v>2.5052759740259742</c:v>
                </c:pt>
                <c:pt idx="3">
                  <c:v>2.4904315960912053</c:v>
                </c:pt>
                <c:pt idx="4">
                  <c:v>2.4966243050039716</c:v>
                </c:pt>
                <c:pt idx="5">
                  <c:v>2.5016083634901487</c:v>
                </c:pt>
                <c:pt idx="6">
                  <c:v>2.4938296178343951</c:v>
                </c:pt>
                <c:pt idx="7">
                  <c:v>2.5139331210191083</c:v>
                </c:pt>
                <c:pt idx="8">
                  <c:v>2.4688303977834951</c:v>
                </c:pt>
                <c:pt idx="9">
                  <c:v>2.4989041641761305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8F-44DB-84B4-6CCADA382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282000"/>
        <c:axId val="773379696"/>
      </c:lineChart>
      <c:catAx>
        <c:axId val="120889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583280"/>
        <c:crosses val="autoZero"/>
        <c:auto val="1"/>
        <c:lblAlgn val="ctr"/>
        <c:lblOffset val="100"/>
        <c:noMultiLvlLbl val="0"/>
      </c:catAx>
      <c:valAx>
        <c:axId val="955583280"/>
        <c:scaling>
          <c:orientation val="minMax"/>
          <c:max val="6000"/>
          <c:min val="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897168"/>
        <c:crosses val="autoZero"/>
        <c:crossBetween val="between"/>
        <c:majorUnit val="3000"/>
      </c:valAx>
      <c:valAx>
        <c:axId val="773379696"/>
        <c:scaling>
          <c:orientation val="minMax"/>
          <c:max val="2.5499999999999998"/>
          <c:min val="2.4"/>
        </c:scaling>
        <c:delete val="0"/>
        <c:axPos val="r"/>
        <c:numFmt formatCode="_(* #,##0.00_);_(* \(#,##0.0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282000"/>
        <c:crosses val="max"/>
        <c:crossBetween val="between"/>
        <c:majorUnit val="5.000000000000001E-2"/>
      </c:valAx>
      <c:catAx>
        <c:axId val="2109282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3379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  <a:alpha val="99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[HR_12.xlsx]Q6.!PivotTable7</c:name>
    <c:fmtId val="10"/>
  </c:pivotSource>
  <c:chart>
    <c:autoTitleDeleted val="0"/>
    <c:pivotFmts>
      <c:pivotFmt>
        <c:idx val="0"/>
        <c:spPr>
          <a:gradFill rotWithShape="1">
            <a:gsLst>
              <a:gs pos="0">
                <a:schemeClr val="accent4">
                  <a:tint val="98000"/>
                  <a:satMod val="110000"/>
                  <a:lumMod val="104000"/>
                </a:schemeClr>
              </a:gs>
              <a:gs pos="69000">
                <a:schemeClr val="accent4">
                  <a:shade val="88000"/>
                  <a:satMod val="130000"/>
                  <a:lumMod val="92000"/>
                </a:schemeClr>
              </a:gs>
              <a:gs pos="100000">
                <a:schemeClr val="accent4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tint val="98000"/>
                  <a:satMod val="110000"/>
                  <a:lumMod val="104000"/>
                </a:schemeClr>
              </a:gs>
              <a:gs pos="69000">
                <a:schemeClr val="accent4">
                  <a:shade val="88000"/>
                  <a:satMod val="130000"/>
                  <a:lumMod val="92000"/>
                </a:schemeClr>
              </a:gs>
              <a:gs pos="100000">
                <a:schemeClr val="accent4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tint val="98000"/>
                  <a:satMod val="110000"/>
                  <a:lumMod val="104000"/>
                </a:schemeClr>
              </a:gs>
              <a:gs pos="69000">
                <a:schemeClr val="accent4">
                  <a:shade val="88000"/>
                  <a:satMod val="130000"/>
                  <a:lumMod val="92000"/>
                </a:schemeClr>
              </a:gs>
              <a:gs pos="100000">
                <a:schemeClr val="accent4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tint val="98000"/>
                  <a:satMod val="110000"/>
                  <a:lumMod val="104000"/>
                </a:schemeClr>
              </a:gs>
              <a:gs pos="69000">
                <a:schemeClr val="accent4">
                  <a:shade val="88000"/>
                  <a:satMod val="130000"/>
                  <a:lumMod val="92000"/>
                </a:schemeClr>
              </a:gs>
              <a:gs pos="100000">
                <a:schemeClr val="accent4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tint val="98000"/>
                  <a:satMod val="110000"/>
                  <a:lumMod val="104000"/>
                </a:schemeClr>
              </a:gs>
              <a:gs pos="69000">
                <a:schemeClr val="accent4">
                  <a:shade val="88000"/>
                  <a:satMod val="130000"/>
                  <a:lumMod val="92000"/>
                </a:schemeClr>
              </a:gs>
              <a:gs pos="100000">
                <a:schemeClr val="accent4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tint val="98000"/>
                  <a:satMod val="110000"/>
                  <a:lumMod val="104000"/>
                </a:schemeClr>
              </a:gs>
              <a:gs pos="69000">
                <a:schemeClr val="accent4">
                  <a:shade val="88000"/>
                  <a:satMod val="130000"/>
                  <a:lumMod val="92000"/>
                </a:schemeClr>
              </a:gs>
              <a:gs pos="100000">
                <a:schemeClr val="accent4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0932941200052597E-2"/>
          <c:y val="6.5740813648293969E-2"/>
          <c:w val="0.70412388450340713"/>
          <c:h val="0.672393482064741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'Q6.'!$B$3</c:f>
              <c:strCache>
                <c:ptCount val="1"/>
                <c:pt idx="0">
                  <c:v>Count of Attrition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77000"/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tint val="77000"/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tint val="77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'Q6.'!$A$4:$A$10</c:f>
              <c:strCache>
                <c:ptCount val="6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  <c:pt idx="4">
                  <c:v>Software</c:v>
                </c:pt>
                <c:pt idx="5">
                  <c:v>Support</c:v>
                </c:pt>
              </c:strCache>
            </c:strRef>
          </c:cat>
          <c:val>
            <c:numRef>
              <c:f>'Q6.'!$B$4:$B$10</c:f>
              <c:numCache>
                <c:formatCode>0.00%</c:formatCode>
                <c:ptCount val="6"/>
                <c:pt idx="0">
                  <c:v>0.16088428599880503</c:v>
                </c:pt>
                <c:pt idx="1">
                  <c:v>0.16717785301732724</c:v>
                </c:pt>
                <c:pt idx="2">
                  <c:v>0.16968731328420633</c:v>
                </c:pt>
                <c:pt idx="3">
                  <c:v>0.16841266679944233</c:v>
                </c:pt>
                <c:pt idx="4">
                  <c:v>0.16781517625970921</c:v>
                </c:pt>
                <c:pt idx="5">
                  <c:v>0.16602270464050986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F-4606-8E54-048E87C4E1BB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555360"/>
        <c:axId val="211567424"/>
      </c:barChart>
      <c:lineChart>
        <c:grouping val="standard"/>
        <c:varyColors val="0"/>
        <c:ser>
          <c:idx val="1"/>
          <c:order val="1"/>
          <c:tx>
            <c:strRef>
              <c:f>'Q6.'!$C$3</c:f>
              <c:strCache>
                <c:ptCount val="1"/>
                <c:pt idx="0">
                  <c:v>Average of YearsSinceLastPromotion</c:v>
                </c:pt>
              </c:strCache>
            </c:strRef>
          </c:tx>
          <c:spPr>
            <a:ln w="34925" cap="rnd">
              <a:solidFill>
                <a:schemeClr val="bg1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5.4453030563049445E-3"/>
                  <c:y val="2.22222222222222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5BF-4606-8E54-048E87C4E1BB}"/>
                </c:ext>
              </c:extLst>
            </c:dLbl>
            <c:dLbl>
              <c:idx val="1"/>
              <c:layout>
                <c:manualLayout>
                  <c:x val="1.4974583404838666E-2"/>
                  <c:y val="2.49999999999999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BF-4606-8E54-048E87C4E1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'Q6.'!$A$4:$A$10</c:f>
              <c:strCache>
                <c:ptCount val="6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  <c:pt idx="4">
                  <c:v>Software</c:v>
                </c:pt>
                <c:pt idx="5">
                  <c:v>Support</c:v>
                </c:pt>
              </c:strCache>
            </c:strRef>
          </c:cat>
          <c:val>
            <c:numRef>
              <c:f>'Q6.'!$C$4:$C$10</c:f>
              <c:numCache>
                <c:formatCode>0.00</c:formatCode>
                <c:ptCount val="6"/>
                <c:pt idx="0">
                  <c:v>5.8729883634563009</c:v>
                </c:pt>
                <c:pt idx="1">
                  <c:v>5.8946866809625922</c:v>
                </c:pt>
                <c:pt idx="2">
                  <c:v>5.89906103286385</c:v>
                </c:pt>
                <c:pt idx="3">
                  <c:v>5.8008514664143807</c:v>
                </c:pt>
                <c:pt idx="4">
                  <c:v>5.9492048421552335</c:v>
                </c:pt>
                <c:pt idx="5">
                  <c:v>5.840690978886756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BF-4606-8E54-048E87C4E1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576160"/>
        <c:axId val="211568256"/>
      </c:lineChart>
      <c:catAx>
        <c:axId val="21155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67424"/>
        <c:crosses val="autoZero"/>
        <c:auto val="1"/>
        <c:lblAlgn val="ctr"/>
        <c:lblOffset val="100"/>
        <c:noMultiLvlLbl val="0"/>
      </c:catAx>
      <c:valAx>
        <c:axId val="211567424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55360"/>
        <c:crosses val="autoZero"/>
        <c:crossBetween val="between"/>
      </c:valAx>
      <c:valAx>
        <c:axId val="211568256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76160"/>
        <c:crosses val="max"/>
        <c:crossBetween val="between"/>
      </c:valAx>
      <c:catAx>
        <c:axId val="211576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568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808353952416416"/>
          <c:y val="0.82089151356080492"/>
          <c:w val="0.25105555555555553"/>
          <c:h val="0.160994750656167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19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9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5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5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6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6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C421-6FDB-48FE-82AB-D132FF036B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83F2AE-979E-45FE-B3F9-DAF43CE710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6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HR_12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80F3-B1E4-B027-1D0F-F310CE236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498" y="731520"/>
            <a:ext cx="6587004" cy="1106756"/>
          </a:xfrm>
        </p:spPr>
        <p:txBody>
          <a:bodyPr/>
          <a:lstStyle/>
          <a:p>
            <a:r>
              <a:rPr lang="en-US" dirty="0"/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787C-DE0F-B5A9-759C-D062E371D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6253" y="1963490"/>
            <a:ext cx="8637072" cy="977621"/>
          </a:xfrm>
        </p:spPr>
        <p:txBody>
          <a:bodyPr/>
          <a:lstStyle/>
          <a:p>
            <a:r>
              <a:rPr lang="en-US" dirty="0"/>
              <a:t> project Name : Employee Retention  </a:t>
            </a:r>
          </a:p>
          <a:p>
            <a:r>
              <a:rPr lang="en-US" dirty="0"/>
              <a:t> Sub : KPI’s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6A237-A842-DD85-FAA7-DCE65C26F5F1}"/>
              </a:ext>
            </a:extLst>
          </p:cNvPr>
          <p:cNvSpPr txBox="1"/>
          <p:nvPr/>
        </p:nvSpPr>
        <p:spPr>
          <a:xfrm>
            <a:off x="0" y="5208090"/>
            <a:ext cx="45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BY:-   Ankita Anand</a:t>
            </a:r>
          </a:p>
        </p:txBody>
      </p:sp>
      <p:pic>
        <p:nvPicPr>
          <p:cNvPr id="1028" name="Picture 4" descr="ExcelR – Your one-stop solution for professional skills Training - IssueWire">
            <a:extLst>
              <a:ext uri="{FF2B5EF4-FFF2-40B4-BE49-F238E27FC236}">
                <a16:creationId xmlns:a16="http://schemas.microsoft.com/office/drawing/2014/main" id="{4512D7A3-04BA-A5A3-453B-78C2B33E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382" y="6252640"/>
            <a:ext cx="1274618" cy="57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42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18C1-3A43-6A4A-6D1C-B853C8BB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329" y="535846"/>
            <a:ext cx="9404723" cy="1400530"/>
          </a:xfrm>
        </p:spPr>
        <p:txBody>
          <a:bodyPr/>
          <a:lstStyle/>
          <a:p>
            <a:r>
              <a:rPr lang="en-US" b="1" u="sng" dirty="0"/>
              <a:t>  SQL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4920-8D63-0036-0473-8D1F78CF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166" y="1131512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 </a:t>
            </a:r>
          </a:p>
        </p:txBody>
      </p:sp>
      <p:pic>
        <p:nvPicPr>
          <p:cNvPr id="2050" name="Picture 2" descr="MySQL - LiveAgent">
            <a:extLst>
              <a:ext uri="{FF2B5EF4-FFF2-40B4-BE49-F238E27FC236}">
                <a16:creationId xmlns:a16="http://schemas.microsoft.com/office/drawing/2014/main" id="{F687A341-4864-F842-6BF4-73EEEEAF3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03" y="1936376"/>
            <a:ext cx="3229652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4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3CA5-FEF8-F681-C606-564C945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79902"/>
            <a:ext cx="9603275" cy="662634"/>
          </a:xfrm>
        </p:spPr>
        <p:txBody>
          <a:bodyPr/>
          <a:lstStyle/>
          <a:p>
            <a:pPr algn="ctr"/>
            <a:r>
              <a:rPr lang="en-US" sz="2400" dirty="0"/>
              <a:t>KPI 1- Average Attrition Rate Department Wise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B995E5-F5F7-15AE-0F97-6AE4DB47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82" y="942536"/>
            <a:ext cx="9509272" cy="49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0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740A-79C7-6B83-6891-E17D7118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760"/>
            <a:ext cx="9603275" cy="3959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aseline="0" dirty="0"/>
              <a:t>KPI 2-Average Hourly Rate for Male Research Scientist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A7677-F147-7FE7-E9BF-725D21E45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132" y="1461795"/>
            <a:ext cx="9404722" cy="4545110"/>
          </a:xfrm>
        </p:spPr>
      </p:pic>
    </p:spTree>
    <p:extLst>
      <p:ext uri="{BB962C8B-B14F-4D97-AF65-F5344CB8AC3E}">
        <p14:creationId xmlns:p14="http://schemas.microsoft.com/office/powerpoint/2010/main" val="401280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31EB-B832-1C9A-FEE2-FBE30B7A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510" y="227744"/>
            <a:ext cx="9603275" cy="714365"/>
          </a:xfrm>
        </p:spPr>
        <p:txBody>
          <a:bodyPr/>
          <a:lstStyle/>
          <a:p>
            <a:pPr algn="ctr"/>
            <a:r>
              <a:rPr lang="en-US" sz="2400" dirty="0"/>
              <a:t>KPI 3- </a:t>
            </a:r>
            <a:r>
              <a:rPr lang="en-IN" sz="2400" dirty="0">
                <a:latin typeface="+mj-lt"/>
              </a:rPr>
              <a:t>Attrition rate Vs Monthly income stats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11B0F-DE95-77C4-5431-A14500BF5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510" y="1005763"/>
            <a:ext cx="9926644" cy="5113683"/>
          </a:xfrm>
        </p:spPr>
      </p:pic>
    </p:spTree>
    <p:extLst>
      <p:ext uri="{BB962C8B-B14F-4D97-AF65-F5344CB8AC3E}">
        <p14:creationId xmlns:p14="http://schemas.microsoft.com/office/powerpoint/2010/main" val="36536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75DD-8771-9579-0B76-9F98EA28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43" y="382488"/>
            <a:ext cx="9603275" cy="588183"/>
          </a:xfrm>
        </p:spPr>
        <p:txBody>
          <a:bodyPr/>
          <a:lstStyle/>
          <a:p>
            <a:pPr algn="ctr"/>
            <a:r>
              <a:rPr lang="en-US" sz="2400" dirty="0"/>
              <a:t>KPI 4-</a:t>
            </a:r>
            <a:r>
              <a:rPr lang="en-IN" sz="2400" dirty="0">
                <a:latin typeface="+mj-lt"/>
              </a:rPr>
              <a:t>Average working years for each Department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F4EFB-949F-7B41-555D-8D78B1F52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443" y="970670"/>
            <a:ext cx="9603275" cy="5078437"/>
          </a:xfrm>
        </p:spPr>
      </p:pic>
    </p:spTree>
    <p:extLst>
      <p:ext uri="{BB962C8B-B14F-4D97-AF65-F5344CB8AC3E}">
        <p14:creationId xmlns:p14="http://schemas.microsoft.com/office/powerpoint/2010/main" val="198137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A895-C65D-AFF0-D8EF-1484A30A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73305"/>
            <a:ext cx="9603275" cy="672589"/>
          </a:xfrm>
        </p:spPr>
        <p:txBody>
          <a:bodyPr/>
          <a:lstStyle/>
          <a:p>
            <a:pPr algn="ctr"/>
            <a:r>
              <a:rPr lang="en-US" sz="2400" dirty="0"/>
              <a:t>KPI 5- </a:t>
            </a:r>
            <a:r>
              <a:rPr lang="en-IN" sz="2400" dirty="0">
                <a:latin typeface="+mj-lt"/>
              </a:rPr>
              <a:t>Job Role Vs Work life balance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7E97F-15BD-97D9-56A4-3288CF59C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916" y="945894"/>
            <a:ext cx="9404722" cy="4906266"/>
          </a:xfrm>
        </p:spPr>
      </p:pic>
    </p:spTree>
    <p:extLst>
      <p:ext uri="{BB962C8B-B14F-4D97-AF65-F5344CB8AC3E}">
        <p14:creationId xmlns:p14="http://schemas.microsoft.com/office/powerpoint/2010/main" val="384393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AAA5-372D-F411-9D89-BDB365F4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309" y="609600"/>
            <a:ext cx="9603275" cy="517844"/>
          </a:xfrm>
        </p:spPr>
        <p:txBody>
          <a:bodyPr/>
          <a:lstStyle/>
          <a:p>
            <a:pPr algn="ctr"/>
            <a:r>
              <a:rPr lang="en-IN" sz="2400" dirty="0">
                <a:latin typeface="+mj-lt"/>
              </a:rPr>
              <a:t>KPI 6-Attrition rate Vs Year since last promotion relation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8399B-BA1A-E3D6-585A-F9DAD8888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585" y="1154333"/>
            <a:ext cx="9404722" cy="4936977"/>
          </a:xfrm>
        </p:spPr>
      </p:pic>
    </p:spTree>
    <p:extLst>
      <p:ext uri="{BB962C8B-B14F-4D97-AF65-F5344CB8AC3E}">
        <p14:creationId xmlns:p14="http://schemas.microsoft.com/office/powerpoint/2010/main" val="106124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EDA3-B2C1-45A6-BC3A-6E888EF9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379765"/>
            <a:ext cx="9603275" cy="1049235"/>
          </a:xfrm>
        </p:spPr>
        <p:txBody>
          <a:bodyPr/>
          <a:lstStyle/>
          <a:p>
            <a:pPr algn="ctr"/>
            <a:r>
              <a:rPr lang="en-US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373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9F9A-1A9B-8691-A8FB-EC42AE00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07" y="674534"/>
            <a:ext cx="9404723" cy="1400530"/>
          </a:xfrm>
        </p:spPr>
        <p:txBody>
          <a:bodyPr/>
          <a:lstStyle/>
          <a:p>
            <a:pPr algn="ctr"/>
            <a:r>
              <a:rPr lang="en-US" b="1" u="sng" dirty="0"/>
              <a:t> Excel Analysis</a:t>
            </a:r>
          </a:p>
        </p:txBody>
      </p:sp>
      <p:pic>
        <p:nvPicPr>
          <p:cNvPr id="3074" name="Picture 2" descr="Grouping Worksheets in Microsoft Excel">
            <a:hlinkClick r:id="rId2" action="ppaction://hlinkfile"/>
            <a:extLst>
              <a:ext uri="{FF2B5EF4-FFF2-40B4-BE49-F238E27FC236}">
                <a16:creationId xmlns:a16="http://schemas.microsoft.com/office/drawing/2014/main" id="{1C8141EB-2311-0C81-EAAA-B2951969FD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265" y="5808771"/>
            <a:ext cx="2510729" cy="74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768D7-77A1-461A-8518-A1DAEB8493BB}"/>
              </a:ext>
            </a:extLst>
          </p:cNvPr>
          <p:cNvSpPr txBox="1"/>
          <p:nvPr/>
        </p:nvSpPr>
        <p:spPr>
          <a:xfrm>
            <a:off x="533400" y="1429870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246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C3BC-7A06-370C-7958-70773A54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68" y="78381"/>
            <a:ext cx="9603275" cy="593975"/>
          </a:xfrm>
        </p:spPr>
        <p:txBody>
          <a:bodyPr/>
          <a:lstStyle/>
          <a:p>
            <a:pPr algn="ctr"/>
            <a:r>
              <a:rPr lang="en-US" sz="2400" dirty="0"/>
              <a:t>KPI 1-Average Attrition Rate Department Wise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70C50C-440E-5831-6D2A-88B385FF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13698"/>
              </p:ext>
            </p:extLst>
          </p:nvPr>
        </p:nvGraphicFramePr>
        <p:xfrm>
          <a:off x="1474697" y="1245818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144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B797-CB16-3C19-08AF-EAEEE519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93534"/>
            <a:ext cx="9603275" cy="6430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aseline="0" dirty="0"/>
              <a:t>KPI 2-Average Hourly Rate for Male Research Scientist</a:t>
            </a:r>
            <a:br>
              <a:rPr lang="en-US" baseline="0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9BA4DD-6AFC-EEEE-C76F-325E33989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129510"/>
              </p:ext>
            </p:extLst>
          </p:nvPr>
        </p:nvGraphicFramePr>
        <p:xfrm>
          <a:off x="1627741" y="1306843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22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5666-492B-E3CE-DAB6-D8428B02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39743"/>
            <a:ext cx="9603275" cy="526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KPI 3- </a:t>
            </a:r>
            <a:r>
              <a:rPr lang="en-IN" sz="2400" dirty="0">
                <a:latin typeface="+mj-lt"/>
              </a:rPr>
              <a:t>Attrition rate Vs Monthly income stats</a:t>
            </a:r>
            <a:br>
              <a:rPr lang="en-IN" sz="1050" dirty="0">
                <a:latin typeface="+mj-lt"/>
              </a:rPr>
            </a:br>
            <a:br>
              <a:rPr lang="en-US" baseline="0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32142C-2A99-ABD6-F741-D293D2701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042050"/>
              </p:ext>
            </p:extLst>
          </p:nvPr>
        </p:nvGraphicFramePr>
        <p:xfrm>
          <a:off x="1451579" y="1331119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301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694D-A510-7431-B8FA-E638FF91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14" y="368420"/>
            <a:ext cx="9265783" cy="6444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KPI 4-</a:t>
            </a:r>
            <a:r>
              <a:rPr lang="en-IN" sz="2400" dirty="0">
                <a:latin typeface="+mj-lt"/>
              </a:rPr>
              <a:t>Average working years for each Department</a:t>
            </a:r>
            <a:br>
              <a:rPr lang="en-IN" dirty="0">
                <a:latin typeface="+mj-lt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8D8AFE-DDB3-4E1C-60C0-08C246DFC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185876"/>
              </p:ext>
            </p:extLst>
          </p:nvPr>
        </p:nvGraphicFramePr>
        <p:xfrm>
          <a:off x="1683195" y="1135794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50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8E31-4EFD-1A8C-8263-90CABC71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03" y="375455"/>
            <a:ext cx="9603275" cy="602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KPI 5- 1) </a:t>
            </a:r>
            <a:r>
              <a:rPr lang="en-IN" sz="2400" dirty="0">
                <a:latin typeface="+mj-lt"/>
              </a:rPr>
              <a:t>Job Role Vs Work life balance</a:t>
            </a:r>
            <a:br>
              <a:rPr lang="en-IN" dirty="0">
                <a:latin typeface="+mj-lt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47B823-6CD3-4F29-84A0-1FC1051CB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715626"/>
              </p:ext>
            </p:extLst>
          </p:nvPr>
        </p:nvGraphicFramePr>
        <p:xfrm>
          <a:off x="1637002" y="11430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12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8E31-4EFD-1A8C-8263-90CABC71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03" y="375455"/>
            <a:ext cx="9603275" cy="602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KPI 5- 2) </a:t>
            </a:r>
            <a:r>
              <a:rPr lang="en-IN" sz="2400" dirty="0">
                <a:latin typeface="+mj-lt"/>
              </a:rPr>
              <a:t>Job Role Vs Work life balance</a:t>
            </a:r>
            <a:br>
              <a:rPr lang="en-IN" dirty="0">
                <a:latin typeface="+mj-lt"/>
              </a:rPr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8E9C6C6-D096-41C0-9BF0-D257507BD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999792"/>
              </p:ext>
            </p:extLst>
          </p:nvPr>
        </p:nvGraphicFramePr>
        <p:xfrm>
          <a:off x="1798678" y="1259062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308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DA1-D626-E5C4-D0F8-7499EC4A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42" y="326656"/>
            <a:ext cx="9603275" cy="7313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dirty="0">
                <a:latin typeface="+mj-lt"/>
              </a:rPr>
              <a:t>Attrition rate Vs Year since last promotion relation</a:t>
            </a:r>
            <a:br>
              <a:rPr lang="en-IN" dirty="0">
                <a:latin typeface="+mj-lt"/>
              </a:rPr>
            </a:b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24AC81-137A-04E3-400C-892694B74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490046"/>
              </p:ext>
            </p:extLst>
          </p:nvPr>
        </p:nvGraphicFramePr>
        <p:xfrm>
          <a:off x="1709175" y="1246322"/>
          <a:ext cx="932914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88103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</TotalTime>
  <Words>188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HR ANALYTICS</vt:lpstr>
      <vt:lpstr> Excel Analysis</vt:lpstr>
      <vt:lpstr>KPI 1-Average Attrition Rate Department Wise</vt:lpstr>
      <vt:lpstr>KPI 2-Average Hourly Rate for Male Research Scientist </vt:lpstr>
      <vt:lpstr>KPI 3- Attrition rate Vs Monthly income stats  </vt:lpstr>
      <vt:lpstr>KPI 4-Average working years for each Department </vt:lpstr>
      <vt:lpstr>KPI 5- 1) Job Role Vs Work life balance </vt:lpstr>
      <vt:lpstr>KPI 5- 2) Job Role Vs Work life balance </vt:lpstr>
      <vt:lpstr>Attrition rate Vs Year since last promotion relation </vt:lpstr>
      <vt:lpstr>  SQL Analysis</vt:lpstr>
      <vt:lpstr>KPI 1- Average Attrition Rate Department Wise</vt:lpstr>
      <vt:lpstr>KPI 2-Average Hourly Rate for Male Research Scientist</vt:lpstr>
      <vt:lpstr>KPI 3- Attrition rate Vs Monthly income stats</vt:lpstr>
      <vt:lpstr>KPI 4-Average working years for each Department</vt:lpstr>
      <vt:lpstr>KPI 5- Job Role Vs Work life balance</vt:lpstr>
      <vt:lpstr>KPI 6-Attrition rate Vs Year since last promotion relation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Ankita</dc:creator>
  <cp:lastModifiedBy>Ankita</cp:lastModifiedBy>
  <cp:revision>13</cp:revision>
  <dcterms:created xsi:type="dcterms:W3CDTF">2022-05-19T07:22:14Z</dcterms:created>
  <dcterms:modified xsi:type="dcterms:W3CDTF">2022-05-27T12:14:51Z</dcterms:modified>
</cp:coreProperties>
</file>